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  <p:sldMasterId id="2147483672" r:id="rId2"/>
  </p:sldMasterIdLst>
  <p:notesMasterIdLst>
    <p:notesMasterId r:id="rId61"/>
  </p:notesMasterIdLst>
  <p:sldIdLst>
    <p:sldId id="257" r:id="rId3"/>
    <p:sldId id="371" r:id="rId4"/>
    <p:sldId id="395" r:id="rId5"/>
    <p:sldId id="358" r:id="rId6"/>
    <p:sldId id="356" r:id="rId7"/>
    <p:sldId id="355" r:id="rId8"/>
    <p:sldId id="359" r:id="rId9"/>
    <p:sldId id="360" r:id="rId10"/>
    <p:sldId id="361" r:id="rId11"/>
    <p:sldId id="362" r:id="rId12"/>
    <p:sldId id="365" r:id="rId13"/>
    <p:sldId id="366" r:id="rId14"/>
    <p:sldId id="372" r:id="rId15"/>
    <p:sldId id="370" r:id="rId16"/>
    <p:sldId id="364" r:id="rId17"/>
    <p:sldId id="262" r:id="rId18"/>
    <p:sldId id="383" r:id="rId19"/>
    <p:sldId id="266" r:id="rId20"/>
    <p:sldId id="300" r:id="rId21"/>
    <p:sldId id="377" r:id="rId22"/>
    <p:sldId id="384" r:id="rId23"/>
    <p:sldId id="376" r:id="rId24"/>
    <p:sldId id="381" r:id="rId25"/>
    <p:sldId id="380" r:id="rId26"/>
    <p:sldId id="382" r:id="rId27"/>
    <p:sldId id="389" r:id="rId28"/>
    <p:sldId id="391" r:id="rId29"/>
    <p:sldId id="303" r:id="rId30"/>
    <p:sldId id="269" r:id="rId31"/>
    <p:sldId id="379" r:id="rId32"/>
    <p:sldId id="388" r:id="rId33"/>
    <p:sldId id="277" r:id="rId34"/>
    <p:sldId id="345" r:id="rId35"/>
    <p:sldId id="392" r:id="rId36"/>
    <p:sldId id="285" r:id="rId37"/>
    <p:sldId id="286" r:id="rId38"/>
    <p:sldId id="354" r:id="rId39"/>
    <p:sldId id="289" r:id="rId40"/>
    <p:sldId id="294" r:id="rId41"/>
    <p:sldId id="296" r:id="rId42"/>
    <p:sldId id="374" r:id="rId43"/>
    <p:sldId id="295" r:id="rId44"/>
    <p:sldId id="272" r:id="rId45"/>
    <p:sldId id="390" r:id="rId46"/>
    <p:sldId id="341" r:id="rId47"/>
    <p:sldId id="343" r:id="rId48"/>
    <p:sldId id="342" r:id="rId49"/>
    <p:sldId id="375" r:id="rId50"/>
    <p:sldId id="344" r:id="rId51"/>
    <p:sldId id="346" r:id="rId52"/>
    <p:sldId id="393" r:id="rId53"/>
    <p:sldId id="350" r:id="rId54"/>
    <p:sldId id="394" r:id="rId55"/>
    <p:sldId id="385" r:id="rId56"/>
    <p:sldId id="386" r:id="rId57"/>
    <p:sldId id="351" r:id="rId58"/>
    <p:sldId id="352" r:id="rId59"/>
    <p:sldId id="353" r:id="rId6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8553"/>
    <a:srgbClr val="203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504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AA0FC2-E508-427D-BB12-DAE03E1ECD00}" type="doc">
      <dgm:prSet loTypeId="urn:microsoft.com/office/officeart/2005/8/layout/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12F6A3-8345-4461-AB67-8C793AB73127}">
      <dgm:prSet phldrT="[Text]" custT="1"/>
      <dgm:spPr>
        <a:xfrm>
          <a:off x="0" y="0"/>
          <a:ext cx="1741786" cy="11504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20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Screening </a:t>
          </a:r>
          <a:r>
            <a:rPr lang="en-US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Search</a:t>
          </a:r>
          <a:endParaRPr lang="en-US" sz="2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EC2E9AB-3A4B-4679-8921-2C8FE8CFB54B}" type="parTrans" cxnId="{F1495FCE-0C3D-4C15-8DAA-E7979275303F}">
      <dgm:prSet/>
      <dgm:spPr/>
      <dgm:t>
        <a:bodyPr/>
        <a:lstStyle/>
        <a:p>
          <a:endParaRPr lang="en-US"/>
        </a:p>
      </dgm:t>
    </dgm:pt>
    <dgm:pt modelId="{1002BE7C-1D01-47DD-AE3B-19F0C291BEE6}" type="sibTrans" cxnId="{F1495FCE-0C3D-4C15-8DAA-E7979275303F}">
      <dgm:prSet/>
      <dgm:spPr>
        <a:xfrm rot="89762">
          <a:off x="1936532" y="436175"/>
          <a:ext cx="469512" cy="346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4122DCD-AE98-48CA-9EAC-FB28C02C0EAC}">
      <dgm:prSet phldrT="[Text]" custT="1"/>
      <dgm:spPr>
        <a:xfrm>
          <a:off x="2374304" y="1831125"/>
          <a:ext cx="1621211" cy="109801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8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US Registration in about 10 months if mark is in </a:t>
          </a:r>
          <a:r>
            <a:rPr lang="en-US" sz="18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use</a:t>
          </a:r>
          <a:endParaRPr lang="en-US" sz="1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E4B8F85-0F6F-4307-B48A-1A3F65698884}" type="parTrans" cxnId="{F761B26D-A3A3-4D34-806F-CCBC949C63CF}">
      <dgm:prSet/>
      <dgm:spPr/>
      <dgm:t>
        <a:bodyPr/>
        <a:lstStyle/>
        <a:p>
          <a:endParaRPr lang="en-US"/>
        </a:p>
      </dgm:t>
    </dgm:pt>
    <dgm:pt modelId="{67B6EA76-848A-4612-A96B-5590EE4071B3}" type="sibTrans" cxnId="{F761B26D-A3A3-4D34-806F-CCBC949C63CF}">
      <dgm:prSet/>
      <dgm:spPr>
        <a:xfrm rot="10800000">
          <a:off x="1955736" y="2207123"/>
          <a:ext cx="295788" cy="346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4DFFD52-B766-4598-B482-CA387A118F26}">
      <dgm:prSet phldrT="[Text]" custT="1"/>
      <dgm:spPr>
        <a:xfrm>
          <a:off x="34844" y="3560825"/>
          <a:ext cx="1461443" cy="10087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8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File statement of </a:t>
          </a:r>
          <a:r>
            <a:rPr lang="en-US" sz="18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use</a:t>
          </a:r>
          <a:endParaRPr lang="en-US" sz="1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BDA7929-CFCC-4CD7-A626-A1BB065A8279}" type="parTrans" cxnId="{362488B2-0065-4F0B-AED5-AC7C08646C2E}">
      <dgm:prSet/>
      <dgm:spPr/>
      <dgm:t>
        <a:bodyPr/>
        <a:lstStyle/>
        <a:p>
          <a:endParaRPr lang="en-US"/>
        </a:p>
      </dgm:t>
    </dgm:pt>
    <dgm:pt modelId="{EBFE467C-CD34-4114-8424-CEFFEE02A36E}" type="sibTrans" cxnId="{362488B2-0065-4F0B-AED5-AC7C08646C2E}">
      <dgm:prSet/>
      <dgm:spPr>
        <a:xfrm>
          <a:off x="1619068" y="3892191"/>
          <a:ext cx="295788" cy="346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1A329A3-B708-451A-A8BA-19D0867D3464}">
      <dgm:prSet phldrT="[Text]" custT="1"/>
      <dgm:spPr>
        <a:xfrm>
          <a:off x="6933025" y="1919426"/>
          <a:ext cx="1536367" cy="92141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7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sz="16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Publication  for </a:t>
          </a:r>
          <a:r>
            <a:rPr lang="en-US" sz="1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opposition in </a:t>
          </a:r>
          <a:r>
            <a:rPr lang="en-US" sz="16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about 6 </a:t>
          </a:r>
          <a:r>
            <a:rPr lang="en-US" sz="1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months</a:t>
          </a:r>
          <a:endParaRPr lang="en-US" sz="16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51323A7-A6F7-44E3-A0A9-708767D0D543}" type="parTrans" cxnId="{B3D072F3-4684-4D45-A0D9-188A793912CB}">
      <dgm:prSet/>
      <dgm:spPr/>
      <dgm:t>
        <a:bodyPr/>
        <a:lstStyle/>
        <a:p>
          <a:endParaRPr lang="en-US"/>
        </a:p>
      </dgm:t>
    </dgm:pt>
    <dgm:pt modelId="{E5B18CB9-23B3-486B-9BAA-6402C88BF0FD}" type="sibTrans" cxnId="{B3D072F3-4684-4D45-A0D9-188A793912CB}">
      <dgm:prSet/>
      <dgm:spPr>
        <a:xfrm rot="10800000">
          <a:off x="6514457" y="2207123"/>
          <a:ext cx="295788" cy="346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7CAF2C2-5D43-422B-A8A2-4488B8635778}">
      <dgm:prSet phldrT="[Text]" custT="1"/>
      <dgm:spPr>
        <a:xfrm>
          <a:off x="4813104" y="0"/>
          <a:ext cx="1658868" cy="119701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20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Application </a:t>
          </a:r>
          <a:r>
            <a:rPr lang="en-US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filing</a:t>
          </a:r>
          <a:endParaRPr lang="en-US" sz="2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C02F100-7ECC-4D48-86FC-5035D3318342}" type="parTrans" cxnId="{0F20EA67-B222-4E51-BDF4-7124F5D27A43}">
      <dgm:prSet/>
      <dgm:spPr/>
      <dgm:t>
        <a:bodyPr/>
        <a:lstStyle/>
        <a:p>
          <a:endParaRPr lang="en-US"/>
        </a:p>
      </dgm:t>
    </dgm:pt>
    <dgm:pt modelId="{CD945E20-593A-4799-9BEA-64E788E7FA51}" type="sibTrans" cxnId="{0F20EA67-B222-4E51-BDF4-7124F5D27A43}">
      <dgm:prSet/>
      <dgm:spPr>
        <a:xfrm rot="3925">
          <a:off x="6602307" y="426773"/>
          <a:ext cx="313986" cy="346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8AB4CEB-271D-427D-AA52-849069461D24}">
      <dgm:prSet phldrT="[Text]" custT="1"/>
      <dgm:spPr>
        <a:xfrm>
          <a:off x="7064400" y="78140"/>
          <a:ext cx="1404993" cy="104558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Examination, </a:t>
          </a:r>
          <a:r>
            <a:rPr lang="en-US" sz="16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respond to comments if </a:t>
          </a:r>
          <a:r>
            <a:rPr lang="en-US" sz="1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any</a:t>
          </a:r>
          <a:endParaRPr lang="en-US" sz="16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534A8C9-14E7-4BA6-926B-ADAAE87A0CD9}" type="parTrans" cxnId="{6258505D-1475-462B-9203-0AA7C9581A0E}">
      <dgm:prSet/>
      <dgm:spPr/>
      <dgm:t>
        <a:bodyPr/>
        <a:lstStyle/>
        <a:p>
          <a:endParaRPr lang="en-US"/>
        </a:p>
      </dgm:t>
    </dgm:pt>
    <dgm:pt modelId="{ABAC2604-55EE-438D-9CF4-AA7665B4AFC1}" type="sibTrans" cxnId="{6258505D-1475-462B-9203-0AA7C9581A0E}">
      <dgm:prSet/>
      <dgm:spPr>
        <a:xfrm rot="5526862">
          <a:off x="7522342" y="1336631"/>
          <a:ext cx="422010" cy="346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99ADE78-277D-4F6E-864C-54BFD8D8B971}">
      <dgm:prSet phldrT="[Text]" custT="1"/>
      <dgm:spPr>
        <a:xfrm>
          <a:off x="34844" y="1757528"/>
          <a:ext cx="1781369" cy="12452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If not in use, get allowance in about 10 </a:t>
          </a:r>
          <a:r>
            <a:rPr lang="en-US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months, </a:t>
          </a:r>
          <a:r>
            <a:rPr lang="en-US" sz="1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up to five 6 month extensions of time to file </a:t>
          </a:r>
          <a:r>
            <a:rPr lang="en-US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statement </a:t>
          </a:r>
          <a:r>
            <a:rPr lang="en-US" sz="1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of </a:t>
          </a:r>
          <a:r>
            <a:rPr lang="en-US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use</a:t>
          </a:r>
          <a:endParaRPr lang="en-US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E4A79B4-93CA-4D21-A79D-986486AF1990}" type="parTrans" cxnId="{383C973D-B1AB-4138-BE7A-013FCF270318}">
      <dgm:prSet/>
      <dgm:spPr/>
      <dgm:t>
        <a:bodyPr/>
        <a:lstStyle/>
        <a:p>
          <a:endParaRPr lang="en-US"/>
        </a:p>
      </dgm:t>
    </dgm:pt>
    <dgm:pt modelId="{1C7E94CA-9F56-4C4D-8470-AEA2B486BE7A}" type="sibTrans" cxnId="{383C973D-B1AB-4138-BE7A-013FCF270318}">
      <dgm:prSet/>
      <dgm:spPr>
        <a:xfrm rot="5725369">
          <a:off x="692171" y="3100400"/>
          <a:ext cx="297117" cy="346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0B04E90-BD95-489B-9B40-085F37033ADB}">
      <dgm:prSet phldrT="[Text]" custT="1"/>
      <dgm:spPr>
        <a:xfrm>
          <a:off x="2054379" y="3646631"/>
          <a:ext cx="1395226" cy="8371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8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Registration</a:t>
          </a:r>
          <a:endParaRPr lang="en-US" sz="1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21CED38-1A71-4986-ADE6-80F0E0514176}" type="parTrans" cxnId="{9891DA5F-5F56-48B7-8DB7-EEA9AA0393CD}">
      <dgm:prSet/>
      <dgm:spPr/>
      <dgm:t>
        <a:bodyPr/>
        <a:lstStyle/>
        <a:p>
          <a:endParaRPr lang="en-US"/>
        </a:p>
      </dgm:t>
    </dgm:pt>
    <dgm:pt modelId="{E353D1CF-59B5-4777-B048-B3D58F7B48A6}" type="sibTrans" cxnId="{9891DA5F-5F56-48B7-8DB7-EEA9AA0393CD}">
      <dgm:prSet/>
      <dgm:spPr>
        <a:xfrm>
          <a:off x="3572385" y="3892191"/>
          <a:ext cx="295788" cy="346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1C5B917-DA80-4FD9-BBF4-3C63F080F31D}">
      <dgm:prSet phldrT="[Text]" custT="1"/>
      <dgm:spPr>
        <a:xfrm>
          <a:off x="2627356" y="75407"/>
          <a:ext cx="1535711" cy="11314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8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Full search if </a:t>
          </a:r>
          <a:r>
            <a:rPr lang="en-US" sz="18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desired</a:t>
          </a:r>
          <a:endParaRPr lang="en-US" sz="1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7E6124A-E728-441C-AE08-E646FD4F7429}" type="parTrans" cxnId="{9AD816ED-91B2-443C-8806-C9653840533C}">
      <dgm:prSet/>
      <dgm:spPr/>
      <dgm:t>
        <a:bodyPr/>
        <a:lstStyle/>
        <a:p>
          <a:endParaRPr lang="en-US"/>
        </a:p>
      </dgm:t>
    </dgm:pt>
    <dgm:pt modelId="{742F3B3B-E5C8-48FA-A3EA-33D198EF68E8}" type="sibTrans" cxnId="{9AD816ED-91B2-443C-8806-C9653840533C}">
      <dgm:prSet/>
      <dgm:spPr>
        <a:xfrm rot="21534779">
          <a:off x="4306045" y="447588"/>
          <a:ext cx="344581" cy="346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976F4D3-473D-49F8-9960-A2BC1A6ADFDA}">
      <dgm:prSet phldrT="[Text]"/>
      <dgm:spPr>
        <a:xfrm>
          <a:off x="4007696" y="3646631"/>
          <a:ext cx="1395226" cy="8371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Maintenance filing in 5 - 6 years</a:t>
          </a:r>
        </a:p>
      </dgm:t>
    </dgm:pt>
    <dgm:pt modelId="{B6FE97CA-888B-4C1B-8BD8-D3A10C94AD44}" type="parTrans" cxnId="{1C511D21-47EC-4D04-AADB-7D84F8EE64F1}">
      <dgm:prSet/>
      <dgm:spPr/>
      <dgm:t>
        <a:bodyPr/>
        <a:lstStyle/>
        <a:p>
          <a:endParaRPr lang="en-US"/>
        </a:p>
      </dgm:t>
    </dgm:pt>
    <dgm:pt modelId="{E0E3A6A6-35FA-4604-8E08-24BA858AF5AD}" type="sibTrans" cxnId="{1C511D21-47EC-4D04-AADB-7D84F8EE64F1}">
      <dgm:prSet/>
      <dgm:spPr>
        <a:xfrm>
          <a:off x="5525702" y="3892191"/>
          <a:ext cx="295788" cy="346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9D68211-E65E-43C1-B003-5B9746D05ABD}">
      <dgm:prSet phldrT="[Text]"/>
      <dgm:spPr>
        <a:xfrm>
          <a:off x="5961013" y="3646631"/>
          <a:ext cx="1395226" cy="8371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Renewal in 9 - 10 years</a:t>
          </a:r>
        </a:p>
      </dgm:t>
    </dgm:pt>
    <dgm:pt modelId="{6488388A-BF46-47F5-AEBA-05961749B9AB}" type="parTrans" cxnId="{93C1A868-6F6E-4254-8AD6-946F1F40ECF1}">
      <dgm:prSet/>
      <dgm:spPr/>
      <dgm:t>
        <a:bodyPr/>
        <a:lstStyle/>
        <a:p>
          <a:endParaRPr lang="en-US"/>
        </a:p>
      </dgm:t>
    </dgm:pt>
    <dgm:pt modelId="{1D033F6C-72F1-4D2B-BA0B-A9860101C904}" type="sibTrans" cxnId="{93C1A868-6F6E-4254-8AD6-946F1F40ECF1}">
      <dgm:prSet/>
      <dgm:spPr/>
      <dgm:t>
        <a:bodyPr/>
        <a:lstStyle/>
        <a:p>
          <a:endParaRPr lang="en-US"/>
        </a:p>
      </dgm:t>
    </dgm:pt>
    <dgm:pt modelId="{51452C2A-A83B-4E28-9371-7ACBD6EF44E6}">
      <dgm:prSet/>
      <dgm:spPr>
        <a:xfrm>
          <a:off x="4553606" y="1816944"/>
          <a:ext cx="1821328" cy="11263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Claim priority for foreign </a:t>
          </a: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applications </a:t>
          </a:r>
          <a:r>
            <a:rPr lang="en-US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6 months after filing in USA</a:t>
          </a:r>
        </a:p>
      </dgm:t>
    </dgm:pt>
    <dgm:pt modelId="{1D6150B2-C00F-43EC-9DF5-800A31F4189A}" type="parTrans" cxnId="{1E5B9595-47FC-4F06-BC07-B31E84B4C6C0}">
      <dgm:prSet/>
      <dgm:spPr/>
      <dgm:t>
        <a:bodyPr/>
        <a:lstStyle/>
        <a:p>
          <a:endParaRPr lang="en-US"/>
        </a:p>
      </dgm:t>
    </dgm:pt>
    <dgm:pt modelId="{8A029656-8F7F-4740-9660-9A0D9B7F5FC5}" type="sibTrans" cxnId="{1E5B9595-47FC-4F06-BC07-B31E84B4C6C0}">
      <dgm:prSet/>
      <dgm:spPr>
        <a:xfrm rot="10800000">
          <a:off x="4135038" y="2207123"/>
          <a:ext cx="295788" cy="346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B58685E-4DC5-45F2-A032-31100DBB7D32}" type="pres">
      <dgm:prSet presAssocID="{B8AA0FC2-E508-427D-BB12-DAE03E1ECD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A8605A-DCEA-4C71-9699-7473780CD8BE}" type="pres">
      <dgm:prSet presAssocID="{3E12F6A3-8345-4461-AB67-8C793AB73127}" presName="node" presStyleLbl="node1" presStyleIdx="0" presStyleCnt="12" custScaleX="124839" custScaleY="137426" custLinFactX="-9931" custLinFactNeighborX="-100000" custLinFactNeighborY="-6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4573F-ED37-4AEE-B526-1B9E5CAC1FE7}" type="pres">
      <dgm:prSet presAssocID="{1002BE7C-1D01-47DD-AE3B-19F0C291BEE6}" presName="sibTrans" presStyleLbl="sibTrans2D1" presStyleIdx="0" presStyleCnt="11"/>
      <dgm:spPr/>
      <dgm:t>
        <a:bodyPr/>
        <a:lstStyle/>
        <a:p>
          <a:endParaRPr lang="en-US"/>
        </a:p>
      </dgm:t>
    </dgm:pt>
    <dgm:pt modelId="{DEBC21CE-99AD-42B7-902B-044D8899529E}" type="pres">
      <dgm:prSet presAssocID="{1002BE7C-1D01-47DD-AE3B-19F0C291BEE6}" presName="connectorText" presStyleLbl="sibTrans2D1" presStyleIdx="0" presStyleCnt="11"/>
      <dgm:spPr/>
      <dgm:t>
        <a:bodyPr/>
        <a:lstStyle/>
        <a:p>
          <a:endParaRPr lang="en-US"/>
        </a:p>
      </dgm:t>
    </dgm:pt>
    <dgm:pt modelId="{8D383DA6-58EB-40CC-9C8F-7CF5B256F305}" type="pres">
      <dgm:prSet presAssocID="{A1C5B917-DA80-4FD9-BBF4-3C63F080F31D}" presName="node" presStyleLbl="node1" presStyleIdx="1" presStyleCnt="12" custScaleX="110069" custScaleY="135161" custLinFactNeighborX="-9051" custLinFactNeighborY="4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211C6-C574-4212-B7CB-9957FE6ADFEF}" type="pres">
      <dgm:prSet presAssocID="{742F3B3B-E5C8-48FA-A3EA-33D198EF68E8}" presName="sibTrans" presStyleLbl="sibTrans2D1" presStyleIdx="1" presStyleCnt="11"/>
      <dgm:spPr/>
      <dgm:t>
        <a:bodyPr/>
        <a:lstStyle/>
        <a:p>
          <a:endParaRPr lang="en-US"/>
        </a:p>
      </dgm:t>
    </dgm:pt>
    <dgm:pt modelId="{19788F1A-3250-4351-976C-21E3009488A5}" type="pres">
      <dgm:prSet presAssocID="{742F3B3B-E5C8-48FA-A3EA-33D198EF68E8}" presName="connectorText" presStyleLbl="sibTrans2D1" presStyleIdx="1" presStyleCnt="11"/>
      <dgm:spPr/>
      <dgm:t>
        <a:bodyPr/>
        <a:lstStyle/>
        <a:p>
          <a:endParaRPr lang="en-US"/>
        </a:p>
      </dgm:t>
    </dgm:pt>
    <dgm:pt modelId="{C0852E48-8C78-4D1A-A34E-19445A04C9E3}" type="pres">
      <dgm:prSet presAssocID="{37CAF2C2-5D43-422B-A8A2-4488B8635778}" presName="node" presStyleLbl="node1" presStyleIdx="2" presStyleCnt="12" custScaleX="118896" custScaleY="142989" custLinFactNeighborX="-2461" custLinFactNeighborY="-4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33CF2-27B5-4269-AF08-BC9AE5DBEF6C}" type="pres">
      <dgm:prSet presAssocID="{CD945E20-593A-4799-9BEA-64E788E7FA51}" presName="sibTrans" presStyleLbl="sibTrans2D1" presStyleIdx="2" presStyleCnt="11"/>
      <dgm:spPr/>
      <dgm:t>
        <a:bodyPr/>
        <a:lstStyle/>
        <a:p>
          <a:endParaRPr lang="en-US"/>
        </a:p>
      </dgm:t>
    </dgm:pt>
    <dgm:pt modelId="{3C57329B-A4F5-4395-BBEB-7570FAADBB73}" type="pres">
      <dgm:prSet presAssocID="{CD945E20-593A-4799-9BEA-64E788E7FA51}" presName="connectorText" presStyleLbl="sibTrans2D1" presStyleIdx="2" presStyleCnt="11"/>
      <dgm:spPr/>
      <dgm:t>
        <a:bodyPr/>
        <a:lstStyle/>
        <a:p>
          <a:endParaRPr lang="en-US"/>
        </a:p>
      </dgm:t>
    </dgm:pt>
    <dgm:pt modelId="{C23F825C-D3EE-4A9C-9E32-913ED4B8FC5A}" type="pres">
      <dgm:prSet presAssocID="{78AB4CEB-271D-427D-AA52-849069461D24}" presName="node" presStyleLbl="node1" presStyleIdx="3" presStyleCnt="12" custScaleX="100700" custScaleY="124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A051B-B964-4E32-B8E9-1B2D92784820}" type="pres">
      <dgm:prSet presAssocID="{ABAC2604-55EE-438D-9CF4-AA7665B4AFC1}" presName="sibTrans" presStyleLbl="sibTrans2D1" presStyleIdx="3" presStyleCnt="11"/>
      <dgm:spPr/>
      <dgm:t>
        <a:bodyPr/>
        <a:lstStyle/>
        <a:p>
          <a:endParaRPr lang="en-US"/>
        </a:p>
      </dgm:t>
    </dgm:pt>
    <dgm:pt modelId="{31EEEA39-7BAE-4249-92D7-41D5AFD2BF58}" type="pres">
      <dgm:prSet presAssocID="{ABAC2604-55EE-438D-9CF4-AA7665B4AFC1}" presName="connectorText" presStyleLbl="sibTrans2D1" presStyleIdx="3" presStyleCnt="11"/>
      <dgm:spPr/>
      <dgm:t>
        <a:bodyPr/>
        <a:lstStyle/>
        <a:p>
          <a:endParaRPr lang="en-US"/>
        </a:p>
      </dgm:t>
    </dgm:pt>
    <dgm:pt modelId="{E50ADA40-5E32-4325-9C86-251A3402FBDC}" type="pres">
      <dgm:prSet presAssocID="{81A329A3-B708-451A-A8BA-19D0867D3464}" presName="node" presStyleLbl="node1" presStyleIdx="4" presStyleCnt="12" custScaleX="110116" custScaleY="110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4FC19-7BA8-4C4E-89F4-A592323BCB1A}" type="pres">
      <dgm:prSet presAssocID="{E5B18CB9-23B3-486B-9BAA-6402C88BF0FD}" presName="sibTrans" presStyleLbl="sibTrans2D1" presStyleIdx="4" presStyleCnt="11"/>
      <dgm:spPr/>
      <dgm:t>
        <a:bodyPr/>
        <a:lstStyle/>
        <a:p>
          <a:endParaRPr lang="en-US"/>
        </a:p>
      </dgm:t>
    </dgm:pt>
    <dgm:pt modelId="{C349F907-1C6A-408E-9DF9-AB5F5E9D3210}" type="pres">
      <dgm:prSet presAssocID="{E5B18CB9-23B3-486B-9BAA-6402C88BF0FD}" presName="connectorText" presStyleLbl="sibTrans2D1" presStyleIdx="4" presStyleCnt="11"/>
      <dgm:spPr/>
      <dgm:t>
        <a:bodyPr/>
        <a:lstStyle/>
        <a:p>
          <a:endParaRPr lang="en-US"/>
        </a:p>
      </dgm:t>
    </dgm:pt>
    <dgm:pt modelId="{EB3EB370-CC98-44EE-8A4D-4D90323BFAED}" type="pres">
      <dgm:prSet presAssocID="{51452C2A-A83B-4E28-9371-7ACBD6EF44E6}" presName="node" presStyleLbl="node1" presStyleIdx="5" presStyleCnt="12" custScaleX="130540" custScaleY="134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3C0F6-84B4-42AA-A4E2-792616523BA9}" type="pres">
      <dgm:prSet presAssocID="{8A029656-8F7F-4740-9660-9A0D9B7F5FC5}" presName="sibTrans" presStyleLbl="sibTrans2D1" presStyleIdx="5" presStyleCnt="11"/>
      <dgm:spPr/>
      <dgm:t>
        <a:bodyPr/>
        <a:lstStyle/>
        <a:p>
          <a:endParaRPr lang="en-US"/>
        </a:p>
      </dgm:t>
    </dgm:pt>
    <dgm:pt modelId="{E073804C-87D7-4EB5-8F80-0877B4C9C63B}" type="pres">
      <dgm:prSet presAssocID="{8A029656-8F7F-4740-9660-9A0D9B7F5FC5}" presName="connectorText" presStyleLbl="sibTrans2D1" presStyleIdx="5" presStyleCnt="11"/>
      <dgm:spPr/>
      <dgm:t>
        <a:bodyPr/>
        <a:lstStyle/>
        <a:p>
          <a:endParaRPr lang="en-US"/>
        </a:p>
      </dgm:t>
    </dgm:pt>
    <dgm:pt modelId="{779A7D17-3531-4F5D-8D28-26F51A8FAFED}" type="pres">
      <dgm:prSet presAssocID="{84122DCD-AE98-48CA-9EAC-FB28C02C0EAC}" presName="node" presStyleLbl="node1" presStyleIdx="6" presStyleCnt="12" custScaleX="116197" custScaleY="131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897E9-1D1F-429F-99CB-A40C279C6390}" type="pres">
      <dgm:prSet presAssocID="{67B6EA76-848A-4612-A96B-5590EE4071B3}" presName="sibTrans" presStyleLbl="sibTrans2D1" presStyleIdx="6" presStyleCnt="11"/>
      <dgm:spPr/>
      <dgm:t>
        <a:bodyPr/>
        <a:lstStyle/>
        <a:p>
          <a:endParaRPr lang="en-US"/>
        </a:p>
      </dgm:t>
    </dgm:pt>
    <dgm:pt modelId="{6668A91E-EE21-4431-8FDA-3CDA2A5987D1}" type="pres">
      <dgm:prSet presAssocID="{67B6EA76-848A-4612-A96B-5590EE4071B3}" presName="connectorText" presStyleLbl="sibTrans2D1" presStyleIdx="6" presStyleCnt="11"/>
      <dgm:spPr/>
      <dgm:t>
        <a:bodyPr/>
        <a:lstStyle/>
        <a:p>
          <a:endParaRPr lang="en-US"/>
        </a:p>
      </dgm:t>
    </dgm:pt>
    <dgm:pt modelId="{8900DC10-ABCF-487A-84BF-9C7FE1B45709}" type="pres">
      <dgm:prSet presAssocID="{F99ADE78-277D-4F6E-864C-54BFD8D8B971}" presName="node" presStyleLbl="node1" presStyleIdx="7" presStyleCnt="12" custScaleX="127676" custScaleY="148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B7592-6F99-4238-B6CB-59ADC9FB459A}" type="pres">
      <dgm:prSet presAssocID="{1C7E94CA-9F56-4C4D-8470-AEA2B486BE7A}" presName="sibTrans" presStyleLbl="sibTrans2D1" presStyleIdx="7" presStyleCnt="11"/>
      <dgm:spPr/>
      <dgm:t>
        <a:bodyPr/>
        <a:lstStyle/>
        <a:p>
          <a:endParaRPr lang="en-US"/>
        </a:p>
      </dgm:t>
    </dgm:pt>
    <dgm:pt modelId="{D900D2F1-FD8F-4AE8-8585-7A8D51E3B8FC}" type="pres">
      <dgm:prSet presAssocID="{1C7E94CA-9F56-4C4D-8470-AEA2B486BE7A}" presName="connectorText" presStyleLbl="sibTrans2D1" presStyleIdx="7" presStyleCnt="11"/>
      <dgm:spPr/>
      <dgm:t>
        <a:bodyPr/>
        <a:lstStyle/>
        <a:p>
          <a:endParaRPr lang="en-US"/>
        </a:p>
      </dgm:t>
    </dgm:pt>
    <dgm:pt modelId="{DBCE031B-9017-409D-B767-95DE541F761C}" type="pres">
      <dgm:prSet presAssocID="{54DFFD52-B766-4598-B482-CA387A118F26}" presName="node" presStyleLbl="node1" presStyleIdx="8" presStyleCnt="12" custScaleX="104746" custScaleY="120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012EB-C512-456C-A477-3101A66C77D0}" type="pres">
      <dgm:prSet presAssocID="{EBFE467C-CD34-4114-8424-CEFFEE02A36E}" presName="sibTrans" presStyleLbl="sibTrans2D1" presStyleIdx="8" presStyleCnt="11"/>
      <dgm:spPr/>
      <dgm:t>
        <a:bodyPr/>
        <a:lstStyle/>
        <a:p>
          <a:endParaRPr lang="en-US"/>
        </a:p>
      </dgm:t>
    </dgm:pt>
    <dgm:pt modelId="{58665F4E-44D6-4B51-B493-89DB9BBC38D9}" type="pres">
      <dgm:prSet presAssocID="{EBFE467C-CD34-4114-8424-CEFFEE02A36E}" presName="connectorText" presStyleLbl="sibTrans2D1" presStyleIdx="8" presStyleCnt="11"/>
      <dgm:spPr/>
      <dgm:t>
        <a:bodyPr/>
        <a:lstStyle/>
        <a:p>
          <a:endParaRPr lang="en-US"/>
        </a:p>
      </dgm:t>
    </dgm:pt>
    <dgm:pt modelId="{EE5DEE0F-7068-4731-A3A6-47D79A3DFC1F}" type="pres">
      <dgm:prSet presAssocID="{60B04E90-BD95-489B-9B40-085F37033ADB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A0753-C29B-4060-988C-DAFD23631B8F}" type="pres">
      <dgm:prSet presAssocID="{E353D1CF-59B5-4777-B048-B3D58F7B48A6}" presName="sibTrans" presStyleLbl="sibTrans2D1" presStyleIdx="9" presStyleCnt="11"/>
      <dgm:spPr/>
      <dgm:t>
        <a:bodyPr/>
        <a:lstStyle/>
        <a:p>
          <a:endParaRPr lang="en-US"/>
        </a:p>
      </dgm:t>
    </dgm:pt>
    <dgm:pt modelId="{F7C2F271-C93E-4BE8-865F-620563D6AB97}" type="pres">
      <dgm:prSet presAssocID="{E353D1CF-59B5-4777-B048-B3D58F7B48A6}" presName="connectorText" presStyleLbl="sibTrans2D1" presStyleIdx="9" presStyleCnt="11"/>
      <dgm:spPr/>
      <dgm:t>
        <a:bodyPr/>
        <a:lstStyle/>
        <a:p>
          <a:endParaRPr lang="en-US"/>
        </a:p>
      </dgm:t>
    </dgm:pt>
    <dgm:pt modelId="{A95605A4-ECEE-4522-A96F-78D5E44B2423}" type="pres">
      <dgm:prSet presAssocID="{8976F4D3-473D-49F8-9960-A2BC1A6ADFDA}" presName="node" presStyleLbl="node1" presStyleIdx="10" presStyleCnt="12" custScaleX="123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E5C66-9629-431C-96DD-0BB09762FE66}" type="pres">
      <dgm:prSet presAssocID="{E0E3A6A6-35FA-4604-8E08-24BA858AF5AD}" presName="sibTrans" presStyleLbl="sibTrans2D1" presStyleIdx="10" presStyleCnt="11"/>
      <dgm:spPr/>
      <dgm:t>
        <a:bodyPr/>
        <a:lstStyle/>
        <a:p>
          <a:endParaRPr lang="en-US"/>
        </a:p>
      </dgm:t>
    </dgm:pt>
    <dgm:pt modelId="{1EDFC2DE-90E1-4074-A648-04AD117C96B5}" type="pres">
      <dgm:prSet presAssocID="{E0E3A6A6-35FA-4604-8E08-24BA858AF5AD}" presName="connectorText" presStyleLbl="sibTrans2D1" presStyleIdx="10" presStyleCnt="11"/>
      <dgm:spPr/>
      <dgm:t>
        <a:bodyPr/>
        <a:lstStyle/>
        <a:p>
          <a:endParaRPr lang="en-US"/>
        </a:p>
      </dgm:t>
    </dgm:pt>
    <dgm:pt modelId="{05C0CBF7-AA6D-4511-B523-A9B9BC028357}" type="pres">
      <dgm:prSet presAssocID="{D9D68211-E65E-43C1-B003-5B9746D05ABD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3C973D-B1AB-4138-BE7A-013FCF270318}" srcId="{B8AA0FC2-E508-427D-BB12-DAE03E1ECD00}" destId="{F99ADE78-277D-4F6E-864C-54BFD8D8B971}" srcOrd="7" destOrd="0" parTransId="{DE4A79B4-93CA-4D21-A79D-986486AF1990}" sibTransId="{1C7E94CA-9F56-4C4D-8470-AEA2B486BE7A}"/>
    <dgm:cxn modelId="{32501238-C26C-4E7A-9C61-13721D0DC9B5}" type="presOf" srcId="{8976F4D3-473D-49F8-9960-A2BC1A6ADFDA}" destId="{A95605A4-ECEE-4522-A96F-78D5E44B2423}" srcOrd="0" destOrd="0" presId="urn:microsoft.com/office/officeart/2005/8/layout/process5"/>
    <dgm:cxn modelId="{B7DD599A-09B0-4B28-AE30-3C91B76569F9}" type="presOf" srcId="{ABAC2604-55EE-438D-9CF4-AA7665B4AFC1}" destId="{31EEEA39-7BAE-4249-92D7-41D5AFD2BF58}" srcOrd="1" destOrd="0" presId="urn:microsoft.com/office/officeart/2005/8/layout/process5"/>
    <dgm:cxn modelId="{C54ADAA0-A210-4E10-B43C-0BA3EF822395}" type="presOf" srcId="{1002BE7C-1D01-47DD-AE3B-19F0C291BEE6}" destId="{1814573F-ED37-4AEE-B526-1B9E5CAC1FE7}" srcOrd="0" destOrd="0" presId="urn:microsoft.com/office/officeart/2005/8/layout/process5"/>
    <dgm:cxn modelId="{E9043D95-51D8-4A5F-AFC8-50DBE1990A07}" type="presOf" srcId="{E0E3A6A6-35FA-4604-8E08-24BA858AF5AD}" destId="{C02E5C66-9629-431C-96DD-0BB09762FE66}" srcOrd="0" destOrd="0" presId="urn:microsoft.com/office/officeart/2005/8/layout/process5"/>
    <dgm:cxn modelId="{B91B53FC-C5B1-411F-B92E-4D48E000D4FD}" type="presOf" srcId="{E353D1CF-59B5-4777-B048-B3D58F7B48A6}" destId="{5DCA0753-C29B-4060-988C-DAFD23631B8F}" srcOrd="0" destOrd="0" presId="urn:microsoft.com/office/officeart/2005/8/layout/process5"/>
    <dgm:cxn modelId="{F9C1A57F-D526-40F4-B1D1-0241825C5361}" type="presOf" srcId="{A1C5B917-DA80-4FD9-BBF4-3C63F080F31D}" destId="{8D383DA6-58EB-40CC-9C8F-7CF5B256F305}" srcOrd="0" destOrd="0" presId="urn:microsoft.com/office/officeart/2005/8/layout/process5"/>
    <dgm:cxn modelId="{9AD816ED-91B2-443C-8806-C9653840533C}" srcId="{B8AA0FC2-E508-427D-BB12-DAE03E1ECD00}" destId="{A1C5B917-DA80-4FD9-BBF4-3C63F080F31D}" srcOrd="1" destOrd="0" parTransId="{37E6124A-E728-441C-AE08-E646FD4F7429}" sibTransId="{742F3B3B-E5C8-48FA-A3EA-33D198EF68E8}"/>
    <dgm:cxn modelId="{93C1A868-6F6E-4254-8AD6-946F1F40ECF1}" srcId="{B8AA0FC2-E508-427D-BB12-DAE03E1ECD00}" destId="{D9D68211-E65E-43C1-B003-5B9746D05ABD}" srcOrd="11" destOrd="0" parTransId="{6488388A-BF46-47F5-AEBA-05961749B9AB}" sibTransId="{1D033F6C-72F1-4D2B-BA0B-A9860101C904}"/>
    <dgm:cxn modelId="{1BE18467-6C19-4CC6-B444-BA2EF00B66D0}" type="presOf" srcId="{1C7E94CA-9F56-4C4D-8470-AEA2B486BE7A}" destId="{D900D2F1-FD8F-4AE8-8585-7A8D51E3B8FC}" srcOrd="1" destOrd="0" presId="urn:microsoft.com/office/officeart/2005/8/layout/process5"/>
    <dgm:cxn modelId="{7F8BECC5-4FD1-4575-8246-6AC39F947C05}" type="presOf" srcId="{ABAC2604-55EE-438D-9CF4-AA7665B4AFC1}" destId="{577A051B-B964-4E32-B8E9-1B2D92784820}" srcOrd="0" destOrd="0" presId="urn:microsoft.com/office/officeart/2005/8/layout/process5"/>
    <dgm:cxn modelId="{522BD5DD-2DC8-47B6-B87A-C436F296E687}" type="presOf" srcId="{B8AA0FC2-E508-427D-BB12-DAE03E1ECD00}" destId="{6B58685E-4DC5-45F2-A032-31100DBB7D32}" srcOrd="0" destOrd="0" presId="urn:microsoft.com/office/officeart/2005/8/layout/process5"/>
    <dgm:cxn modelId="{CCC4DB80-B119-4AD6-BEE7-E50FC2A03849}" type="presOf" srcId="{54DFFD52-B766-4598-B482-CA387A118F26}" destId="{DBCE031B-9017-409D-B767-95DE541F761C}" srcOrd="0" destOrd="0" presId="urn:microsoft.com/office/officeart/2005/8/layout/process5"/>
    <dgm:cxn modelId="{CA8B28D6-EEF5-4453-B87B-DFD66AEB8AB1}" type="presOf" srcId="{E5B18CB9-23B3-486B-9BAA-6402C88BF0FD}" destId="{36F4FC19-7BA8-4C4E-89F4-A592323BCB1A}" srcOrd="0" destOrd="0" presId="urn:microsoft.com/office/officeart/2005/8/layout/process5"/>
    <dgm:cxn modelId="{50E3BDCE-3B29-40A4-9CC8-4DCAF19D185C}" type="presOf" srcId="{EBFE467C-CD34-4114-8424-CEFFEE02A36E}" destId="{79A012EB-C512-456C-A477-3101A66C77D0}" srcOrd="0" destOrd="0" presId="urn:microsoft.com/office/officeart/2005/8/layout/process5"/>
    <dgm:cxn modelId="{FCE8CD34-F1A6-491D-9B99-92ABC79BC0BA}" type="presOf" srcId="{EBFE467C-CD34-4114-8424-CEFFEE02A36E}" destId="{58665F4E-44D6-4B51-B493-89DB9BBC38D9}" srcOrd="1" destOrd="0" presId="urn:microsoft.com/office/officeart/2005/8/layout/process5"/>
    <dgm:cxn modelId="{6258505D-1475-462B-9203-0AA7C9581A0E}" srcId="{B8AA0FC2-E508-427D-BB12-DAE03E1ECD00}" destId="{78AB4CEB-271D-427D-AA52-849069461D24}" srcOrd="3" destOrd="0" parTransId="{B534A8C9-14E7-4BA6-926B-ADAAE87A0CD9}" sibTransId="{ABAC2604-55EE-438D-9CF4-AA7665B4AFC1}"/>
    <dgm:cxn modelId="{AC329B9D-535D-4331-A025-62D0A6A210A0}" type="presOf" srcId="{1C7E94CA-9F56-4C4D-8470-AEA2B486BE7A}" destId="{9EBB7592-6F99-4238-B6CB-59ADC9FB459A}" srcOrd="0" destOrd="0" presId="urn:microsoft.com/office/officeart/2005/8/layout/process5"/>
    <dgm:cxn modelId="{3F4CD7E4-49D7-4F79-BC72-22802DF576B6}" type="presOf" srcId="{84122DCD-AE98-48CA-9EAC-FB28C02C0EAC}" destId="{779A7D17-3531-4F5D-8D28-26F51A8FAFED}" srcOrd="0" destOrd="0" presId="urn:microsoft.com/office/officeart/2005/8/layout/process5"/>
    <dgm:cxn modelId="{CFD736A7-37C7-4D5B-8677-8D899D132B87}" type="presOf" srcId="{CD945E20-593A-4799-9BEA-64E788E7FA51}" destId="{3C57329B-A4F5-4395-BBEB-7570FAADBB73}" srcOrd="1" destOrd="0" presId="urn:microsoft.com/office/officeart/2005/8/layout/process5"/>
    <dgm:cxn modelId="{7410EFE2-C717-4769-BB4D-927BB6CD41CD}" type="presOf" srcId="{51452C2A-A83B-4E28-9371-7ACBD6EF44E6}" destId="{EB3EB370-CC98-44EE-8A4D-4D90323BFAED}" srcOrd="0" destOrd="0" presId="urn:microsoft.com/office/officeart/2005/8/layout/process5"/>
    <dgm:cxn modelId="{9891DA5F-5F56-48B7-8DB7-EEA9AA0393CD}" srcId="{B8AA0FC2-E508-427D-BB12-DAE03E1ECD00}" destId="{60B04E90-BD95-489B-9B40-085F37033ADB}" srcOrd="9" destOrd="0" parTransId="{E21CED38-1A71-4986-ADE6-80F0E0514176}" sibTransId="{E353D1CF-59B5-4777-B048-B3D58F7B48A6}"/>
    <dgm:cxn modelId="{1E5B9595-47FC-4F06-BC07-B31E84B4C6C0}" srcId="{B8AA0FC2-E508-427D-BB12-DAE03E1ECD00}" destId="{51452C2A-A83B-4E28-9371-7ACBD6EF44E6}" srcOrd="5" destOrd="0" parTransId="{1D6150B2-C00F-43EC-9DF5-800A31F4189A}" sibTransId="{8A029656-8F7F-4740-9660-9A0D9B7F5FC5}"/>
    <dgm:cxn modelId="{648CE7B0-0660-4A95-843B-4C1199A26DD0}" type="presOf" srcId="{E5B18CB9-23B3-486B-9BAA-6402C88BF0FD}" destId="{C349F907-1C6A-408E-9DF9-AB5F5E9D3210}" srcOrd="1" destOrd="0" presId="urn:microsoft.com/office/officeart/2005/8/layout/process5"/>
    <dgm:cxn modelId="{D6124A4E-8AF8-4ED9-AB30-E14925657E5A}" type="presOf" srcId="{60B04E90-BD95-489B-9B40-085F37033ADB}" destId="{EE5DEE0F-7068-4731-A3A6-47D79A3DFC1F}" srcOrd="0" destOrd="0" presId="urn:microsoft.com/office/officeart/2005/8/layout/process5"/>
    <dgm:cxn modelId="{0F20EA67-B222-4E51-BDF4-7124F5D27A43}" srcId="{B8AA0FC2-E508-427D-BB12-DAE03E1ECD00}" destId="{37CAF2C2-5D43-422B-A8A2-4488B8635778}" srcOrd="2" destOrd="0" parTransId="{AC02F100-7ECC-4D48-86FC-5035D3318342}" sibTransId="{CD945E20-593A-4799-9BEA-64E788E7FA51}"/>
    <dgm:cxn modelId="{1C511D21-47EC-4D04-AADB-7D84F8EE64F1}" srcId="{B8AA0FC2-E508-427D-BB12-DAE03E1ECD00}" destId="{8976F4D3-473D-49F8-9960-A2BC1A6ADFDA}" srcOrd="10" destOrd="0" parTransId="{B6FE97CA-888B-4C1B-8BD8-D3A10C94AD44}" sibTransId="{E0E3A6A6-35FA-4604-8E08-24BA858AF5AD}"/>
    <dgm:cxn modelId="{F761B26D-A3A3-4D34-806F-CCBC949C63CF}" srcId="{B8AA0FC2-E508-427D-BB12-DAE03E1ECD00}" destId="{84122DCD-AE98-48CA-9EAC-FB28C02C0EAC}" srcOrd="6" destOrd="0" parTransId="{1E4B8F85-0F6F-4307-B48A-1A3F65698884}" sibTransId="{67B6EA76-848A-4612-A96B-5590EE4071B3}"/>
    <dgm:cxn modelId="{52BBF26C-820D-486A-8F19-5E8B9A68A0FE}" type="presOf" srcId="{F99ADE78-277D-4F6E-864C-54BFD8D8B971}" destId="{8900DC10-ABCF-487A-84BF-9C7FE1B45709}" srcOrd="0" destOrd="0" presId="urn:microsoft.com/office/officeart/2005/8/layout/process5"/>
    <dgm:cxn modelId="{F0947DD2-EFBB-45CA-81A9-D7C7FFE5A836}" type="presOf" srcId="{67B6EA76-848A-4612-A96B-5590EE4071B3}" destId="{95B897E9-1D1F-429F-99CB-A40C279C6390}" srcOrd="0" destOrd="0" presId="urn:microsoft.com/office/officeart/2005/8/layout/process5"/>
    <dgm:cxn modelId="{6DC226AF-7337-43EA-B462-64094911E69B}" type="presOf" srcId="{E353D1CF-59B5-4777-B048-B3D58F7B48A6}" destId="{F7C2F271-C93E-4BE8-865F-620563D6AB97}" srcOrd="1" destOrd="0" presId="urn:microsoft.com/office/officeart/2005/8/layout/process5"/>
    <dgm:cxn modelId="{FF20D5B1-8936-4C7A-9DD2-3BFE9007372B}" type="presOf" srcId="{742F3B3B-E5C8-48FA-A3EA-33D198EF68E8}" destId="{19788F1A-3250-4351-976C-21E3009488A5}" srcOrd="1" destOrd="0" presId="urn:microsoft.com/office/officeart/2005/8/layout/process5"/>
    <dgm:cxn modelId="{53B9B0A6-9E3B-4186-A2DD-66BDF6FE8DDD}" type="presOf" srcId="{81A329A3-B708-451A-A8BA-19D0867D3464}" destId="{E50ADA40-5E32-4325-9C86-251A3402FBDC}" srcOrd="0" destOrd="0" presId="urn:microsoft.com/office/officeart/2005/8/layout/process5"/>
    <dgm:cxn modelId="{74E58249-071E-4C0B-B359-A8833A69A23C}" type="presOf" srcId="{742F3B3B-E5C8-48FA-A3EA-33D198EF68E8}" destId="{B32211C6-C574-4212-B7CB-9957FE6ADFEF}" srcOrd="0" destOrd="0" presId="urn:microsoft.com/office/officeart/2005/8/layout/process5"/>
    <dgm:cxn modelId="{B3D072F3-4684-4D45-A0D9-188A793912CB}" srcId="{B8AA0FC2-E508-427D-BB12-DAE03E1ECD00}" destId="{81A329A3-B708-451A-A8BA-19D0867D3464}" srcOrd="4" destOrd="0" parTransId="{D51323A7-A6F7-44E3-A0A9-708767D0D543}" sibTransId="{E5B18CB9-23B3-486B-9BAA-6402C88BF0FD}"/>
    <dgm:cxn modelId="{6511EEA1-5CA6-438F-859E-B9109B9CD439}" type="presOf" srcId="{1002BE7C-1D01-47DD-AE3B-19F0C291BEE6}" destId="{DEBC21CE-99AD-42B7-902B-044D8899529E}" srcOrd="1" destOrd="0" presId="urn:microsoft.com/office/officeart/2005/8/layout/process5"/>
    <dgm:cxn modelId="{362488B2-0065-4F0B-AED5-AC7C08646C2E}" srcId="{B8AA0FC2-E508-427D-BB12-DAE03E1ECD00}" destId="{54DFFD52-B766-4598-B482-CA387A118F26}" srcOrd="8" destOrd="0" parTransId="{BBDA7929-CFCC-4CD7-A626-A1BB065A8279}" sibTransId="{EBFE467C-CD34-4114-8424-CEFFEE02A36E}"/>
    <dgm:cxn modelId="{8C8C4EA3-35A4-4388-867E-1AB15ACCA91D}" type="presOf" srcId="{37CAF2C2-5D43-422B-A8A2-4488B8635778}" destId="{C0852E48-8C78-4D1A-A34E-19445A04C9E3}" srcOrd="0" destOrd="0" presId="urn:microsoft.com/office/officeart/2005/8/layout/process5"/>
    <dgm:cxn modelId="{F9A46215-49A7-4E57-B537-50785BB06F1D}" type="presOf" srcId="{8A029656-8F7F-4740-9660-9A0D9B7F5FC5}" destId="{3643C0F6-84B4-42AA-A4E2-792616523BA9}" srcOrd="0" destOrd="0" presId="urn:microsoft.com/office/officeart/2005/8/layout/process5"/>
    <dgm:cxn modelId="{F1495FCE-0C3D-4C15-8DAA-E7979275303F}" srcId="{B8AA0FC2-E508-427D-BB12-DAE03E1ECD00}" destId="{3E12F6A3-8345-4461-AB67-8C793AB73127}" srcOrd="0" destOrd="0" parTransId="{AEC2E9AB-3A4B-4679-8921-2C8FE8CFB54B}" sibTransId="{1002BE7C-1D01-47DD-AE3B-19F0C291BEE6}"/>
    <dgm:cxn modelId="{9B03BC57-096E-4596-A735-58851841D5FB}" type="presOf" srcId="{67B6EA76-848A-4612-A96B-5590EE4071B3}" destId="{6668A91E-EE21-4431-8FDA-3CDA2A5987D1}" srcOrd="1" destOrd="0" presId="urn:microsoft.com/office/officeart/2005/8/layout/process5"/>
    <dgm:cxn modelId="{4D8F6FDF-F3A3-472A-A11E-F5BE486E756A}" type="presOf" srcId="{3E12F6A3-8345-4461-AB67-8C793AB73127}" destId="{63A8605A-DCEA-4C71-9699-7473780CD8BE}" srcOrd="0" destOrd="0" presId="urn:microsoft.com/office/officeart/2005/8/layout/process5"/>
    <dgm:cxn modelId="{583E311D-C115-4571-A315-532FECB4D370}" type="presOf" srcId="{78AB4CEB-271D-427D-AA52-849069461D24}" destId="{C23F825C-D3EE-4A9C-9E32-913ED4B8FC5A}" srcOrd="0" destOrd="0" presId="urn:microsoft.com/office/officeart/2005/8/layout/process5"/>
    <dgm:cxn modelId="{EAC45DC9-0902-47D3-9D9B-D8B97D1F746A}" type="presOf" srcId="{D9D68211-E65E-43C1-B003-5B9746D05ABD}" destId="{05C0CBF7-AA6D-4511-B523-A9B9BC028357}" srcOrd="0" destOrd="0" presId="urn:microsoft.com/office/officeart/2005/8/layout/process5"/>
    <dgm:cxn modelId="{3BE47A61-CA09-41B8-A048-19EAD1EDD9B4}" type="presOf" srcId="{CD945E20-593A-4799-9BEA-64E788E7FA51}" destId="{83D33CF2-27B5-4269-AF08-BC9AE5DBEF6C}" srcOrd="0" destOrd="0" presId="urn:microsoft.com/office/officeart/2005/8/layout/process5"/>
    <dgm:cxn modelId="{25BB7E8F-AF24-464B-905D-90F2E660F66B}" type="presOf" srcId="{E0E3A6A6-35FA-4604-8E08-24BA858AF5AD}" destId="{1EDFC2DE-90E1-4074-A648-04AD117C96B5}" srcOrd="1" destOrd="0" presId="urn:microsoft.com/office/officeart/2005/8/layout/process5"/>
    <dgm:cxn modelId="{9A1D7112-C74E-4EF3-A11E-EC84DFC41A82}" type="presOf" srcId="{8A029656-8F7F-4740-9660-9A0D9B7F5FC5}" destId="{E073804C-87D7-4EB5-8F80-0877B4C9C63B}" srcOrd="1" destOrd="0" presId="urn:microsoft.com/office/officeart/2005/8/layout/process5"/>
    <dgm:cxn modelId="{8BC802B3-B295-4EF5-BCC3-379A18612548}" type="presParOf" srcId="{6B58685E-4DC5-45F2-A032-31100DBB7D32}" destId="{63A8605A-DCEA-4C71-9699-7473780CD8BE}" srcOrd="0" destOrd="0" presId="urn:microsoft.com/office/officeart/2005/8/layout/process5"/>
    <dgm:cxn modelId="{1CD6BAFA-C1EB-47FC-9620-39D71846730D}" type="presParOf" srcId="{6B58685E-4DC5-45F2-A032-31100DBB7D32}" destId="{1814573F-ED37-4AEE-B526-1B9E5CAC1FE7}" srcOrd="1" destOrd="0" presId="urn:microsoft.com/office/officeart/2005/8/layout/process5"/>
    <dgm:cxn modelId="{D1A966C3-06FA-4395-9B3A-501CE4E5BEBA}" type="presParOf" srcId="{1814573F-ED37-4AEE-B526-1B9E5CAC1FE7}" destId="{DEBC21CE-99AD-42B7-902B-044D8899529E}" srcOrd="0" destOrd="0" presId="urn:microsoft.com/office/officeart/2005/8/layout/process5"/>
    <dgm:cxn modelId="{6A5A05F2-B07B-4938-A6F0-06A5A53F78D4}" type="presParOf" srcId="{6B58685E-4DC5-45F2-A032-31100DBB7D32}" destId="{8D383DA6-58EB-40CC-9C8F-7CF5B256F305}" srcOrd="2" destOrd="0" presId="urn:microsoft.com/office/officeart/2005/8/layout/process5"/>
    <dgm:cxn modelId="{90564A4F-D5CE-43AF-B804-4893CFA3715B}" type="presParOf" srcId="{6B58685E-4DC5-45F2-A032-31100DBB7D32}" destId="{B32211C6-C574-4212-B7CB-9957FE6ADFEF}" srcOrd="3" destOrd="0" presId="urn:microsoft.com/office/officeart/2005/8/layout/process5"/>
    <dgm:cxn modelId="{31B93B79-BB03-4A4D-99B6-4D57A59769AE}" type="presParOf" srcId="{B32211C6-C574-4212-B7CB-9957FE6ADFEF}" destId="{19788F1A-3250-4351-976C-21E3009488A5}" srcOrd="0" destOrd="0" presId="urn:microsoft.com/office/officeart/2005/8/layout/process5"/>
    <dgm:cxn modelId="{F8F1E301-0D20-4C9C-85F9-B37C0DD3FABC}" type="presParOf" srcId="{6B58685E-4DC5-45F2-A032-31100DBB7D32}" destId="{C0852E48-8C78-4D1A-A34E-19445A04C9E3}" srcOrd="4" destOrd="0" presId="urn:microsoft.com/office/officeart/2005/8/layout/process5"/>
    <dgm:cxn modelId="{314DC40D-083C-4738-A2E6-A9E3B9B1AA23}" type="presParOf" srcId="{6B58685E-4DC5-45F2-A032-31100DBB7D32}" destId="{83D33CF2-27B5-4269-AF08-BC9AE5DBEF6C}" srcOrd="5" destOrd="0" presId="urn:microsoft.com/office/officeart/2005/8/layout/process5"/>
    <dgm:cxn modelId="{B0E12E83-34AC-46D5-857D-34CF03CBECCA}" type="presParOf" srcId="{83D33CF2-27B5-4269-AF08-BC9AE5DBEF6C}" destId="{3C57329B-A4F5-4395-BBEB-7570FAADBB73}" srcOrd="0" destOrd="0" presId="urn:microsoft.com/office/officeart/2005/8/layout/process5"/>
    <dgm:cxn modelId="{B2179DEA-A9F3-4C92-BB5C-4009B5646B21}" type="presParOf" srcId="{6B58685E-4DC5-45F2-A032-31100DBB7D32}" destId="{C23F825C-D3EE-4A9C-9E32-913ED4B8FC5A}" srcOrd="6" destOrd="0" presId="urn:microsoft.com/office/officeart/2005/8/layout/process5"/>
    <dgm:cxn modelId="{80CB7774-0EB6-49E9-A04D-879F43EA3744}" type="presParOf" srcId="{6B58685E-4DC5-45F2-A032-31100DBB7D32}" destId="{577A051B-B964-4E32-B8E9-1B2D92784820}" srcOrd="7" destOrd="0" presId="urn:microsoft.com/office/officeart/2005/8/layout/process5"/>
    <dgm:cxn modelId="{46FED5AF-59D9-42A5-B887-97CA4EFB6843}" type="presParOf" srcId="{577A051B-B964-4E32-B8E9-1B2D92784820}" destId="{31EEEA39-7BAE-4249-92D7-41D5AFD2BF58}" srcOrd="0" destOrd="0" presId="urn:microsoft.com/office/officeart/2005/8/layout/process5"/>
    <dgm:cxn modelId="{CB4296FA-67A0-4154-9019-310A9D1AC9C1}" type="presParOf" srcId="{6B58685E-4DC5-45F2-A032-31100DBB7D32}" destId="{E50ADA40-5E32-4325-9C86-251A3402FBDC}" srcOrd="8" destOrd="0" presId="urn:microsoft.com/office/officeart/2005/8/layout/process5"/>
    <dgm:cxn modelId="{5C28D9B7-85DB-4928-B4DC-4E8406C56F75}" type="presParOf" srcId="{6B58685E-4DC5-45F2-A032-31100DBB7D32}" destId="{36F4FC19-7BA8-4C4E-89F4-A592323BCB1A}" srcOrd="9" destOrd="0" presId="urn:microsoft.com/office/officeart/2005/8/layout/process5"/>
    <dgm:cxn modelId="{9173C532-342C-4827-9C73-8589FE86628F}" type="presParOf" srcId="{36F4FC19-7BA8-4C4E-89F4-A592323BCB1A}" destId="{C349F907-1C6A-408E-9DF9-AB5F5E9D3210}" srcOrd="0" destOrd="0" presId="urn:microsoft.com/office/officeart/2005/8/layout/process5"/>
    <dgm:cxn modelId="{FB8C5AEC-2E42-4F71-82F6-80664A19625C}" type="presParOf" srcId="{6B58685E-4DC5-45F2-A032-31100DBB7D32}" destId="{EB3EB370-CC98-44EE-8A4D-4D90323BFAED}" srcOrd="10" destOrd="0" presId="urn:microsoft.com/office/officeart/2005/8/layout/process5"/>
    <dgm:cxn modelId="{02A5CB5C-52FA-4618-8DF8-27D903750F2B}" type="presParOf" srcId="{6B58685E-4DC5-45F2-A032-31100DBB7D32}" destId="{3643C0F6-84B4-42AA-A4E2-792616523BA9}" srcOrd="11" destOrd="0" presId="urn:microsoft.com/office/officeart/2005/8/layout/process5"/>
    <dgm:cxn modelId="{A53A2642-29A5-4957-A81B-D06C55C6D7FD}" type="presParOf" srcId="{3643C0F6-84B4-42AA-A4E2-792616523BA9}" destId="{E073804C-87D7-4EB5-8F80-0877B4C9C63B}" srcOrd="0" destOrd="0" presId="urn:microsoft.com/office/officeart/2005/8/layout/process5"/>
    <dgm:cxn modelId="{3F274087-91EE-4295-91E1-B47D09D8AEDC}" type="presParOf" srcId="{6B58685E-4DC5-45F2-A032-31100DBB7D32}" destId="{779A7D17-3531-4F5D-8D28-26F51A8FAFED}" srcOrd="12" destOrd="0" presId="urn:microsoft.com/office/officeart/2005/8/layout/process5"/>
    <dgm:cxn modelId="{38D6302A-4C4A-4986-87CF-2EA7A64D14FA}" type="presParOf" srcId="{6B58685E-4DC5-45F2-A032-31100DBB7D32}" destId="{95B897E9-1D1F-429F-99CB-A40C279C6390}" srcOrd="13" destOrd="0" presId="urn:microsoft.com/office/officeart/2005/8/layout/process5"/>
    <dgm:cxn modelId="{FC661AAF-2D12-43DF-8CD7-9E909CDABA4C}" type="presParOf" srcId="{95B897E9-1D1F-429F-99CB-A40C279C6390}" destId="{6668A91E-EE21-4431-8FDA-3CDA2A5987D1}" srcOrd="0" destOrd="0" presId="urn:microsoft.com/office/officeart/2005/8/layout/process5"/>
    <dgm:cxn modelId="{3EAB8F04-309F-487F-AF4E-36851EE12986}" type="presParOf" srcId="{6B58685E-4DC5-45F2-A032-31100DBB7D32}" destId="{8900DC10-ABCF-487A-84BF-9C7FE1B45709}" srcOrd="14" destOrd="0" presId="urn:microsoft.com/office/officeart/2005/8/layout/process5"/>
    <dgm:cxn modelId="{59D7C7E3-FE02-4960-8AE6-9C163F9A23AD}" type="presParOf" srcId="{6B58685E-4DC5-45F2-A032-31100DBB7D32}" destId="{9EBB7592-6F99-4238-B6CB-59ADC9FB459A}" srcOrd="15" destOrd="0" presId="urn:microsoft.com/office/officeart/2005/8/layout/process5"/>
    <dgm:cxn modelId="{BF04E245-5478-4D69-9F44-6F50FB16B2E3}" type="presParOf" srcId="{9EBB7592-6F99-4238-B6CB-59ADC9FB459A}" destId="{D900D2F1-FD8F-4AE8-8585-7A8D51E3B8FC}" srcOrd="0" destOrd="0" presId="urn:microsoft.com/office/officeart/2005/8/layout/process5"/>
    <dgm:cxn modelId="{56483860-74CD-416E-9335-F89CE6101C8C}" type="presParOf" srcId="{6B58685E-4DC5-45F2-A032-31100DBB7D32}" destId="{DBCE031B-9017-409D-B767-95DE541F761C}" srcOrd="16" destOrd="0" presId="urn:microsoft.com/office/officeart/2005/8/layout/process5"/>
    <dgm:cxn modelId="{87DB8645-42E6-46EC-9FD9-36594BB6DA2B}" type="presParOf" srcId="{6B58685E-4DC5-45F2-A032-31100DBB7D32}" destId="{79A012EB-C512-456C-A477-3101A66C77D0}" srcOrd="17" destOrd="0" presId="urn:microsoft.com/office/officeart/2005/8/layout/process5"/>
    <dgm:cxn modelId="{7389FD8E-9FBA-41EE-B8AF-3461B7F9FFE8}" type="presParOf" srcId="{79A012EB-C512-456C-A477-3101A66C77D0}" destId="{58665F4E-44D6-4B51-B493-89DB9BBC38D9}" srcOrd="0" destOrd="0" presId="urn:microsoft.com/office/officeart/2005/8/layout/process5"/>
    <dgm:cxn modelId="{7EC0ABED-A772-4439-BDEA-989A28B56EC4}" type="presParOf" srcId="{6B58685E-4DC5-45F2-A032-31100DBB7D32}" destId="{EE5DEE0F-7068-4731-A3A6-47D79A3DFC1F}" srcOrd="18" destOrd="0" presId="urn:microsoft.com/office/officeart/2005/8/layout/process5"/>
    <dgm:cxn modelId="{F7382520-CD42-423A-809E-A7521561CCEE}" type="presParOf" srcId="{6B58685E-4DC5-45F2-A032-31100DBB7D32}" destId="{5DCA0753-C29B-4060-988C-DAFD23631B8F}" srcOrd="19" destOrd="0" presId="urn:microsoft.com/office/officeart/2005/8/layout/process5"/>
    <dgm:cxn modelId="{24298FF5-1216-4BE3-A5C7-F8B5C9BACBE4}" type="presParOf" srcId="{5DCA0753-C29B-4060-988C-DAFD23631B8F}" destId="{F7C2F271-C93E-4BE8-865F-620563D6AB97}" srcOrd="0" destOrd="0" presId="urn:microsoft.com/office/officeart/2005/8/layout/process5"/>
    <dgm:cxn modelId="{ED3DF041-F48B-47CE-9367-08721DE49DA5}" type="presParOf" srcId="{6B58685E-4DC5-45F2-A032-31100DBB7D32}" destId="{A95605A4-ECEE-4522-A96F-78D5E44B2423}" srcOrd="20" destOrd="0" presId="urn:microsoft.com/office/officeart/2005/8/layout/process5"/>
    <dgm:cxn modelId="{DD478801-05BA-47D7-A139-F3BCC1E60147}" type="presParOf" srcId="{6B58685E-4DC5-45F2-A032-31100DBB7D32}" destId="{C02E5C66-9629-431C-96DD-0BB09762FE66}" srcOrd="21" destOrd="0" presId="urn:microsoft.com/office/officeart/2005/8/layout/process5"/>
    <dgm:cxn modelId="{1D9842A8-2D86-49E0-90CF-628A7A75C296}" type="presParOf" srcId="{C02E5C66-9629-431C-96DD-0BB09762FE66}" destId="{1EDFC2DE-90E1-4074-A648-04AD117C96B5}" srcOrd="0" destOrd="0" presId="urn:microsoft.com/office/officeart/2005/8/layout/process5"/>
    <dgm:cxn modelId="{16C50D98-403C-4E13-B609-17270A3EB149}" type="presParOf" srcId="{6B58685E-4DC5-45F2-A032-31100DBB7D32}" destId="{05C0CBF7-AA6D-4511-B523-A9B9BC028357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8605A-DCEA-4C71-9699-7473780CD8BE}">
      <dsp:nvSpPr>
        <dsp:cNvPr id="0" name=""/>
        <dsp:cNvSpPr/>
      </dsp:nvSpPr>
      <dsp:spPr>
        <a:xfrm>
          <a:off x="0" y="0"/>
          <a:ext cx="1741786" cy="11504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Screening </a:t>
          </a:r>
          <a:r>
            <a:rPr lang="en-US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Search</a:t>
          </a:r>
          <a:endParaRPr lang="en-US" sz="2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3695" y="33695"/>
        <a:ext cx="1674396" cy="1083052"/>
      </dsp:txXfrm>
    </dsp:sp>
    <dsp:sp modelId="{1814573F-ED37-4AEE-B526-1B9E5CAC1FE7}">
      <dsp:nvSpPr>
        <dsp:cNvPr id="0" name=""/>
        <dsp:cNvSpPr/>
      </dsp:nvSpPr>
      <dsp:spPr>
        <a:xfrm rot="89762">
          <a:off x="1936532" y="436175"/>
          <a:ext cx="469512" cy="346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936550" y="504023"/>
        <a:ext cx="365707" cy="207610"/>
      </dsp:txXfrm>
    </dsp:sp>
    <dsp:sp modelId="{8D383DA6-58EB-40CC-9C8F-7CF5B256F305}">
      <dsp:nvSpPr>
        <dsp:cNvPr id="0" name=""/>
        <dsp:cNvSpPr/>
      </dsp:nvSpPr>
      <dsp:spPr>
        <a:xfrm>
          <a:off x="2627356" y="75407"/>
          <a:ext cx="1535711" cy="11314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Full search if </a:t>
          </a:r>
          <a:r>
            <a:rPr lang="en-US" sz="18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desired</a:t>
          </a:r>
          <a:endParaRPr lang="en-US" sz="1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660496" y="108547"/>
        <a:ext cx="1469431" cy="1065201"/>
      </dsp:txXfrm>
    </dsp:sp>
    <dsp:sp modelId="{B32211C6-C574-4212-B7CB-9957FE6ADFEF}">
      <dsp:nvSpPr>
        <dsp:cNvPr id="0" name=""/>
        <dsp:cNvSpPr/>
      </dsp:nvSpPr>
      <dsp:spPr>
        <a:xfrm rot="21534779">
          <a:off x="4306045" y="447588"/>
          <a:ext cx="344581" cy="346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306054" y="517772"/>
        <a:ext cx="241207" cy="207610"/>
      </dsp:txXfrm>
    </dsp:sp>
    <dsp:sp modelId="{C0852E48-8C78-4D1A-A34E-19445A04C9E3}">
      <dsp:nvSpPr>
        <dsp:cNvPr id="0" name=""/>
        <dsp:cNvSpPr/>
      </dsp:nvSpPr>
      <dsp:spPr>
        <a:xfrm>
          <a:off x="4813104" y="0"/>
          <a:ext cx="1658868" cy="119701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Application </a:t>
          </a:r>
          <a:r>
            <a:rPr lang="en-US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filing</a:t>
          </a:r>
          <a:endParaRPr lang="en-US" sz="2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848163" y="35059"/>
        <a:ext cx="1588750" cy="1126894"/>
      </dsp:txXfrm>
    </dsp:sp>
    <dsp:sp modelId="{83D33CF2-27B5-4269-AF08-BC9AE5DBEF6C}">
      <dsp:nvSpPr>
        <dsp:cNvPr id="0" name=""/>
        <dsp:cNvSpPr/>
      </dsp:nvSpPr>
      <dsp:spPr>
        <a:xfrm rot="3925">
          <a:off x="6602307" y="426773"/>
          <a:ext cx="313986" cy="346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602307" y="495922"/>
        <a:ext cx="219790" cy="207610"/>
      </dsp:txXfrm>
    </dsp:sp>
    <dsp:sp modelId="{C23F825C-D3EE-4A9C-9E32-913ED4B8FC5A}">
      <dsp:nvSpPr>
        <dsp:cNvPr id="0" name=""/>
        <dsp:cNvSpPr/>
      </dsp:nvSpPr>
      <dsp:spPr>
        <a:xfrm>
          <a:off x="7064400" y="78140"/>
          <a:ext cx="1404993" cy="104558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Examination, </a:t>
          </a:r>
          <a:r>
            <a:rPr lang="en-US" sz="16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respond to comments if </a:t>
          </a:r>
          <a:r>
            <a:rPr lang="en-US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any</a:t>
          </a:r>
          <a:endParaRPr lang="en-US" sz="1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7095024" y="108764"/>
        <a:ext cx="1343745" cy="984334"/>
      </dsp:txXfrm>
    </dsp:sp>
    <dsp:sp modelId="{577A051B-B964-4E32-B8E9-1B2D92784820}">
      <dsp:nvSpPr>
        <dsp:cNvPr id="0" name=""/>
        <dsp:cNvSpPr/>
      </dsp:nvSpPr>
      <dsp:spPr>
        <a:xfrm rot="5526862">
          <a:off x="7522342" y="1336631"/>
          <a:ext cx="422010" cy="346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-5400000">
        <a:off x="7631456" y="1298670"/>
        <a:ext cx="207610" cy="318205"/>
      </dsp:txXfrm>
    </dsp:sp>
    <dsp:sp modelId="{E50ADA40-5E32-4325-9C86-251A3402FBDC}">
      <dsp:nvSpPr>
        <dsp:cNvPr id="0" name=""/>
        <dsp:cNvSpPr/>
      </dsp:nvSpPr>
      <dsp:spPr>
        <a:xfrm>
          <a:off x="6933025" y="1919426"/>
          <a:ext cx="1536367" cy="92141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sz="16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Publication  for </a:t>
          </a:r>
          <a:r>
            <a:rPr lang="en-US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opposition in </a:t>
          </a:r>
          <a:r>
            <a:rPr lang="en-US" sz="16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about 6 </a:t>
          </a:r>
          <a:r>
            <a:rPr lang="en-US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months</a:t>
          </a:r>
          <a:endParaRPr lang="en-US" sz="1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960012" y="1946413"/>
        <a:ext cx="1482393" cy="867436"/>
      </dsp:txXfrm>
    </dsp:sp>
    <dsp:sp modelId="{36F4FC19-7BA8-4C4E-89F4-A592323BCB1A}">
      <dsp:nvSpPr>
        <dsp:cNvPr id="0" name=""/>
        <dsp:cNvSpPr/>
      </dsp:nvSpPr>
      <dsp:spPr>
        <a:xfrm rot="10800000">
          <a:off x="6514457" y="2207123"/>
          <a:ext cx="295788" cy="346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6603193" y="2276326"/>
        <a:ext cx="207052" cy="207610"/>
      </dsp:txXfrm>
    </dsp:sp>
    <dsp:sp modelId="{EB3EB370-CC98-44EE-8A4D-4D90323BFAED}">
      <dsp:nvSpPr>
        <dsp:cNvPr id="0" name=""/>
        <dsp:cNvSpPr/>
      </dsp:nvSpPr>
      <dsp:spPr>
        <a:xfrm>
          <a:off x="4553606" y="1816944"/>
          <a:ext cx="1821328" cy="11263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Claim priority for foreign </a:t>
          </a:r>
          <a:r>
            <a:rPr lang="en-US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applications </a:t>
          </a:r>
          <a:r>
            <a:rPr lang="en-US" sz="16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6 months after filing in USA</a:t>
          </a:r>
        </a:p>
      </dsp:txBody>
      <dsp:txXfrm>
        <a:off x="4586596" y="1849934"/>
        <a:ext cx="1755348" cy="1060394"/>
      </dsp:txXfrm>
    </dsp:sp>
    <dsp:sp modelId="{3643C0F6-84B4-42AA-A4E2-792616523BA9}">
      <dsp:nvSpPr>
        <dsp:cNvPr id="0" name=""/>
        <dsp:cNvSpPr/>
      </dsp:nvSpPr>
      <dsp:spPr>
        <a:xfrm rot="10800000">
          <a:off x="4135038" y="2207123"/>
          <a:ext cx="295788" cy="346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4223774" y="2276326"/>
        <a:ext cx="207052" cy="207610"/>
      </dsp:txXfrm>
    </dsp:sp>
    <dsp:sp modelId="{779A7D17-3531-4F5D-8D28-26F51A8FAFED}">
      <dsp:nvSpPr>
        <dsp:cNvPr id="0" name=""/>
        <dsp:cNvSpPr/>
      </dsp:nvSpPr>
      <dsp:spPr>
        <a:xfrm>
          <a:off x="2374304" y="1831125"/>
          <a:ext cx="1621211" cy="109801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US Registration in about 10 months if mark is in </a:t>
          </a:r>
          <a:r>
            <a:rPr lang="en-US" sz="18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use</a:t>
          </a:r>
          <a:endParaRPr lang="en-US" sz="1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406464" y="1863285"/>
        <a:ext cx="1556891" cy="1033692"/>
      </dsp:txXfrm>
    </dsp:sp>
    <dsp:sp modelId="{95B897E9-1D1F-429F-99CB-A40C279C6390}">
      <dsp:nvSpPr>
        <dsp:cNvPr id="0" name=""/>
        <dsp:cNvSpPr/>
      </dsp:nvSpPr>
      <dsp:spPr>
        <a:xfrm rot="10800000">
          <a:off x="1955736" y="2207123"/>
          <a:ext cx="295788" cy="346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2044472" y="2276326"/>
        <a:ext cx="207052" cy="207610"/>
      </dsp:txXfrm>
    </dsp:sp>
    <dsp:sp modelId="{8900DC10-ABCF-487A-84BF-9C7FE1B45709}">
      <dsp:nvSpPr>
        <dsp:cNvPr id="0" name=""/>
        <dsp:cNvSpPr/>
      </dsp:nvSpPr>
      <dsp:spPr>
        <a:xfrm>
          <a:off x="34844" y="1757528"/>
          <a:ext cx="1781369" cy="12452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If not in use, get allowance in about 10 </a:t>
          </a:r>
          <a:r>
            <a:rPr lang="en-US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months, </a:t>
          </a:r>
          <a:r>
            <a:rPr lang="en-US" sz="1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up to five 6 month extensions of time to file </a:t>
          </a:r>
          <a:r>
            <a:rPr lang="en-US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statement </a:t>
          </a:r>
          <a:r>
            <a:rPr lang="en-US" sz="1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of </a:t>
          </a:r>
          <a:r>
            <a:rPr lang="en-US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use</a:t>
          </a:r>
          <a:endParaRPr lang="en-US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71315" y="1793999"/>
        <a:ext cx="1708427" cy="1172264"/>
      </dsp:txXfrm>
    </dsp:sp>
    <dsp:sp modelId="{9EBB7592-6F99-4238-B6CB-59ADC9FB459A}">
      <dsp:nvSpPr>
        <dsp:cNvPr id="0" name=""/>
        <dsp:cNvSpPr/>
      </dsp:nvSpPr>
      <dsp:spPr>
        <a:xfrm rot="5725369">
          <a:off x="692171" y="3100400"/>
          <a:ext cx="297117" cy="346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-5400000">
        <a:off x="741136" y="3125049"/>
        <a:ext cx="207610" cy="207982"/>
      </dsp:txXfrm>
    </dsp:sp>
    <dsp:sp modelId="{DBCE031B-9017-409D-B767-95DE541F761C}">
      <dsp:nvSpPr>
        <dsp:cNvPr id="0" name=""/>
        <dsp:cNvSpPr/>
      </dsp:nvSpPr>
      <dsp:spPr>
        <a:xfrm>
          <a:off x="34844" y="3560825"/>
          <a:ext cx="1461443" cy="10087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File statement of </a:t>
          </a:r>
          <a:r>
            <a:rPr lang="en-US" sz="18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use</a:t>
          </a:r>
          <a:endParaRPr lang="en-US" sz="1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4389" y="3590370"/>
        <a:ext cx="1402353" cy="949658"/>
      </dsp:txXfrm>
    </dsp:sp>
    <dsp:sp modelId="{79A012EB-C512-456C-A477-3101A66C77D0}">
      <dsp:nvSpPr>
        <dsp:cNvPr id="0" name=""/>
        <dsp:cNvSpPr/>
      </dsp:nvSpPr>
      <dsp:spPr>
        <a:xfrm>
          <a:off x="1619068" y="3892191"/>
          <a:ext cx="295788" cy="346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619068" y="3961394"/>
        <a:ext cx="207052" cy="207610"/>
      </dsp:txXfrm>
    </dsp:sp>
    <dsp:sp modelId="{EE5DEE0F-7068-4731-A3A6-47D79A3DFC1F}">
      <dsp:nvSpPr>
        <dsp:cNvPr id="0" name=""/>
        <dsp:cNvSpPr/>
      </dsp:nvSpPr>
      <dsp:spPr>
        <a:xfrm>
          <a:off x="2054379" y="3646631"/>
          <a:ext cx="1395226" cy="8371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Registration</a:t>
          </a:r>
          <a:endParaRPr lang="en-US" sz="1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078898" y="3671150"/>
        <a:ext cx="1346188" cy="788097"/>
      </dsp:txXfrm>
    </dsp:sp>
    <dsp:sp modelId="{5DCA0753-C29B-4060-988C-DAFD23631B8F}">
      <dsp:nvSpPr>
        <dsp:cNvPr id="0" name=""/>
        <dsp:cNvSpPr/>
      </dsp:nvSpPr>
      <dsp:spPr>
        <a:xfrm>
          <a:off x="3572385" y="3892191"/>
          <a:ext cx="295788" cy="346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572385" y="3961394"/>
        <a:ext cx="207052" cy="207610"/>
      </dsp:txXfrm>
    </dsp:sp>
    <dsp:sp modelId="{A95605A4-ECEE-4522-A96F-78D5E44B2423}">
      <dsp:nvSpPr>
        <dsp:cNvPr id="0" name=""/>
        <dsp:cNvSpPr/>
      </dsp:nvSpPr>
      <dsp:spPr>
        <a:xfrm>
          <a:off x="4007696" y="3646631"/>
          <a:ext cx="1720928" cy="8371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Maintenance filing in 5 - 6 years</a:t>
          </a:r>
        </a:p>
      </dsp:txBody>
      <dsp:txXfrm>
        <a:off x="4032215" y="3671150"/>
        <a:ext cx="1671890" cy="788097"/>
      </dsp:txXfrm>
    </dsp:sp>
    <dsp:sp modelId="{C02E5C66-9629-431C-96DD-0BB09762FE66}">
      <dsp:nvSpPr>
        <dsp:cNvPr id="0" name=""/>
        <dsp:cNvSpPr/>
      </dsp:nvSpPr>
      <dsp:spPr>
        <a:xfrm>
          <a:off x="5851404" y="3892191"/>
          <a:ext cx="295788" cy="346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851404" y="3961394"/>
        <a:ext cx="207052" cy="207610"/>
      </dsp:txXfrm>
    </dsp:sp>
    <dsp:sp modelId="{05C0CBF7-AA6D-4511-B523-A9B9BC028357}">
      <dsp:nvSpPr>
        <dsp:cNvPr id="0" name=""/>
        <dsp:cNvSpPr/>
      </dsp:nvSpPr>
      <dsp:spPr>
        <a:xfrm>
          <a:off x="6286715" y="3646631"/>
          <a:ext cx="1395226" cy="8371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Renewal in 9 - 10 years</a:t>
          </a:r>
        </a:p>
      </dsp:txBody>
      <dsp:txXfrm>
        <a:off x="6311234" y="3671150"/>
        <a:ext cx="1346188" cy="788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F3DCB1-6C56-49CE-91F8-66217B4A79E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ECA52A-E975-4BED-8933-07C3A4EDAD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6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FF2C-6D70-4ACA-ADD3-77F2220724EE}" type="slidenum">
              <a:rPr lang="en-US"/>
              <a:pPr/>
              <a:t>17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7388"/>
            <a:ext cx="4681538" cy="3509962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6" y="4427538"/>
            <a:ext cx="5124450" cy="4195762"/>
          </a:xfrm>
        </p:spPr>
        <p:txBody>
          <a:bodyPr lIns="91642" tIns="45820" rIns="91642" bIns="45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FF2C-6D70-4ACA-ADD3-77F2220724EE}" type="slidenum">
              <a:rPr lang="en-US"/>
              <a:pPr/>
              <a:t>18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7388"/>
            <a:ext cx="4681538" cy="3509962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6" y="4427538"/>
            <a:ext cx="5124450" cy="4195762"/>
          </a:xfrm>
        </p:spPr>
        <p:txBody>
          <a:bodyPr lIns="91642" tIns="45820" rIns="91642" bIns="45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73900" y="8831133"/>
            <a:ext cx="3036501" cy="4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82" tIns="45291" rIns="90582" bIns="45291" anchor="b"/>
          <a:lstStyle/>
          <a:p>
            <a:pPr algn="r" defTabSz="904875" eaLnBrk="0" hangingPunct="0">
              <a:spcBef>
                <a:spcPct val="0"/>
              </a:spcBef>
            </a:pPr>
            <a:fld id="{DE7A6064-D723-4F0E-BF42-EFFD5F697364}" type="slidenum">
              <a:rPr lang="en-GB" sz="1200" b="0">
                <a:solidFill>
                  <a:schemeClr val="tx1"/>
                </a:solidFill>
                <a:latin typeface="Times" pitchFamily="18" charset="0"/>
              </a:rPr>
              <a:pPr algn="r" defTabSz="904875" eaLnBrk="0" hangingPunct="0">
                <a:spcBef>
                  <a:spcPct val="0"/>
                </a:spcBef>
              </a:pPr>
              <a:t>46</a:t>
            </a:fld>
            <a:endParaRPr lang="en-GB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>
              <a:spcBef>
                <a:spcPct val="15000"/>
              </a:spcBef>
            </a:pPr>
            <a:endParaRPr lang="en-US" sz="1400" b="1" dirty="0" smtClean="0">
              <a:solidFill>
                <a:schemeClr val="bg1"/>
              </a:solidFill>
              <a:latin typeface="Arial" charset="0"/>
              <a:ea typeface="ＭＳ Ｐゴシック" pitchFamily="96" charset="-128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678553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www.duanemorris.com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aseline="0" dirty="0" smtClean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©2010 Duane Morris LLP. All Rights Reserved. Duane Morris is a registered service mark of Duane Morris LLP. </a:t>
            </a:r>
            <a:br>
              <a:rPr lang="en-US" sz="700" baseline="0" dirty="0" smtClean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 baseline="0" dirty="0" smtClean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 baseline="0" dirty="0" smtClean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 baseline="0" dirty="0" smtClean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Los Angeles | Chicago | Houston | Hanoi | Philadelphia | San Diego | San Francisco | Baltimore | Boston | Washington, D.C.</a:t>
            </a:r>
            <a:br>
              <a:rPr lang="en-US" sz="700" baseline="0" dirty="0" smtClean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 baseline="0" dirty="0" smtClean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Princeton | Lake Tahoe | Ho Chi Minh City | Duane Morris LLP – </a:t>
            </a:r>
            <a:r>
              <a:rPr lang="en-US" sz="700" i="0" baseline="0" dirty="0" smtClean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 baseline="0" dirty="0">
              <a:solidFill>
                <a:srgbClr val="203C6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783248"/>
            <a:ext cx="9144000" cy="864952"/>
          </a:xfrm>
        </p:spPr>
        <p:txBody>
          <a:bodyPr/>
          <a:lstStyle>
            <a:lvl1pPr algn="ctr">
              <a:defRPr sz="4000" b="1">
                <a:solidFill>
                  <a:srgbClr val="203C6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87A10B46-2604-4191-826A-4C78DF944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>
          <a:xfrm>
            <a:off x="5715000" y="6492240"/>
            <a:ext cx="2895600" cy="36576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5A923E3-35E9-47C5-9F99-9AEB39D09C60}" type="datetime1">
              <a:rPr lang="en-US" smtClean="0"/>
              <a:pPr/>
              <a:t>4/24/2012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8"/>
            <a:ext cx="8595360" cy="868680"/>
          </a:xfrm>
        </p:spPr>
        <p:txBody>
          <a:bodyPr/>
          <a:lstStyle>
            <a:lvl1pPr>
              <a:defRPr sz="33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4113213" cy="429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981200"/>
            <a:ext cx="4114800" cy="4292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10"/>
          <p:cNvSpPr txBox="1">
            <a:spLocks/>
          </p:cNvSpPr>
          <p:nvPr userDrawn="1"/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10B46-2604-4191-826A-4C78DF9446A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685800"/>
            <a:ext cx="8791575" cy="1023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00050" y="1809750"/>
            <a:ext cx="8380413" cy="44640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42113" y="6096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F8B6761-DDD3-4F15-8105-D300D34C3C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304800" y="60960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EC7088-DA05-4FFA-B48D-FA950AED81F8}" type="datetime1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641600" y="6076950"/>
            <a:ext cx="3771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23E3-35E9-47C5-9F99-9AEB39D09C60}" type="datetime1">
              <a:rPr lang="en-US" smtClean="0"/>
              <a:pPr/>
              <a:t>4/24/2012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A10B46-2604-4191-826A-4C78DF944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4B35-6BCE-4635-9E20-CC2D428C78C9}" type="datetime1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7A10B46-2604-4191-826A-4C78DF944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72AD-50A9-4E5F-B8A0-1773695D9EF7}" type="datetime1">
              <a:rPr lang="en-US" smtClean="0"/>
              <a:pPr/>
              <a:t>4/24/2012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A10B46-2604-4191-826A-4C78DF944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9B172AD-50A9-4E5F-B8A0-1773695D9EF7}" type="datetime1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A4E1-06CD-431F-AD62-D5B55E2B5394}" type="datetime1">
              <a:rPr lang="en-US" smtClean="0"/>
              <a:pPr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7A10B46-2604-4191-826A-4C78DF944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E470-0A0D-47AF-A9C5-31E3B39DD8F1}" type="datetime1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7A10B46-2604-4191-826A-4C78DF944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9290-99C0-4C58-99FB-4284AE4E18AA}" type="datetime1">
              <a:rPr lang="en-US" smtClean="0"/>
              <a:pPr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A10B46-2604-4191-826A-4C78DF944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A10B46-2604-4191-826A-4C78DF944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DC32-C306-4815-8C84-EBCD61AC61D6}" type="datetime1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3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87A10B46-2604-4191-826A-4C78DF944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844B35-6BCE-4635-9E20-CC2D428C78C9}" type="datetime1">
              <a:rPr lang="en-US" smtClean="0"/>
              <a:pPr/>
              <a:t>4/24/2012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7A10B46-2604-4191-826A-4C78DF944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BE051FE-4E1D-4165-830E-6CD57137EF87}" type="datetime1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72AD-50A9-4E5F-B8A0-1773695D9EF7}" type="datetime1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7A10B46-2604-4191-826A-4C78DF944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72AD-50A9-4E5F-B8A0-1773695D9EF7}" type="datetime1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908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87A10B46-2604-4191-826A-4C78DF944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782187-F7B7-4204-941E-648C3AF82401}" type="datetime1">
              <a:rPr lang="en-US" smtClean="0"/>
              <a:pPr/>
              <a:t>4/24/2012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920464"/>
            <a:ext cx="8229600" cy="984536"/>
          </a:xfrm>
        </p:spPr>
        <p:txBody>
          <a:bodyPr/>
          <a:lstStyle>
            <a:lvl1pPr>
              <a:defRPr sz="33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882" y="1904999"/>
            <a:ext cx="4059506" cy="494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882" y="2399725"/>
            <a:ext cx="40595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904999"/>
            <a:ext cx="4041775" cy="494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87A10B46-2604-4191-826A-4C78DF944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BFA4E1-06CD-431F-AD62-D5B55E2B5394}" type="datetime1">
              <a:rPr lang="en-US" smtClean="0"/>
              <a:pPr/>
              <a:t>4/24/2012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87A10B46-2604-4191-826A-4C78DF944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C8E470-0A0D-47AF-A9C5-31E3B39DD8F1}" type="datetime1">
              <a:rPr lang="en-US" smtClean="0"/>
              <a:pPr/>
              <a:t>4/24/2012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87A10B46-2604-4191-826A-4C78DF944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1A49290-99C0-4C58-99FB-4284AE4E18AA}" type="datetime1">
              <a:rPr lang="en-US" smtClean="0"/>
              <a:pPr/>
              <a:t>4/24/2012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1"/>
            <a:ext cx="5111750" cy="548443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1"/>
            <a:ext cx="3008313" cy="43223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87A10B46-2604-4191-826A-4C78DF944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E7DC32-C306-4815-8C84-EBCD61AC61D6}" type="datetime1">
              <a:rPr lang="en-US" smtClean="0"/>
              <a:pPr/>
              <a:t>4/24/2012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87A10B46-2604-4191-826A-4C78DF944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BE051FE-4E1D-4165-830E-6CD57137EF87}" type="datetime1">
              <a:rPr lang="en-US" smtClean="0"/>
              <a:pPr/>
              <a:t>4/24/2012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685800"/>
            <a:ext cx="8791575" cy="1023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0050" y="1809750"/>
            <a:ext cx="8380413" cy="2155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4117975"/>
            <a:ext cx="8380413" cy="2155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742113" y="6096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E8740B77-BF79-4B73-AF07-FF9D81C1B1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304800" y="60960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6DB53A-A27B-4D8B-83AD-6544F2EC21F4}" type="datetime1">
              <a:rPr lang="en-US" smtClean="0"/>
              <a:pPr/>
              <a:t>4/24/2012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641600" y="6076950"/>
            <a:ext cx="3771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" y="1993392"/>
            <a:ext cx="8576248" cy="4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904" y="1068779"/>
            <a:ext cx="8593528" cy="8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www.duanemorris.com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A10B46-2604-4191-826A-4C78DF944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9B172AD-50A9-4E5F-B8A0-1773695D9EF7}" type="datetime1">
              <a:rPr lang="en-US" smtClean="0"/>
              <a:pPr/>
              <a:t>4/24/2012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322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7950" indent="-4048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32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2350" indent="-40481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9B172AD-50A9-4E5F-B8A0-1773695D9EF7}" type="datetime1">
              <a:rPr lang="en-US" smtClean="0"/>
              <a:pPr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A10B46-2604-4191-826A-4C78DF944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hyperlink" Target="mailto:sgoldsmith@sorinroyercooper.com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990" y="5181600"/>
            <a:ext cx="9144000" cy="788180"/>
          </a:xfrm>
        </p:spPr>
        <p:txBody>
          <a:bodyPr/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Susan Goldsmith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r>
              <a:rPr lang="en-US" sz="3600" dirty="0"/>
              <a:t>Protecting Entrepreneurs' Crown Jewels - Trademarks, Branding, and Goodwill</a:t>
            </a:r>
          </a:p>
        </p:txBody>
      </p:sp>
      <p:pic>
        <p:nvPicPr>
          <p:cNvPr id="5" name="Picture 2" descr="C:\Users\SGoldsmith090\AppData\Local\Microsoft\Windows\Temporary Internet Files\Content.Outlook\IX82PCK1\SRC Logo attorneys at at law (0001292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657600"/>
            <a:ext cx="4657994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Things About Patents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6626-2299-4E43-B8DC-9874953E2E0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Strict rules about getting one</a:t>
            </a:r>
          </a:p>
          <a:p>
            <a:r>
              <a:rPr lang="en-US" sz="2800" dirty="0" smtClean="0"/>
              <a:t>They are expensive to get</a:t>
            </a:r>
          </a:p>
          <a:p>
            <a:r>
              <a:rPr lang="en-US" sz="2800" dirty="0" smtClean="0"/>
              <a:t>They are expensive to enforce</a:t>
            </a:r>
          </a:p>
          <a:p>
            <a:r>
              <a:rPr lang="en-US" sz="2800" dirty="0" smtClean="0"/>
              <a:t>You must teach others to do what you have done, even if patent doesn’t issue </a:t>
            </a:r>
          </a:p>
          <a:p>
            <a:r>
              <a:rPr lang="en-US" sz="2800" dirty="0" smtClean="0"/>
              <a:t>You must not disclose the invention to the public prior to filing the application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5346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6626-2299-4E43-B8DC-9874953E2E0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The right to control copying, control variations</a:t>
            </a:r>
          </a:p>
          <a:p>
            <a:r>
              <a:rPr lang="en-US" sz="2400" dirty="0" smtClean="0"/>
              <a:t>Given to person who creates a work in tangible form</a:t>
            </a:r>
          </a:p>
          <a:p>
            <a:r>
              <a:rPr lang="en-US" sz="2400" dirty="0" smtClean="0"/>
              <a:t>Watch ownership – often not who you think it is</a:t>
            </a:r>
          </a:p>
          <a:p>
            <a:r>
              <a:rPr lang="en-US" sz="2400" dirty="0" smtClean="0"/>
              <a:t>Covers expression of </a:t>
            </a:r>
            <a:r>
              <a:rPr lang="en-US" sz="2400" dirty="0" smtClean="0"/>
              <a:t>an idea</a:t>
            </a:r>
            <a:r>
              <a:rPr lang="en-US" sz="2400" dirty="0" smtClean="0"/>
              <a:t>, not the idea itself</a:t>
            </a:r>
          </a:p>
          <a:p>
            <a:r>
              <a:rPr lang="en-US" sz="2400" dirty="0" smtClean="0"/>
              <a:t>Long term of protection (70/95/120 years)</a:t>
            </a:r>
          </a:p>
          <a:p>
            <a:r>
              <a:rPr lang="en-US" sz="2400" dirty="0" smtClean="0"/>
              <a:t>Rights can be sliced and diced</a:t>
            </a:r>
          </a:p>
          <a:p>
            <a:r>
              <a:rPr lang="en-US" sz="2400" dirty="0" smtClean="0"/>
              <a:t>Does not include useful objects like clothing (yet)</a:t>
            </a:r>
          </a:p>
          <a:p>
            <a:r>
              <a:rPr lang="en-US" sz="2400" dirty="0" smtClean="0"/>
              <a:t>Must register prior to suing in US</a:t>
            </a:r>
          </a:p>
        </p:txBody>
      </p:sp>
    </p:spTree>
    <p:extLst>
      <p:ext uri="{BB962C8B-B14F-4D97-AF65-F5344CB8AC3E}">
        <p14:creationId xmlns:p14="http://schemas.microsoft.com/office/powerpoint/2010/main" val="1227255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Trade Secrets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6626-2299-4E43-B8DC-9874953E2E0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Special way of doing things or special knowledge that gives </a:t>
            </a:r>
            <a:r>
              <a:rPr lang="en-US" dirty="0" smtClean="0"/>
              <a:t>business unique edge </a:t>
            </a:r>
            <a:r>
              <a:rPr lang="en-US" dirty="0"/>
              <a:t>over </a:t>
            </a:r>
            <a:r>
              <a:rPr lang="en-US" dirty="0" smtClean="0"/>
              <a:t>competitors – often a recipe or way to do something</a:t>
            </a:r>
            <a:endParaRPr lang="en-US" dirty="0"/>
          </a:p>
          <a:p>
            <a:r>
              <a:rPr lang="en-US" dirty="0"/>
              <a:t>Lost if reverse engineered</a:t>
            </a:r>
          </a:p>
          <a:p>
            <a:r>
              <a:rPr lang="en-US" dirty="0" smtClean="0"/>
              <a:t>Must be SECRET </a:t>
            </a:r>
            <a:endParaRPr lang="en-US" dirty="0"/>
          </a:p>
          <a:p>
            <a:r>
              <a:rPr lang="en-US" dirty="0" smtClean="0"/>
              <a:t>Not shown to anyone (without NDA)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61" y="4495800"/>
            <a:ext cx="186266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4467225"/>
            <a:ext cx="1668949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67225"/>
            <a:ext cx="1714500" cy="166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382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of Trademarks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Monetizing your idea</a:t>
            </a:r>
          </a:p>
          <a:p>
            <a:r>
              <a:rPr lang="en-US" dirty="0" smtClean="0"/>
              <a:t>Not what it is but WHO it is</a:t>
            </a:r>
          </a:p>
          <a:p>
            <a:r>
              <a:rPr lang="en-US" dirty="0" smtClean="0"/>
              <a:t>BRANDING </a:t>
            </a:r>
            <a:r>
              <a:rPr lang="en-US" dirty="0"/>
              <a:t>is the </a:t>
            </a:r>
            <a:r>
              <a:rPr lang="en-US" dirty="0" smtClean="0"/>
              <a:t>name you give your invention, the way you sell you work, the secret sauce… the sizzle that sells your steak</a:t>
            </a:r>
          </a:p>
          <a:p>
            <a:r>
              <a:rPr lang="en-US" dirty="0" smtClean="0"/>
              <a:t>Your rights against others (or theirs against you) are based on market penetration – how well the mark is known in the marketplace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29241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1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 for Today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Picking and Choosing:  Strength </a:t>
            </a:r>
            <a:r>
              <a:rPr lang="en-US" dirty="0"/>
              <a:t>of marks</a:t>
            </a:r>
          </a:p>
          <a:p>
            <a:r>
              <a:rPr lang="en-US" dirty="0" smtClean="0"/>
              <a:t>Company </a:t>
            </a:r>
            <a:r>
              <a:rPr lang="en-US" dirty="0"/>
              <a:t>or division </a:t>
            </a:r>
            <a:r>
              <a:rPr lang="en-US" dirty="0" smtClean="0"/>
              <a:t>names</a:t>
            </a:r>
          </a:p>
          <a:p>
            <a:r>
              <a:rPr lang="en-US" dirty="0" smtClean="0"/>
              <a:t>Product names</a:t>
            </a:r>
          </a:p>
          <a:p>
            <a:r>
              <a:rPr lang="en-US" dirty="0" smtClean="0"/>
              <a:t>Domain names:  buying and selling, </a:t>
            </a:r>
            <a:r>
              <a:rPr lang="en-US" dirty="0"/>
              <a:t>what is cybersquatting and what to do </a:t>
            </a:r>
            <a:r>
              <a:rPr lang="en-US" dirty="0" smtClean="0"/>
              <a:t>about it</a:t>
            </a:r>
          </a:p>
          <a:p>
            <a:r>
              <a:rPr lang="en-US" dirty="0" smtClean="0"/>
              <a:t>Protecting yourself</a:t>
            </a:r>
          </a:p>
          <a:p>
            <a:r>
              <a:rPr lang="en-US" dirty="0" smtClean="0"/>
              <a:t>Watching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0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Trademark?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6626-2299-4E43-B8DC-9874953E2E0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0010" y="1752600"/>
            <a:ext cx="8577072" cy="4723015"/>
          </a:xfrm>
        </p:spPr>
        <p:txBody>
          <a:bodyPr/>
          <a:lstStyle/>
          <a:p>
            <a:r>
              <a:rPr lang="en-US" sz="2400" dirty="0" smtClean="0"/>
              <a:t>Symbol </a:t>
            </a:r>
            <a:r>
              <a:rPr lang="en-US" sz="2400" dirty="0"/>
              <a:t>o</a:t>
            </a:r>
            <a:r>
              <a:rPr lang="en-US" sz="2400" dirty="0" smtClean="0"/>
              <a:t>r name for product or service</a:t>
            </a:r>
          </a:p>
          <a:p>
            <a:r>
              <a:rPr lang="en-US" sz="2400" dirty="0" smtClean="0"/>
              <a:t>Tells the world who is source of product</a:t>
            </a:r>
          </a:p>
          <a:p>
            <a:r>
              <a:rPr lang="en-US" sz="2400" dirty="0" smtClean="0"/>
              <a:t>US protection lasts as long as the mark is widely used</a:t>
            </a:r>
          </a:p>
          <a:p>
            <a:r>
              <a:rPr lang="en-US" sz="2400" dirty="0" smtClean="0"/>
              <a:t>Famous marks get special treatment</a:t>
            </a:r>
          </a:p>
          <a:p>
            <a:r>
              <a:rPr lang="en-US" sz="2400" dirty="0" smtClean="0"/>
              <a:t>Can include domain names, restaurant décor, packaging, but can’t be the common (generic) name or term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9245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Any  </a:t>
            </a:r>
            <a:r>
              <a:rPr lang="en-US" sz="3600" dirty="0" smtClean="0"/>
              <a:t>Word </a:t>
            </a:r>
            <a:r>
              <a:rPr lang="en-US" sz="3600" dirty="0"/>
              <a:t>or </a:t>
            </a:r>
            <a:r>
              <a:rPr lang="en-US" sz="3600" dirty="0" smtClean="0"/>
              <a:t>Symbol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Smells, colors, sounds, too!</a:t>
            </a:r>
            <a:endParaRPr lang="en-US" sz="2600" dirty="0"/>
          </a:p>
        </p:txBody>
      </p:sp>
      <p:pic>
        <p:nvPicPr>
          <p:cNvPr id="166918" name="Picture 6" descr="MVC-884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050" y="2209800"/>
            <a:ext cx="2963862" cy="1933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6924" name="Picture 12" descr="NIKE_Swoo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" y="2133600"/>
            <a:ext cx="2587625" cy="1219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62400" y="21336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IBM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5867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1-800-FLOWERS</a:t>
            </a:r>
            <a:endParaRPr lang="en-US" sz="2400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32195" r="32683"/>
          <a:stretch>
            <a:fillRect/>
          </a:stretch>
        </p:blipFill>
        <p:spPr bwMode="auto">
          <a:xfrm>
            <a:off x="3714750" y="2841486"/>
            <a:ext cx="914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 descr="http://t3.gstatic.com/images?q=tbn:ANd9GcTxPgQENBtoU3foE3tUCHvTkMPUK3RhEQFeAuhV28doadQXuLj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962400"/>
            <a:ext cx="2028825" cy="225742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4360723"/>
            <a:ext cx="40417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Company and Product Branding In a Nutshell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Good branding answers the questions:</a:t>
            </a:r>
          </a:p>
          <a:p>
            <a:pPr lvl="1"/>
            <a:r>
              <a:rPr lang="en-US" dirty="0" smtClean="0"/>
              <a:t>Who am I?</a:t>
            </a:r>
          </a:p>
          <a:p>
            <a:pPr lvl="1"/>
            <a:r>
              <a:rPr lang="en-US" dirty="0" smtClean="0"/>
              <a:t>Where did I come from?</a:t>
            </a:r>
          </a:p>
          <a:p>
            <a:pPr lvl="1"/>
            <a:r>
              <a:rPr lang="en-US" dirty="0" smtClean="0"/>
              <a:t>Where do you look for me?</a:t>
            </a:r>
          </a:p>
          <a:p>
            <a:r>
              <a:rPr lang="en-US" dirty="0" smtClean="0"/>
              <a:t>NOT:</a:t>
            </a:r>
          </a:p>
          <a:p>
            <a:pPr lvl="1"/>
            <a:r>
              <a:rPr lang="en-US" dirty="0" smtClean="0"/>
              <a:t>What am I?</a:t>
            </a:r>
          </a:p>
          <a:p>
            <a:pPr lvl="1"/>
            <a:r>
              <a:rPr lang="en-US" dirty="0" smtClean="0"/>
              <a:t>What do I do?</a:t>
            </a:r>
          </a:p>
          <a:p>
            <a:pPr lvl="1"/>
            <a:r>
              <a:rPr lang="en-US" dirty="0" smtClean="0"/>
              <a:t>What am I made of?</a:t>
            </a:r>
          </a:p>
          <a:p>
            <a:pPr lvl="1"/>
            <a:r>
              <a:rPr lang="en-US" dirty="0" smtClean="0"/>
              <a:t>Who are the customers buying 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0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of the Mark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Fanciful </a:t>
            </a:r>
          </a:p>
          <a:p>
            <a:r>
              <a:rPr lang="en-US" dirty="0" smtClean="0"/>
              <a:t>Arbitrary </a:t>
            </a:r>
          </a:p>
          <a:p>
            <a:r>
              <a:rPr lang="en-US" dirty="0" smtClean="0"/>
              <a:t>Suggestive</a:t>
            </a:r>
          </a:p>
          <a:p>
            <a:endParaRPr lang="en-US" dirty="0" smtClean="0"/>
          </a:p>
          <a:p>
            <a:r>
              <a:rPr lang="en-US" dirty="0" smtClean="0"/>
              <a:t>Descriptive</a:t>
            </a:r>
          </a:p>
          <a:p>
            <a:endParaRPr lang="en-US" dirty="0" smtClean="0"/>
          </a:p>
          <a:p>
            <a:r>
              <a:rPr lang="en-US" dirty="0" smtClean="0"/>
              <a:t>Generic terms </a:t>
            </a:r>
            <a:endParaRPr lang="en-US" dirty="0"/>
          </a:p>
        </p:txBody>
      </p:sp>
      <p:sp>
        <p:nvSpPr>
          <p:cNvPr id="258052" name="AutoShape 4"/>
          <p:cNvSpPr>
            <a:spLocks noChangeArrowheads="1"/>
          </p:cNvSpPr>
          <p:nvPr/>
        </p:nvSpPr>
        <p:spPr bwMode="auto">
          <a:xfrm>
            <a:off x="4495800" y="2057400"/>
            <a:ext cx="609600" cy="2590800"/>
          </a:xfrm>
          <a:prstGeom prst="downArrow">
            <a:avLst>
              <a:gd name="adj1" fmla="val 50000"/>
              <a:gd name="adj2" fmla="val 10625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5105400" y="2133600"/>
            <a:ext cx="2590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 smtClean="0">
                <a:solidFill>
                  <a:srgbClr val="203C6A"/>
                </a:solidFill>
                <a:latin typeface="Univers Condensed" pitchFamily="34" charset="0"/>
              </a:rPr>
              <a:t>Strength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203C6A"/>
                </a:solidFill>
                <a:latin typeface="Univers Condensed" pitchFamily="34" charset="0"/>
              </a:rPr>
              <a:t>Distinctiveness</a:t>
            </a:r>
            <a:endParaRPr lang="en-US" sz="1600" dirty="0">
              <a:solidFill>
                <a:srgbClr val="203C6A"/>
              </a:solidFill>
              <a:latin typeface="Univers Condensed" pitchFamily="34" charset="0"/>
            </a:endParaRPr>
          </a:p>
        </p:txBody>
      </p:sp>
      <p:sp>
        <p:nvSpPr>
          <p:cNvPr id="258054" name="Line 6"/>
          <p:cNvSpPr>
            <a:spLocks noChangeShapeType="1"/>
          </p:cNvSpPr>
          <p:nvPr/>
        </p:nvSpPr>
        <p:spPr bwMode="auto">
          <a:xfrm>
            <a:off x="762000" y="4876800"/>
            <a:ext cx="7700962" cy="0"/>
          </a:xfrm>
          <a:prstGeom prst="line">
            <a:avLst/>
          </a:prstGeom>
          <a:noFill/>
          <a:ln w="2540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of the Mark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XEROX </a:t>
            </a:r>
          </a:p>
          <a:p>
            <a:r>
              <a:rPr lang="en-US" dirty="0" smtClean="0"/>
              <a:t>APPLE </a:t>
            </a:r>
          </a:p>
          <a:p>
            <a:r>
              <a:rPr lang="en-US" dirty="0" smtClean="0"/>
              <a:t>COPPERTONE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1-800-FLOWERS</a:t>
            </a:r>
          </a:p>
          <a:p>
            <a:endParaRPr lang="en-US" dirty="0" smtClean="0"/>
          </a:p>
          <a:p>
            <a:r>
              <a:rPr lang="en-US" dirty="0" smtClean="0"/>
              <a:t>Aspirin</a:t>
            </a:r>
            <a:endParaRPr lang="en-US" dirty="0"/>
          </a:p>
        </p:txBody>
      </p:sp>
      <p:sp>
        <p:nvSpPr>
          <p:cNvPr id="258052" name="AutoShape 4"/>
          <p:cNvSpPr>
            <a:spLocks noChangeArrowheads="1"/>
          </p:cNvSpPr>
          <p:nvPr/>
        </p:nvSpPr>
        <p:spPr bwMode="auto">
          <a:xfrm>
            <a:off x="4572000" y="2362200"/>
            <a:ext cx="609600" cy="2590800"/>
          </a:xfrm>
          <a:prstGeom prst="downArrow">
            <a:avLst>
              <a:gd name="adj1" fmla="val 50000"/>
              <a:gd name="adj2" fmla="val 10625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5105400" y="21336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203C6A"/>
                </a:solidFill>
                <a:latin typeface="Univers Condensed" pitchFamily="34" charset="0"/>
              </a:rPr>
              <a:t>Strength</a:t>
            </a:r>
          </a:p>
        </p:txBody>
      </p:sp>
      <p:sp>
        <p:nvSpPr>
          <p:cNvPr id="258054" name="Line 6"/>
          <p:cNvSpPr>
            <a:spLocks noChangeShapeType="1"/>
          </p:cNvSpPr>
          <p:nvPr/>
        </p:nvSpPr>
        <p:spPr bwMode="auto">
          <a:xfrm>
            <a:off x="838200" y="5181600"/>
            <a:ext cx="7700962" cy="0"/>
          </a:xfrm>
          <a:prstGeom prst="line">
            <a:avLst/>
          </a:prstGeom>
          <a:noFill/>
          <a:ln w="2540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Trademark Joke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2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Distinctive Symbols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Distinctive:				Not so much: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400300"/>
            <a:ext cx="11430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6" y="4158790"/>
            <a:ext cx="1238250" cy="145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62500"/>
            <a:ext cx="172189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43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Slogans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/>
              <a:t>JUST DO IT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i="1" dirty="0" smtClean="0"/>
              <a:t>DON'T LEAVE HOME WITHOUT IT</a:t>
            </a:r>
            <a:endParaRPr lang="en-US" dirty="0" smtClean="0"/>
          </a:p>
          <a:p>
            <a:r>
              <a:rPr lang="en-US" i="1" dirty="0" smtClean="0"/>
              <a:t>HAVE IT YOUR WAY</a:t>
            </a:r>
          </a:p>
          <a:p>
            <a:r>
              <a:rPr lang="en-US" dirty="0" smtClean="0"/>
              <a:t>Should be short and punchy and not tell you exactly what the product is.</a:t>
            </a:r>
          </a:p>
          <a:p>
            <a:r>
              <a:rPr lang="en-US" dirty="0" smtClean="0"/>
              <a:t>The sizzle … not the steak.</a:t>
            </a:r>
          </a:p>
        </p:txBody>
      </p:sp>
    </p:spTree>
    <p:extLst>
      <p:ext uri="{BB962C8B-B14F-4D97-AF65-F5344CB8AC3E}">
        <p14:creationId xmlns:p14="http://schemas.microsoft.com/office/powerpoint/2010/main" val="411914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Get (or Don’t Get)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First user gets right to stop junior user of </a:t>
            </a:r>
            <a:r>
              <a:rPr lang="en-US" sz="2800" dirty="0"/>
              <a:t>same/similar symbol for same/similar product or service </a:t>
            </a:r>
          </a:p>
          <a:p>
            <a:r>
              <a:rPr lang="en-US" sz="2800" dirty="0" smtClean="0"/>
              <a:t>Does </a:t>
            </a:r>
            <a:r>
              <a:rPr lang="en-US" sz="2800" dirty="0"/>
              <a:t>not give a monopoly over the type of </a:t>
            </a:r>
            <a:r>
              <a:rPr lang="en-US" sz="2800" dirty="0" smtClean="0"/>
              <a:t>product/service</a:t>
            </a:r>
          </a:p>
          <a:p>
            <a:r>
              <a:rPr lang="en-US" sz="2800" dirty="0" smtClean="0"/>
              <a:t>Does not give a monopoly over the word or symbol</a:t>
            </a:r>
            <a:endParaRPr lang="en-US" sz="2800" dirty="0"/>
          </a:p>
          <a:p>
            <a:r>
              <a:rPr lang="en-US" sz="2800" dirty="0" smtClean="0"/>
              <a:t>US </a:t>
            </a:r>
            <a:r>
              <a:rPr lang="en-US" sz="2800" dirty="0"/>
              <a:t>rights are based on use, not on registration (but benefit from registering); other countries give rights based on </a:t>
            </a:r>
            <a:r>
              <a:rPr lang="en-US" sz="2800" dirty="0" smtClean="0"/>
              <a:t>registration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4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Monopoly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DELTA faucets, DELTA Dental, DELTA Airlines</a:t>
            </a:r>
          </a:p>
          <a:p>
            <a:r>
              <a:rPr lang="en-US" dirty="0" smtClean="0"/>
              <a:t>FORD Motors, FORD Model Agency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2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Choose Names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BRAINSTORM. </a:t>
            </a:r>
          </a:p>
          <a:p>
            <a:r>
              <a:rPr lang="en-US" sz="2800" dirty="0" smtClean="0"/>
              <a:t>Focus on words, not symbols.  How will phone be answered?  What domains are needed?  </a:t>
            </a:r>
          </a:p>
          <a:p>
            <a:r>
              <a:rPr lang="en-US" sz="2800" dirty="0" smtClean="0"/>
              <a:t>Suggestive names are easily registered and marketed </a:t>
            </a:r>
          </a:p>
          <a:p>
            <a:r>
              <a:rPr lang="en-US" sz="2800" dirty="0" smtClean="0"/>
              <a:t>Choose term from </a:t>
            </a:r>
            <a:r>
              <a:rPr lang="en-US" sz="2800" dirty="0"/>
              <a:t>mythology</a:t>
            </a:r>
            <a:r>
              <a:rPr lang="en-US" sz="2800" dirty="0" smtClean="0"/>
              <a:t>, location, field of study:</a:t>
            </a:r>
            <a:endParaRPr lang="en-US" sz="2800" dirty="0"/>
          </a:p>
          <a:p>
            <a:pPr lvl="1"/>
            <a:r>
              <a:rPr lang="en-US" sz="2300" dirty="0" smtClean="0"/>
              <a:t>PANDORA music website</a:t>
            </a:r>
          </a:p>
          <a:p>
            <a:pPr lvl="1"/>
            <a:r>
              <a:rPr lang="en-US" sz="2300" dirty="0" smtClean="0"/>
              <a:t>AMAZON.COM retail services</a:t>
            </a:r>
          </a:p>
          <a:p>
            <a:r>
              <a:rPr lang="en-US" sz="2800" dirty="0" smtClean="0"/>
              <a:t>Summarize your mission statement:</a:t>
            </a:r>
          </a:p>
          <a:p>
            <a:pPr lvl="1"/>
            <a:r>
              <a:rPr lang="en-US" sz="2100" dirty="0" smtClean="0"/>
              <a:t>AUDIBLE recorded books</a:t>
            </a:r>
            <a:endParaRPr lang="en-US" sz="2100" dirty="0"/>
          </a:p>
          <a:p>
            <a:r>
              <a:rPr lang="en-US" sz="2800" dirty="0" smtClean="0"/>
              <a:t>Truncate </a:t>
            </a:r>
            <a:r>
              <a:rPr lang="en-US" sz="2800" dirty="0"/>
              <a:t>or </a:t>
            </a:r>
            <a:r>
              <a:rPr lang="en-US" sz="2800" dirty="0" smtClean="0"/>
              <a:t>make up pronounceable acronym</a:t>
            </a:r>
          </a:p>
          <a:p>
            <a:pPr lvl="1"/>
            <a:r>
              <a:rPr lang="en-US" sz="2100" dirty="0" smtClean="0"/>
              <a:t>HIMARS for rocket system</a:t>
            </a:r>
          </a:p>
          <a:p>
            <a:r>
              <a:rPr lang="en-US" sz="2800" dirty="0" smtClean="0"/>
              <a:t>Find an apt foreign term that is not descriptive when translated</a:t>
            </a:r>
          </a:p>
          <a:p>
            <a:r>
              <a:rPr lang="en-US" dirty="0" smtClean="0"/>
              <a:t>Combine familiar terms in new ways – add colors, numbers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5176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Not to Choose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Misspelling of common term in your industry</a:t>
            </a:r>
          </a:p>
          <a:p>
            <a:r>
              <a:rPr lang="en-US" dirty="0" smtClean="0"/>
              <a:t>A word ending in –ING (sounds like what you do and not who you are)</a:t>
            </a:r>
          </a:p>
          <a:p>
            <a:r>
              <a:rPr lang="en-US" dirty="0" smtClean="0"/>
              <a:t>Highly descriptive or geographic terms:</a:t>
            </a:r>
          </a:p>
          <a:p>
            <a:pPr lvl="1"/>
            <a:r>
              <a:rPr lang="en-US" dirty="0" smtClean="0"/>
              <a:t>Turn-Key Solutions</a:t>
            </a:r>
          </a:p>
          <a:p>
            <a:pPr lvl="1"/>
            <a:r>
              <a:rPr lang="en-US" dirty="0" smtClean="0"/>
              <a:t>Capital Advisors</a:t>
            </a:r>
          </a:p>
          <a:p>
            <a:pPr lvl="1"/>
            <a:r>
              <a:rPr lang="en-US" dirty="0" smtClean="0"/>
              <a:t>New Jersey Financial Center</a:t>
            </a:r>
          </a:p>
          <a:p>
            <a:pPr lvl="1"/>
            <a:r>
              <a:rPr lang="en-US" dirty="0" smtClean="0"/>
              <a:t>BOOKS ON TAPE</a:t>
            </a:r>
          </a:p>
          <a:p>
            <a:pPr marL="0" indent="0">
              <a:buNone/>
            </a:pPr>
            <a:r>
              <a:rPr lang="en-US" dirty="0" smtClean="0"/>
              <a:t>These might be protectable but costs will be very high!</a:t>
            </a:r>
          </a:p>
        </p:txBody>
      </p:sp>
    </p:spTree>
    <p:extLst>
      <p:ext uri="{BB962C8B-B14F-4D97-AF65-F5344CB8AC3E}">
        <p14:creationId xmlns:p14="http://schemas.microsoft.com/office/powerpoint/2010/main" val="199676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Will Get A Letter (or Worse)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you use or alter a famous mark</a:t>
            </a:r>
          </a:p>
          <a:p>
            <a:pPr lvl="1"/>
            <a:r>
              <a:rPr lang="en-US" dirty="0" smtClean="0"/>
              <a:t>Accountants-R-Us</a:t>
            </a:r>
          </a:p>
          <a:p>
            <a:pPr lvl="1"/>
            <a:r>
              <a:rPr lang="en-US" dirty="0" smtClean="0"/>
              <a:t>Mercedes symbol</a:t>
            </a:r>
          </a:p>
          <a:p>
            <a:r>
              <a:rPr lang="en-US" dirty="0" smtClean="0"/>
              <a:t>… Even if you add something descriptive</a:t>
            </a:r>
          </a:p>
          <a:p>
            <a:pPr lvl="1"/>
            <a:r>
              <a:rPr lang="en-US" dirty="0" smtClean="0"/>
              <a:t>Nissan Computers</a:t>
            </a:r>
          </a:p>
          <a:p>
            <a:r>
              <a:rPr lang="en-US" dirty="0" smtClean="0"/>
              <a:t>If someone thinks they own all possible uses</a:t>
            </a:r>
          </a:p>
          <a:p>
            <a:r>
              <a:rPr lang="en-US" dirty="0" smtClean="0"/>
              <a:t>If they sue everyone in sight</a:t>
            </a:r>
          </a:p>
          <a:p>
            <a:r>
              <a:rPr lang="en-US" dirty="0" smtClean="0"/>
              <a:t>If your mark is a misspelling of a commonly used term – KWIK = QUICK</a:t>
            </a:r>
          </a:p>
          <a:p>
            <a:r>
              <a:rPr lang="en-US" dirty="0" smtClean="0"/>
              <a:t>Many of these are revealed in a full search</a:t>
            </a:r>
          </a:p>
        </p:txBody>
      </p:sp>
    </p:spTree>
    <p:extLst>
      <p:ext uri="{BB962C8B-B14F-4D97-AF65-F5344CB8AC3E}">
        <p14:creationId xmlns:p14="http://schemas.microsoft.com/office/powerpoint/2010/main" val="160426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versus Product Name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Company name is not necessarily known to the public </a:t>
            </a:r>
          </a:p>
          <a:p>
            <a:r>
              <a:rPr lang="en-US" dirty="0" smtClean="0"/>
              <a:t>Company name is not necessarily used as a trademark</a:t>
            </a:r>
          </a:p>
          <a:p>
            <a:r>
              <a:rPr lang="en-US" dirty="0" err="1" smtClean="0"/>
              <a:t>Coca-cola</a:t>
            </a:r>
            <a:r>
              <a:rPr lang="en-US" dirty="0" smtClean="0"/>
              <a:t> Company versus COCA-COLA</a:t>
            </a:r>
          </a:p>
          <a:p>
            <a:r>
              <a:rPr lang="en-US" dirty="0" err="1" smtClean="0"/>
              <a:t>Coca-cola</a:t>
            </a:r>
            <a:r>
              <a:rPr lang="en-US" dirty="0" smtClean="0"/>
              <a:t> Company also owns MINUTE MAID and other brands</a:t>
            </a:r>
          </a:p>
          <a:p>
            <a:r>
              <a:rPr lang="en-US" dirty="0" smtClean="0"/>
              <a:t>Kellogg’s is buying PRINGLES brand chips</a:t>
            </a:r>
          </a:p>
        </p:txBody>
      </p:sp>
    </p:spTree>
    <p:extLst>
      <p:ext uri="{BB962C8B-B14F-4D97-AF65-F5344CB8AC3E}">
        <p14:creationId xmlns:p14="http://schemas.microsoft.com/office/powerpoint/2010/main" val="16091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Names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Availability of business name (in Delaware or New Jersey) does not mean the name is available for use</a:t>
            </a:r>
          </a:p>
          <a:p>
            <a:r>
              <a:rPr lang="en-US" dirty="0"/>
              <a:t>Secretary of State may allow you to come very close to </a:t>
            </a:r>
            <a:r>
              <a:rPr lang="en-US" dirty="0" smtClean="0"/>
              <a:t>names of others</a:t>
            </a:r>
            <a:endParaRPr lang="en-US" dirty="0"/>
          </a:p>
          <a:p>
            <a:r>
              <a:rPr lang="en-US" dirty="0" smtClean="0"/>
              <a:t>Availability of domain name does not mean the domain name is available for use</a:t>
            </a:r>
          </a:p>
          <a:p>
            <a:r>
              <a:rPr lang="en-US" dirty="0" smtClean="0"/>
              <a:t>NO ONE CHECKS trademark rights against company name or domain name applications</a:t>
            </a:r>
          </a:p>
          <a:p>
            <a:r>
              <a:rPr lang="en-US" dirty="0" smtClean="0"/>
              <a:t>Up to the applicant to do a search of prior rights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Before</a:t>
            </a:r>
            <a:r>
              <a:rPr lang="en-US" sz="3200" dirty="0" smtClean="0"/>
              <a:t> Investing in a Trademark or Name  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60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Search – looking for:</a:t>
            </a:r>
          </a:p>
          <a:p>
            <a:pPr lvl="1"/>
            <a:r>
              <a:rPr lang="en-US" dirty="0" smtClean="0"/>
              <a:t>Similar, potentially blocking marks</a:t>
            </a:r>
          </a:p>
          <a:p>
            <a:pPr lvl="1"/>
            <a:r>
              <a:rPr lang="en-US" dirty="0" smtClean="0"/>
              <a:t>Third parties with credible claims of prior use</a:t>
            </a:r>
          </a:p>
          <a:p>
            <a:pPr lvl="1"/>
            <a:r>
              <a:rPr lang="en-US" dirty="0" smtClean="0"/>
              <a:t>Litigious third parties with similar marks</a:t>
            </a:r>
          </a:p>
          <a:p>
            <a:pPr lvl="1"/>
            <a:r>
              <a:rPr lang="en-US" dirty="0" smtClean="0"/>
              <a:t>“Commercial space” around a mark</a:t>
            </a:r>
          </a:p>
          <a:p>
            <a:pPr lvl="1"/>
            <a:r>
              <a:rPr lang="en-US" dirty="0" smtClean="0"/>
              <a:t>Third party common law rights</a:t>
            </a:r>
          </a:p>
          <a:p>
            <a:pPr lvl="1"/>
            <a:r>
              <a:rPr lang="en-US" dirty="0" smtClean="0"/>
              <a:t>Common use of the proposed mark in the industry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Respect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Research for The Global Trademark Benchmarking Survey, conducted </a:t>
            </a:r>
            <a:r>
              <a:rPr lang="en-US" dirty="0" smtClean="0"/>
              <a:t>by </a:t>
            </a:r>
            <a:r>
              <a:rPr lang="en-US" i="1" dirty="0" smtClean="0"/>
              <a:t>World Trademark Reporter </a:t>
            </a:r>
            <a:r>
              <a:rPr lang="en-US" dirty="0"/>
              <a:t>and the IP Solutions business of Thomson Reuters, was conducted </a:t>
            </a:r>
            <a:r>
              <a:rPr lang="en-US" dirty="0" smtClean="0"/>
              <a:t>earlier in 2012</a:t>
            </a:r>
            <a:r>
              <a:rPr lang="en-US" dirty="0"/>
              <a:t>. The survey form was sent to leading trademark practitioners across the world, both in-house and in private </a:t>
            </a:r>
            <a:r>
              <a:rPr lang="en-US" dirty="0" smtClean="0"/>
              <a:t>practice.</a:t>
            </a:r>
            <a:endParaRPr lang="en-US" dirty="0"/>
          </a:p>
          <a:p>
            <a:r>
              <a:rPr lang="en-US" dirty="0"/>
              <a:t>In 2011 16.3% of in-house respondents stated that, across their entire </a:t>
            </a:r>
            <a:r>
              <a:rPr lang="en-US" dirty="0" smtClean="0"/>
              <a:t>organization</a:t>
            </a:r>
            <a:r>
              <a:rPr lang="en-US" dirty="0"/>
              <a:t>, awareness of the importance and value of the company's trademarks was low. </a:t>
            </a:r>
            <a:r>
              <a:rPr lang="en-US" dirty="0" smtClean="0"/>
              <a:t>In 2012 </a:t>
            </a:r>
            <a:r>
              <a:rPr lang="en-US" dirty="0"/>
              <a:t>17.5</a:t>
            </a:r>
            <a:r>
              <a:rPr lang="en-US" dirty="0" smtClean="0"/>
              <a:t>% said this. Respondents </a:t>
            </a:r>
            <a:r>
              <a:rPr lang="en-US" dirty="0"/>
              <a:t>boasting high corporate awareness </a:t>
            </a:r>
            <a:r>
              <a:rPr lang="en-US" dirty="0" smtClean="0"/>
              <a:t>dropped by </a:t>
            </a:r>
            <a:r>
              <a:rPr lang="en-US" dirty="0"/>
              <a:t>more than 12% (to 23.8%).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13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Free:</a:t>
            </a:r>
          </a:p>
          <a:p>
            <a:pPr lvl="1"/>
            <a:r>
              <a:rPr lang="en-US" dirty="0" smtClean="0"/>
              <a:t>USPTO website</a:t>
            </a:r>
          </a:p>
          <a:p>
            <a:pPr lvl="1"/>
            <a:r>
              <a:rPr lang="en-US" dirty="0" smtClean="0"/>
              <a:t>Search engines</a:t>
            </a:r>
          </a:p>
          <a:p>
            <a:pPr lvl="1"/>
            <a:r>
              <a:rPr lang="en-US" dirty="0" smtClean="0"/>
              <a:t>Phone directory sites</a:t>
            </a:r>
          </a:p>
          <a:p>
            <a:pPr lvl="1"/>
            <a:r>
              <a:rPr lang="en-US" dirty="0" smtClean="0"/>
              <a:t>Domain registration sites</a:t>
            </a:r>
          </a:p>
          <a:p>
            <a:r>
              <a:rPr lang="en-US" dirty="0" smtClean="0"/>
              <a:t>Paid:</a:t>
            </a:r>
          </a:p>
          <a:p>
            <a:pPr lvl="1"/>
            <a:r>
              <a:rPr lang="en-US" dirty="0" smtClean="0"/>
              <a:t>Vendor searches of TM registries, State / Provincial registrations, common law references, domain names and internet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Old is New Again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0025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May Claim Use on Items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37584" name="Oval 16"/>
          <p:cNvSpPr>
            <a:spLocks noChangeArrowheads="1"/>
          </p:cNvSpPr>
          <p:nvPr/>
        </p:nvSpPr>
        <p:spPr bwMode="auto">
          <a:xfrm>
            <a:off x="1143000" y="1885950"/>
            <a:ext cx="6919913" cy="449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7585" name="Oval 17"/>
          <p:cNvSpPr>
            <a:spLocks noChangeArrowheads="1"/>
          </p:cNvSpPr>
          <p:nvPr/>
        </p:nvSpPr>
        <p:spPr bwMode="auto">
          <a:xfrm>
            <a:off x="2857500" y="2990850"/>
            <a:ext cx="3346450" cy="243205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7586" name="Text Box 18"/>
          <p:cNvSpPr txBox="1">
            <a:spLocks noChangeArrowheads="1"/>
          </p:cNvSpPr>
          <p:nvPr/>
        </p:nvSpPr>
        <p:spPr bwMode="auto">
          <a:xfrm>
            <a:off x="2795588" y="2078038"/>
            <a:ext cx="36385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u="sng" dirty="0" smtClean="0"/>
              <a:t>All </a:t>
            </a:r>
            <a:r>
              <a:rPr lang="en-US" u="sng" dirty="0"/>
              <a:t>clothing </a:t>
            </a:r>
          </a:p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237591" name="Text Box 23"/>
          <p:cNvSpPr txBox="1">
            <a:spLocks noChangeArrowheads="1"/>
          </p:cNvSpPr>
          <p:nvPr/>
        </p:nvSpPr>
        <p:spPr bwMode="auto">
          <a:xfrm>
            <a:off x="1706563" y="32004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sweatshirts</a:t>
            </a:r>
          </a:p>
        </p:txBody>
      </p:sp>
      <p:sp>
        <p:nvSpPr>
          <p:cNvPr id="237592" name="Text Box 24"/>
          <p:cNvSpPr txBox="1">
            <a:spLocks noChangeArrowheads="1"/>
          </p:cNvSpPr>
          <p:nvPr/>
        </p:nvSpPr>
        <p:spPr bwMode="auto">
          <a:xfrm>
            <a:off x="1460500" y="375285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Pullovers</a:t>
            </a:r>
          </a:p>
        </p:txBody>
      </p:sp>
      <p:sp>
        <p:nvSpPr>
          <p:cNvPr id="237593" name="Text Box 25"/>
          <p:cNvSpPr txBox="1">
            <a:spLocks noChangeArrowheads="1"/>
          </p:cNvSpPr>
          <p:nvPr/>
        </p:nvSpPr>
        <p:spPr bwMode="auto">
          <a:xfrm>
            <a:off x="1489075" y="41148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t-shirts</a:t>
            </a:r>
          </a:p>
        </p:txBody>
      </p:sp>
      <p:sp>
        <p:nvSpPr>
          <p:cNvPr id="237594" name="Text Box 26"/>
          <p:cNvSpPr txBox="1">
            <a:spLocks noChangeArrowheads="1"/>
          </p:cNvSpPr>
          <p:nvPr/>
        </p:nvSpPr>
        <p:spPr bwMode="auto">
          <a:xfrm>
            <a:off x="1909763" y="46228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overalls</a:t>
            </a:r>
          </a:p>
        </p:txBody>
      </p:sp>
      <p:sp>
        <p:nvSpPr>
          <p:cNvPr id="237595" name="Text Box 27"/>
          <p:cNvSpPr txBox="1">
            <a:spLocks noChangeArrowheads="1"/>
          </p:cNvSpPr>
          <p:nvPr/>
        </p:nvSpPr>
        <p:spPr bwMode="auto">
          <a:xfrm>
            <a:off x="2374900" y="5145088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jackets</a:t>
            </a:r>
          </a:p>
        </p:txBody>
      </p:sp>
      <p:sp>
        <p:nvSpPr>
          <p:cNvPr id="237596" name="Text Box 28"/>
          <p:cNvSpPr txBox="1">
            <a:spLocks noChangeArrowheads="1"/>
          </p:cNvSpPr>
          <p:nvPr/>
        </p:nvSpPr>
        <p:spPr bwMode="auto">
          <a:xfrm>
            <a:off x="3462338" y="5449888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blouses</a:t>
            </a:r>
          </a:p>
        </p:txBody>
      </p:sp>
      <p:sp>
        <p:nvSpPr>
          <p:cNvPr id="237598" name="Text Box 30"/>
          <p:cNvSpPr txBox="1">
            <a:spLocks noChangeArrowheads="1"/>
          </p:cNvSpPr>
          <p:nvPr/>
        </p:nvSpPr>
        <p:spPr bwMode="auto">
          <a:xfrm>
            <a:off x="4043363" y="5827713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pants</a:t>
            </a:r>
          </a:p>
        </p:txBody>
      </p:sp>
      <p:sp>
        <p:nvSpPr>
          <p:cNvPr id="237599" name="Text Box 31"/>
          <p:cNvSpPr txBox="1">
            <a:spLocks noChangeArrowheads="1"/>
          </p:cNvSpPr>
          <p:nvPr/>
        </p:nvSpPr>
        <p:spPr bwMode="auto">
          <a:xfrm>
            <a:off x="5073650" y="527685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jeans</a:t>
            </a:r>
          </a:p>
        </p:txBody>
      </p:sp>
      <p:sp>
        <p:nvSpPr>
          <p:cNvPr id="237600" name="Text Box 32"/>
          <p:cNvSpPr txBox="1">
            <a:spLocks noChangeArrowheads="1"/>
          </p:cNvSpPr>
          <p:nvPr/>
        </p:nvSpPr>
        <p:spPr bwMode="auto">
          <a:xfrm>
            <a:off x="5262563" y="566896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vests</a:t>
            </a:r>
          </a:p>
        </p:txBody>
      </p:sp>
      <p:sp>
        <p:nvSpPr>
          <p:cNvPr id="237601" name="Text Box 33"/>
          <p:cNvSpPr txBox="1">
            <a:spLocks noChangeArrowheads="1"/>
          </p:cNvSpPr>
          <p:nvPr/>
        </p:nvSpPr>
        <p:spPr bwMode="auto">
          <a:xfrm>
            <a:off x="6394450" y="4752975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anoraks</a:t>
            </a:r>
          </a:p>
        </p:txBody>
      </p:sp>
      <p:sp>
        <p:nvSpPr>
          <p:cNvPr id="237602" name="Text Box 34"/>
          <p:cNvSpPr txBox="1">
            <a:spLocks noChangeArrowheads="1"/>
          </p:cNvSpPr>
          <p:nvPr/>
        </p:nvSpPr>
        <p:spPr bwMode="auto">
          <a:xfrm>
            <a:off x="6278563" y="426085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skirts</a:t>
            </a:r>
          </a:p>
        </p:txBody>
      </p:sp>
      <p:sp>
        <p:nvSpPr>
          <p:cNvPr id="237603" name="Text Box 35"/>
          <p:cNvSpPr txBox="1">
            <a:spLocks noChangeArrowheads="1"/>
          </p:cNvSpPr>
          <p:nvPr/>
        </p:nvSpPr>
        <p:spPr bwMode="auto">
          <a:xfrm>
            <a:off x="6989763" y="4027488"/>
            <a:ext cx="98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dresses</a:t>
            </a:r>
          </a:p>
        </p:txBody>
      </p:sp>
      <p:sp>
        <p:nvSpPr>
          <p:cNvPr id="237604" name="Text Box 36"/>
          <p:cNvSpPr txBox="1">
            <a:spLocks noChangeArrowheads="1"/>
          </p:cNvSpPr>
          <p:nvPr/>
        </p:nvSpPr>
        <p:spPr bwMode="auto">
          <a:xfrm>
            <a:off x="6221413" y="3736975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shoes</a:t>
            </a:r>
          </a:p>
        </p:txBody>
      </p:sp>
      <p:sp>
        <p:nvSpPr>
          <p:cNvPr id="237605" name="Text Box 37"/>
          <p:cNvSpPr txBox="1">
            <a:spLocks noChangeArrowheads="1"/>
          </p:cNvSpPr>
          <p:nvPr/>
        </p:nvSpPr>
        <p:spPr bwMode="auto">
          <a:xfrm>
            <a:off x="6597650" y="2852738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boots</a:t>
            </a:r>
          </a:p>
        </p:txBody>
      </p:sp>
      <p:sp>
        <p:nvSpPr>
          <p:cNvPr id="237606" name="Text Box 38"/>
          <p:cNvSpPr txBox="1">
            <a:spLocks noChangeArrowheads="1"/>
          </p:cNvSpPr>
          <p:nvPr/>
        </p:nvSpPr>
        <p:spPr bwMode="auto">
          <a:xfrm>
            <a:off x="6191250" y="531971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parkas</a:t>
            </a:r>
          </a:p>
        </p:txBody>
      </p:sp>
      <p:sp>
        <p:nvSpPr>
          <p:cNvPr id="237607" name="Text Box 39"/>
          <p:cNvSpPr txBox="1">
            <a:spLocks noChangeArrowheads="1"/>
          </p:cNvSpPr>
          <p:nvPr/>
        </p:nvSpPr>
        <p:spPr bwMode="auto">
          <a:xfrm>
            <a:off x="5727700" y="2779713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jerseys</a:t>
            </a:r>
          </a:p>
        </p:txBody>
      </p:sp>
      <p:sp>
        <p:nvSpPr>
          <p:cNvPr id="237608" name="Text Box 40"/>
          <p:cNvSpPr txBox="1">
            <a:spLocks noChangeArrowheads="1"/>
          </p:cNvSpPr>
          <p:nvPr/>
        </p:nvSpPr>
        <p:spPr bwMode="auto">
          <a:xfrm>
            <a:off x="6408738" y="328771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socks</a:t>
            </a:r>
          </a:p>
        </p:txBody>
      </p:sp>
      <p:sp>
        <p:nvSpPr>
          <p:cNvPr id="237609" name="Text Box 41"/>
          <p:cNvSpPr txBox="1">
            <a:spLocks noChangeArrowheads="1"/>
          </p:cNvSpPr>
          <p:nvPr/>
        </p:nvSpPr>
        <p:spPr bwMode="auto">
          <a:xfrm>
            <a:off x="2228850" y="264953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gloves</a:t>
            </a:r>
          </a:p>
        </p:txBody>
      </p:sp>
      <p:sp>
        <p:nvSpPr>
          <p:cNvPr id="237611" name="Text Box 43"/>
          <p:cNvSpPr txBox="1">
            <a:spLocks noChangeArrowheads="1"/>
          </p:cNvSpPr>
          <p:nvPr/>
        </p:nvSpPr>
        <p:spPr bwMode="auto">
          <a:xfrm>
            <a:off x="3195638" y="3708400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u="sng"/>
              <a:t>Only used in the U.S. for</a:t>
            </a:r>
            <a:r>
              <a:rPr lang="en-US"/>
              <a:t>:</a:t>
            </a:r>
          </a:p>
          <a:p>
            <a:pPr algn="ctr"/>
            <a:r>
              <a:rPr lang="en-US"/>
              <a:t>hats, caps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Protection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A507-2150-4F02-A187-36F943B1FFA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94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Unregistered marks protected by the Lanham Act and by State </a:t>
            </a:r>
            <a:r>
              <a:rPr lang="en-US" dirty="0" smtClean="0"/>
              <a:t>law – standard is </a:t>
            </a:r>
            <a:r>
              <a:rPr lang="en-US" b="1" dirty="0" smtClean="0"/>
              <a:t>LIKELIHOOD OF CONFUSION</a:t>
            </a:r>
            <a:r>
              <a:rPr lang="en-US" dirty="0" smtClean="0"/>
              <a:t> with mark or name of senior user</a:t>
            </a:r>
            <a:endParaRPr lang="en-US" dirty="0"/>
          </a:p>
          <a:p>
            <a:r>
              <a:rPr lang="en-US" dirty="0"/>
              <a:t>Scope of protection may exceed </a:t>
            </a:r>
            <a:r>
              <a:rPr lang="en-US" dirty="0" smtClean="0"/>
              <a:t>use or registration</a:t>
            </a:r>
            <a:endParaRPr lang="en-US" dirty="0"/>
          </a:p>
          <a:p>
            <a:pPr>
              <a:buFont typeface="Times New Roman" pitchFamily="18" charset="0"/>
              <a:buNone/>
            </a:pPr>
            <a:endParaRPr lang="en-US" dirty="0"/>
          </a:p>
        </p:txBody>
      </p:sp>
      <p:sp>
        <p:nvSpPr>
          <p:cNvPr id="294916" name="Oval 4"/>
          <p:cNvSpPr>
            <a:spLocks noChangeArrowheads="1"/>
          </p:cNvSpPr>
          <p:nvPr/>
        </p:nvSpPr>
        <p:spPr bwMode="auto">
          <a:xfrm>
            <a:off x="1197538" y="3860800"/>
            <a:ext cx="4513262" cy="2176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17" name="Line 5"/>
          <p:cNvSpPr>
            <a:spLocks noChangeShapeType="1"/>
          </p:cNvSpPr>
          <p:nvPr/>
        </p:nvSpPr>
        <p:spPr bwMode="auto">
          <a:xfrm flipV="1">
            <a:off x="5261538" y="4151313"/>
            <a:ext cx="914400" cy="5080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6242613" y="3911600"/>
            <a:ext cx="2390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9900"/>
                </a:solidFill>
              </a:rPr>
              <a:t>Confusingly similar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294919" name="Oval 7"/>
          <p:cNvSpPr>
            <a:spLocks noChangeArrowheads="1"/>
          </p:cNvSpPr>
          <p:nvPr/>
        </p:nvSpPr>
        <p:spPr bwMode="auto">
          <a:xfrm>
            <a:off x="2532625" y="4486275"/>
            <a:ext cx="1727200" cy="857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0" name="Line 8"/>
          <p:cNvSpPr>
            <a:spLocks noChangeShapeType="1"/>
          </p:cNvSpPr>
          <p:nvPr/>
        </p:nvSpPr>
        <p:spPr bwMode="auto">
          <a:xfrm>
            <a:off x="3621650" y="4964113"/>
            <a:ext cx="2466975" cy="33337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4921" name="Text Box 9"/>
          <p:cNvSpPr txBox="1">
            <a:spLocks noChangeArrowheads="1"/>
          </p:cNvSpPr>
          <p:nvPr/>
        </p:nvSpPr>
        <p:spPr bwMode="auto">
          <a:xfrm>
            <a:off x="6112438" y="5159375"/>
            <a:ext cx="1996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9900"/>
                </a:solidFill>
              </a:rPr>
              <a:t>Goods claimed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/>
      <p:bldP spid="294916" grpId="0" animBg="1"/>
      <p:bldP spid="294917" grpId="0" animBg="1"/>
      <p:bldP spid="294918" grpId="0"/>
      <p:bldP spid="294919" grpId="0" animBg="1"/>
      <p:bldP spid="294920" grpId="0" animBg="1"/>
      <p:bldP spid="2949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Shout Your Claims to the World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Apply to register your marks early!</a:t>
            </a:r>
          </a:p>
          <a:p>
            <a:r>
              <a:rPr lang="en-US" dirty="0" smtClean="0"/>
              <a:t>This is the best public notice of a claim</a:t>
            </a:r>
          </a:p>
          <a:p>
            <a:r>
              <a:rPr lang="en-US" dirty="0" smtClean="0"/>
              <a:t>Registration cannot be completed until the mark is in use</a:t>
            </a:r>
          </a:p>
          <a:p>
            <a:r>
              <a:rPr lang="en-US" dirty="0" smtClean="0"/>
              <a:t>Use </a:t>
            </a:r>
            <a:r>
              <a:rPr lang="en-US" dirty="0"/>
              <a:t>the TM or SM symbol early and </a:t>
            </a:r>
            <a:r>
              <a:rPr lang="en-US" dirty="0" smtClean="0"/>
              <a:t>often, ® after registration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371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“Use in Commerce”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Rights prior to actual use are very limited because there has been no market penetration.</a:t>
            </a:r>
          </a:p>
          <a:p>
            <a:r>
              <a:rPr lang="en-US" u="sng" dirty="0" smtClean="0"/>
              <a:t>For goods</a:t>
            </a:r>
            <a:r>
              <a:rPr lang="en-US" dirty="0" smtClean="0"/>
              <a:t>: the mark must appear on the goods, the container for the goods, or displays associated with the goods, and the goods must be sold or transported in commerce.</a:t>
            </a:r>
          </a:p>
          <a:p>
            <a:r>
              <a:rPr lang="en-US" u="sng" dirty="0" smtClean="0"/>
              <a:t>For services</a:t>
            </a:r>
            <a:r>
              <a:rPr lang="en-US" dirty="0" smtClean="0"/>
              <a:t>: the mark must be used or displayed in the sale or advertising of the services, and the services must be rendered in commerce.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 of Use on Goods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89150"/>
            <a:ext cx="3187700" cy="3125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119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7650" y="2847975"/>
            <a:ext cx="3048000" cy="1695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4175125" y="4659313"/>
            <a:ext cx="32321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203C6A"/>
                </a:solidFill>
                <a:cs typeface="Arial" charset="0"/>
              </a:rPr>
              <a:t>DUNLOP® for tennis balls and tennis racquets</a:t>
            </a:r>
            <a:r>
              <a:rPr lang="en-US" sz="2800">
                <a:solidFill>
                  <a:srgbClr val="203C6A"/>
                </a:solidFill>
                <a:cs typeface="Arial" charset="0"/>
              </a:rPr>
              <a:t> </a:t>
            </a:r>
          </a:p>
        </p:txBody>
      </p:sp>
      <p:sp>
        <p:nvSpPr>
          <p:cNvPr id="211980" name="Rectangle 12"/>
          <p:cNvSpPr>
            <a:spLocks noChangeArrowheads="1"/>
          </p:cNvSpPr>
          <p:nvPr/>
        </p:nvSpPr>
        <p:spPr bwMode="auto">
          <a:xfrm>
            <a:off x="1130300" y="5232400"/>
            <a:ext cx="2308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203C6A"/>
                </a:solidFill>
              </a:rPr>
              <a:t>KANGOL® for shoes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of Use on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 t="14789"/>
          <a:stretch>
            <a:fillRect/>
          </a:stretch>
        </p:blipFill>
        <p:spPr bwMode="auto">
          <a:xfrm>
            <a:off x="304800" y="1676400"/>
            <a:ext cx="854447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Really in Use?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 smtClean="0"/>
              <a:t>An item has to be in existence, not just on the drawing board, and actually sold or given to  a stranger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Sale or transport is use, must be made in the course of ordinary trade (no token use)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Presentations and other preparations to sell don’t count as use, nor does fund-raising or press release usage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Presentations to investors are not USE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Beta testing or clinical trial is often  use – must be put into hands of consumers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Appropriate Use of Trademarks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457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Trademarks are adjectives </a:t>
            </a:r>
          </a:p>
          <a:p>
            <a:r>
              <a:rPr lang="en-US" dirty="0" smtClean="0"/>
              <a:t>Never use trademarks as nouns</a:t>
            </a:r>
          </a:p>
          <a:p>
            <a:r>
              <a:rPr lang="en-US" dirty="0" smtClean="0"/>
              <a:t>Never use trademarks as verbs</a:t>
            </a:r>
          </a:p>
          <a:p>
            <a:r>
              <a:rPr lang="en-US" dirty="0" smtClean="0"/>
              <a:t>Display mark in stylized font or bold, with appropriate trademark notice</a:t>
            </a:r>
          </a:p>
          <a:p>
            <a:r>
              <a:rPr lang="en-US" dirty="0" smtClean="0"/>
              <a:t>Style and TM Usage Guides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Main Types of Intellectual Property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6626-2299-4E43-B8DC-9874953E2E0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Patents</a:t>
            </a:r>
          </a:p>
          <a:p>
            <a:r>
              <a:rPr lang="en-US" dirty="0" smtClean="0"/>
              <a:t>Copyrights</a:t>
            </a:r>
          </a:p>
          <a:p>
            <a:r>
              <a:rPr lang="en-US" dirty="0" smtClean="0"/>
              <a:t>Trade Secrets</a:t>
            </a:r>
          </a:p>
          <a:p>
            <a:r>
              <a:rPr lang="en-US" dirty="0" smtClean="0"/>
              <a:t>Trademarks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83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Protecting Yourself Through Proper Usage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Don’t risk “</a:t>
            </a:r>
            <a:r>
              <a:rPr lang="en-US" dirty="0" err="1" smtClean="0"/>
              <a:t>genericide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It took a lot of hard work and $$ for Xerox to get people to “Stop ‘</a:t>
            </a:r>
            <a:r>
              <a:rPr lang="en-US" dirty="0" err="1" smtClean="0"/>
              <a:t>xeroxing</a:t>
            </a:r>
            <a:r>
              <a:rPr lang="en-US" dirty="0" smtClean="0"/>
              <a:t>’ and start photocopying”</a:t>
            </a:r>
          </a:p>
          <a:p>
            <a:r>
              <a:rPr lang="en-US" dirty="0" smtClean="0"/>
              <a:t>“Aspirin” is a generic term in the U.S.</a:t>
            </a:r>
          </a:p>
          <a:p>
            <a:r>
              <a:rPr lang="en-US" dirty="0" smtClean="0"/>
              <a:t>You lose through tolerance of infringement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394377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28575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66975"/>
            <a:ext cx="3424658" cy="146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5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Trademark Notice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of the ® Symbol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of the ™ Symbol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6133" name="Picture 5" descr="Contac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5575" y="3555063"/>
            <a:ext cx="2095500" cy="2171700"/>
          </a:xfrm>
          <a:prstGeom prst="rect">
            <a:avLst/>
          </a:prstGeom>
          <a:noFill/>
        </p:spPr>
      </p:pic>
      <p:pic>
        <p:nvPicPr>
          <p:cNvPr id="176137" name="Picture 9" descr="logo_kang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175" y="1446775"/>
            <a:ext cx="2133600" cy="193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Registration Process – US Applicant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0" y="1066800"/>
            <a:ext cx="8226425" cy="5438774"/>
            <a:chOff x="389" y="2827"/>
            <a:chExt cx="3033" cy="4318"/>
          </a:xfrm>
        </p:grpSpPr>
        <p:cxnSp>
          <p:nvCxnSpPr>
            <p:cNvPr id="2052" name="_s2052"/>
            <p:cNvCxnSpPr>
              <a:cxnSpLocks noChangeShapeType="1"/>
              <a:stCxn id="15" idx="0"/>
              <a:endCxn id="13" idx="2"/>
            </p:cNvCxnSpPr>
            <p:nvPr/>
          </p:nvCxnSpPr>
          <p:spPr bwMode="auto">
            <a:xfrm rot="5400000" flipH="1">
              <a:off x="1788" y="6224"/>
              <a:ext cx="235" cy="885"/>
            </a:xfrm>
            <a:prstGeom prst="bentConnector3">
              <a:avLst>
                <a:gd name="adj1" fmla="val 38097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14" idx="1"/>
              <a:endCxn id="9" idx="2"/>
            </p:cNvCxnSpPr>
            <p:nvPr/>
          </p:nvCxnSpPr>
          <p:spPr bwMode="auto">
            <a:xfrm rot="10800000" flipH="1">
              <a:off x="2109" y="4951"/>
              <a:ext cx="518" cy="356"/>
            </a:xfrm>
            <a:prstGeom prst="bentConnector4">
              <a:avLst>
                <a:gd name="adj1" fmla="val -8144"/>
                <a:gd name="adj2" fmla="val 84671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13" idx="1"/>
              <a:endCxn id="12" idx="2"/>
            </p:cNvCxnSpPr>
            <p:nvPr/>
          </p:nvCxnSpPr>
          <p:spPr bwMode="auto">
            <a:xfrm rot="10800000" flipH="1">
              <a:off x="788" y="5554"/>
              <a:ext cx="235" cy="668"/>
            </a:xfrm>
            <a:prstGeom prst="bentConnector4">
              <a:avLst>
                <a:gd name="adj1" fmla="val -17912"/>
                <a:gd name="adj2" fmla="val 74537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12" idx="0"/>
              <a:endCxn id="7" idx="2"/>
            </p:cNvCxnSpPr>
            <p:nvPr/>
          </p:nvCxnSpPr>
          <p:spPr bwMode="auto">
            <a:xfrm rot="16200000">
              <a:off x="1165" y="4828"/>
              <a:ext cx="90" cy="374"/>
            </a:xfrm>
            <a:prstGeom prst="bentConnector3">
              <a:avLst>
                <a:gd name="adj1" fmla="val 49315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/>
            <p:cNvCxnSpPr>
              <a:cxnSpLocks noChangeShapeType="1"/>
              <a:stCxn id="9" idx="0"/>
              <a:endCxn id="6" idx="2"/>
            </p:cNvCxnSpPr>
            <p:nvPr/>
          </p:nvCxnSpPr>
          <p:spPr bwMode="auto">
            <a:xfrm rot="5400000" flipH="1">
              <a:off x="2264" y="4222"/>
              <a:ext cx="123" cy="602"/>
            </a:xfrm>
            <a:prstGeom prst="bentConnector3">
              <a:avLst>
                <a:gd name="adj1" fmla="val 50505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_s2057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16200000">
              <a:off x="1640" y="4218"/>
              <a:ext cx="142" cy="62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" name="_s2058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5400000" flipH="1">
              <a:off x="1950" y="4152"/>
              <a:ext cx="65" cy="8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9" name="_s205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>
              <a:off x="1856" y="3845"/>
              <a:ext cx="122" cy="4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60"/>
            <p:cNvSpPr>
              <a:spLocks noChangeArrowheads="1"/>
            </p:cNvSpPr>
            <p:nvPr/>
          </p:nvSpPr>
          <p:spPr bwMode="auto">
            <a:xfrm>
              <a:off x="1462" y="3452"/>
              <a:ext cx="864" cy="35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hlink"/>
              </a:outerShdw>
            </a:effectLst>
          </p:spPr>
          <p:txBody>
            <a:bodyPr vert="horz" wrap="none" lIns="17134" tIns="8569" rIns="17134" bIns="8569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Identify mark and owner</a:t>
              </a:r>
            </a:p>
          </p:txBody>
        </p:sp>
        <p:sp>
          <p:nvSpPr>
            <p:cNvPr id="4" name="_s2061"/>
            <p:cNvSpPr>
              <a:spLocks noChangeArrowheads="1"/>
            </p:cNvSpPr>
            <p:nvPr/>
          </p:nvSpPr>
          <p:spPr bwMode="auto">
            <a:xfrm>
              <a:off x="1238" y="3929"/>
              <a:ext cx="1404" cy="23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17134" tIns="8569" rIns="17134" bIns="8569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Identify the goods / services – all of them</a:t>
              </a:r>
            </a:p>
          </p:txBody>
        </p:sp>
        <p:sp>
          <p:nvSpPr>
            <p:cNvPr id="6" name="_s2062"/>
            <p:cNvSpPr>
              <a:spLocks noChangeArrowheads="1"/>
            </p:cNvSpPr>
            <p:nvPr/>
          </p:nvSpPr>
          <p:spPr bwMode="auto">
            <a:xfrm>
              <a:off x="1041" y="4227"/>
              <a:ext cx="1967" cy="23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vert="horz" wrap="none" lIns="17134" tIns="8569" rIns="17134" bIns="8569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Is it in use on every item? Do we have a sample of use?</a:t>
              </a:r>
            </a:p>
          </p:txBody>
        </p:sp>
        <p:sp>
          <p:nvSpPr>
            <p:cNvPr id="7" name="_s2063"/>
            <p:cNvSpPr>
              <a:spLocks noChangeArrowheads="1"/>
            </p:cNvSpPr>
            <p:nvPr/>
          </p:nvSpPr>
          <p:spPr bwMode="auto">
            <a:xfrm>
              <a:off x="965" y="4603"/>
              <a:ext cx="863" cy="367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vert="horz" wrap="none" lIns="17134" tIns="8569" rIns="17134" bIns="8569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No, intend to use</a:t>
              </a:r>
            </a:p>
          </p:txBody>
        </p:sp>
        <p:sp>
          <p:nvSpPr>
            <p:cNvPr id="9" name="_s2064"/>
            <p:cNvSpPr>
              <a:spLocks noChangeArrowheads="1"/>
            </p:cNvSpPr>
            <p:nvPr/>
          </p:nvSpPr>
          <p:spPr bwMode="auto">
            <a:xfrm>
              <a:off x="1968" y="4584"/>
              <a:ext cx="1317" cy="367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vert="horz" wrap="none" lIns="21970" tIns="10984" rIns="21970" bIns="10984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Yes, have date of first use and sample</a:t>
              </a:r>
            </a:p>
          </p:txBody>
        </p:sp>
        <p:sp>
          <p:nvSpPr>
            <p:cNvPr id="12" name="_s2065"/>
            <p:cNvSpPr>
              <a:spLocks noChangeArrowheads="1"/>
            </p:cNvSpPr>
            <p:nvPr/>
          </p:nvSpPr>
          <p:spPr bwMode="auto">
            <a:xfrm>
              <a:off x="592" y="5060"/>
              <a:ext cx="862" cy="49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hlink"/>
              </a:outerShdw>
            </a:effectLst>
          </p:spPr>
          <p:txBody>
            <a:bodyPr vert="horz" wrap="none" lIns="33980" tIns="16994" rIns="33980" bIns="16994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Examination, </a:t>
              </a:r>
            </a:p>
            <a:p>
              <a:pPr marL="342900" marR="0" lvl="0" indent="-342900" algn="ctr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publication </a:t>
              </a:r>
            </a:p>
          </p:txBody>
        </p:sp>
        <p:sp>
          <p:nvSpPr>
            <p:cNvPr id="13" name="_s2066"/>
            <p:cNvSpPr>
              <a:spLocks noChangeArrowheads="1"/>
            </p:cNvSpPr>
            <p:nvPr/>
          </p:nvSpPr>
          <p:spPr bwMode="auto">
            <a:xfrm>
              <a:off x="788" y="5894"/>
              <a:ext cx="1349" cy="65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33980" tIns="16994" rIns="33980" bIns="16994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Allowance.  File statement of use </a:t>
              </a:r>
            </a:p>
            <a:p>
              <a:pPr marL="342900" marR="0" lvl="0" indent="-342900" algn="ctr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with date of first use </a:t>
              </a:r>
            </a:p>
            <a:p>
              <a:pPr marL="342900" marR="0" lvl="0" indent="-342900" algn="ctr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and sample of use within 36 months</a:t>
              </a:r>
            </a:p>
          </p:txBody>
        </p:sp>
        <p:sp>
          <p:nvSpPr>
            <p:cNvPr id="14" name="_s2067"/>
            <p:cNvSpPr>
              <a:spLocks noChangeArrowheads="1"/>
            </p:cNvSpPr>
            <p:nvPr/>
          </p:nvSpPr>
          <p:spPr bwMode="auto">
            <a:xfrm>
              <a:off x="2109" y="5060"/>
              <a:ext cx="862" cy="49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hlink"/>
              </a:outerShdw>
            </a:effectLst>
          </p:spPr>
          <p:txBody>
            <a:bodyPr vert="horz" wrap="none" lIns="36504" tIns="18252" rIns="36504" bIns="18252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Examination, </a:t>
              </a:r>
            </a:p>
            <a:p>
              <a:pPr marL="342900" marR="0" lvl="0" indent="-342900" algn="ctr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publication</a:t>
              </a:r>
            </a:p>
          </p:txBody>
        </p:sp>
        <p:sp>
          <p:nvSpPr>
            <p:cNvPr id="15" name="_s2068"/>
            <p:cNvSpPr>
              <a:spLocks noChangeArrowheads="1"/>
            </p:cNvSpPr>
            <p:nvPr/>
          </p:nvSpPr>
          <p:spPr bwMode="auto">
            <a:xfrm>
              <a:off x="1800" y="6784"/>
              <a:ext cx="1095" cy="30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vert="horz" wrap="none" lIns="79440" tIns="79440" rIns="79440" bIns="7944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Registration</a:t>
              </a:r>
            </a:p>
          </p:txBody>
        </p:sp>
        <p:cxnSp>
          <p:nvCxnSpPr>
            <p:cNvPr id="2069" name="AutoShape 21"/>
            <p:cNvCxnSpPr>
              <a:cxnSpLocks noChangeShapeType="1"/>
              <a:stCxn id="14" idx="2"/>
              <a:endCxn id="15" idx="0"/>
            </p:cNvCxnSpPr>
            <p:nvPr/>
          </p:nvCxnSpPr>
          <p:spPr bwMode="auto">
            <a:xfrm flipH="1">
              <a:off x="2348" y="5554"/>
              <a:ext cx="192" cy="1230"/>
            </a:xfrm>
            <a:prstGeom prst="straightConnector1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5303" name="AutoShape 23"/>
          <p:cNvSpPr>
            <a:spLocks noChangeArrowheads="1"/>
          </p:cNvSpPr>
          <p:nvPr/>
        </p:nvSpPr>
        <p:spPr bwMode="auto">
          <a:xfrm>
            <a:off x="6400800" y="4514846"/>
            <a:ext cx="66675" cy="1392812"/>
          </a:xfrm>
          <a:prstGeom prst="downArrow">
            <a:avLst>
              <a:gd name="adj1" fmla="val 50000"/>
              <a:gd name="adj2" fmla="val 475000"/>
            </a:avLst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828800" y="4495800"/>
            <a:ext cx="762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943600" y="4572000"/>
            <a:ext cx="3048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343400" y="57912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and Timing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6466463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58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Doors: Foreign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jurisdictions require registration as prerequisite to protection </a:t>
            </a:r>
          </a:p>
          <a:p>
            <a:r>
              <a:rPr lang="en-US" dirty="0" smtClean="0"/>
              <a:t>These are major potential markets for US companies</a:t>
            </a:r>
          </a:p>
          <a:p>
            <a:r>
              <a:rPr lang="en-US" dirty="0" smtClean="0"/>
              <a:t>Many require registration of license agreements</a:t>
            </a:r>
          </a:p>
          <a:p>
            <a:r>
              <a:rPr lang="en-US" dirty="0" smtClean="0"/>
              <a:t>There is no truly “international” registration but there is the Madrid Protocol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Madrid “Spider”</a:t>
            </a:r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3886200" y="3581400"/>
            <a:ext cx="19050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Basic Application</a:t>
            </a:r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 rot="20879312" flipV="1">
            <a:off x="2057400" y="3657600"/>
            <a:ext cx="1066800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r>
              <a:rPr lang="en-US"/>
              <a:t>PTO A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 rot="20879312" flipV="1">
            <a:off x="3048000" y="2667000"/>
            <a:ext cx="1066800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r>
              <a:rPr lang="en-US"/>
              <a:t>PTO B</a:t>
            </a: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 rot="20879312" flipV="1">
            <a:off x="6400800" y="2895600"/>
            <a:ext cx="1066800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r>
              <a:rPr lang="en-US"/>
              <a:t>PTO D</a:t>
            </a: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 rot="20879312" flipV="1">
            <a:off x="5029200" y="2286000"/>
            <a:ext cx="1066800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r>
              <a:rPr lang="en-US"/>
              <a:t>PTO C </a:t>
            </a: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 rot="20879312" flipV="1">
            <a:off x="6629400" y="4572000"/>
            <a:ext cx="1066800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r>
              <a:rPr lang="en-US"/>
              <a:t>PTO E</a:t>
            </a: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 rot="20879312" flipV="1">
            <a:off x="5257800" y="5105400"/>
            <a:ext cx="1066800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r>
              <a:rPr lang="en-US"/>
              <a:t>PTO F</a:t>
            </a: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 rot="20879312" flipV="1">
            <a:off x="3657600" y="5410200"/>
            <a:ext cx="1066800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r>
              <a:rPr lang="en-US"/>
              <a:t>PTO G</a:t>
            </a:r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 rot="20879312" flipV="1">
            <a:off x="2590800" y="4953000"/>
            <a:ext cx="1066800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r>
              <a:rPr lang="en-US"/>
              <a:t>PTO H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 flipV="1">
            <a:off x="2971800" y="38862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H="1" flipV="1">
            <a:off x="3886200" y="2971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V="1">
            <a:off x="5105400" y="2667000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V="1">
            <a:off x="5562600" y="32766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5638800" y="42672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5257800" y="44196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H="1">
            <a:off x="4267200" y="449580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H="1">
            <a:off x="3505200" y="4343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5" grpId="1" animBg="1"/>
      <p:bldP spid="3076" grpId="0" animBg="1"/>
      <p:bldP spid="3077" grpId="0" animBg="1"/>
      <p:bldP spid="3077" grpId="1" animBg="1"/>
      <p:bldP spid="3078" grpId="0" animBg="1"/>
      <p:bldP spid="3078" grpId="1" animBg="1"/>
      <p:bldP spid="3079" grpId="0" animBg="1"/>
      <p:bldP spid="3079" grpId="1" animBg="1"/>
      <p:bldP spid="3080" grpId="0" animBg="1"/>
      <p:bldP spid="3080" grpId="1" animBg="1"/>
      <p:bldP spid="3081" grpId="0" animBg="1"/>
      <p:bldP spid="3082" grpId="0" animBg="1"/>
      <p:bldP spid="3083" grpId="0" animBg="1"/>
      <p:bldP spid="3084" grpId="0" animBg="1"/>
      <p:bldP spid="3084" grpId="1" animBg="1"/>
      <p:bldP spid="3085" grpId="0" animBg="1"/>
      <p:bldP spid="3085" grpId="1" animBg="1"/>
      <p:bldP spid="3085" grpId="2" animBg="1"/>
      <p:bldP spid="3086" grpId="0" animBg="1"/>
      <p:bldP spid="3086" grpId="1" animBg="1"/>
      <p:bldP spid="3087" grpId="0" animBg="1"/>
      <p:bldP spid="3087" grpId="1" animBg="1"/>
      <p:bldP spid="3088" grpId="0" animBg="1"/>
      <p:bldP spid="3088" grpId="1" animBg="1"/>
      <p:bldP spid="3089" grpId="0" animBg="1"/>
      <p:bldP spid="3089" grpId="1" animBg="1"/>
      <p:bldP spid="3090" grpId="0" animBg="1"/>
      <p:bldP spid="3090" grpId="1" animBg="1"/>
      <p:bldP spid="3091" grpId="0" animBg="1"/>
      <p:bldP spid="3091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2"/>
          <p:cNvSpPr>
            <a:spLocks noChangeArrowheads="1"/>
          </p:cNvSpPr>
          <p:nvPr/>
        </p:nvSpPr>
        <p:spPr bwMode="auto">
          <a:xfrm>
            <a:off x="0" y="0"/>
            <a:ext cx="9144000" cy="6900374"/>
          </a:xfrm>
          <a:prstGeom prst="rect">
            <a:avLst/>
          </a:prstGeom>
          <a:gradFill flip="none" rotWithShape="1">
            <a:gsLst>
              <a:gs pos="0">
                <a:srgbClr val="1E75B6">
                  <a:shade val="30000"/>
                  <a:satMod val="115000"/>
                </a:srgbClr>
              </a:gs>
              <a:gs pos="50000">
                <a:srgbClr val="1E75B6">
                  <a:shade val="67500"/>
                  <a:satMod val="115000"/>
                </a:srgbClr>
              </a:gs>
              <a:gs pos="100000">
                <a:srgbClr val="1E75B6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409" name="Freeform 257"/>
          <p:cNvSpPr>
            <a:spLocks/>
          </p:cNvSpPr>
          <p:nvPr/>
        </p:nvSpPr>
        <p:spPr bwMode="auto">
          <a:xfrm>
            <a:off x="4252913" y="2350340"/>
            <a:ext cx="109537" cy="163513"/>
          </a:xfrm>
          <a:custGeom>
            <a:avLst/>
            <a:gdLst/>
            <a:ahLst/>
            <a:cxnLst>
              <a:cxn ang="0">
                <a:pos x="18" y="126"/>
              </a:cxn>
              <a:cxn ang="0">
                <a:pos x="0" y="114"/>
              </a:cxn>
              <a:cxn ang="0">
                <a:pos x="0" y="102"/>
              </a:cxn>
              <a:cxn ang="0">
                <a:pos x="6" y="96"/>
              </a:cxn>
              <a:cxn ang="0">
                <a:pos x="12" y="84"/>
              </a:cxn>
              <a:cxn ang="0">
                <a:pos x="12" y="66"/>
              </a:cxn>
              <a:cxn ang="0">
                <a:pos x="6" y="60"/>
              </a:cxn>
              <a:cxn ang="0">
                <a:pos x="12" y="54"/>
              </a:cxn>
              <a:cxn ang="0">
                <a:pos x="6" y="36"/>
              </a:cxn>
              <a:cxn ang="0">
                <a:pos x="30" y="30"/>
              </a:cxn>
              <a:cxn ang="0">
                <a:pos x="30" y="18"/>
              </a:cxn>
              <a:cxn ang="0">
                <a:pos x="54" y="0"/>
              </a:cxn>
              <a:cxn ang="0">
                <a:pos x="60" y="6"/>
              </a:cxn>
              <a:cxn ang="0">
                <a:pos x="72" y="6"/>
              </a:cxn>
              <a:cxn ang="0">
                <a:pos x="78" y="18"/>
              </a:cxn>
              <a:cxn ang="0">
                <a:pos x="84" y="30"/>
              </a:cxn>
              <a:cxn ang="0">
                <a:pos x="72" y="42"/>
              </a:cxn>
              <a:cxn ang="0">
                <a:pos x="78" y="66"/>
              </a:cxn>
              <a:cxn ang="0">
                <a:pos x="72" y="96"/>
              </a:cxn>
              <a:cxn ang="0">
                <a:pos x="54" y="102"/>
              </a:cxn>
              <a:cxn ang="0">
                <a:pos x="18" y="126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10" name="Freeform 258"/>
          <p:cNvSpPr>
            <a:spLocks/>
          </p:cNvSpPr>
          <p:nvPr/>
        </p:nvSpPr>
        <p:spPr bwMode="auto">
          <a:xfrm>
            <a:off x="5830888" y="1015253"/>
            <a:ext cx="436562" cy="557212"/>
          </a:xfrm>
          <a:custGeom>
            <a:avLst/>
            <a:gdLst/>
            <a:ahLst/>
            <a:cxnLst>
              <a:cxn ang="0">
                <a:pos x="120" y="427"/>
              </a:cxn>
              <a:cxn ang="0">
                <a:pos x="96" y="397"/>
              </a:cxn>
              <a:cxn ang="0">
                <a:pos x="78" y="325"/>
              </a:cxn>
              <a:cxn ang="0">
                <a:pos x="96" y="282"/>
              </a:cxn>
              <a:cxn ang="0">
                <a:pos x="144" y="180"/>
              </a:cxn>
              <a:cxn ang="0">
                <a:pos x="192" y="150"/>
              </a:cxn>
              <a:cxn ang="0">
                <a:pos x="222" y="114"/>
              </a:cxn>
              <a:cxn ang="0">
                <a:pos x="252" y="96"/>
              </a:cxn>
              <a:cxn ang="0">
                <a:pos x="294" y="72"/>
              </a:cxn>
              <a:cxn ang="0">
                <a:pos x="336" y="30"/>
              </a:cxn>
              <a:cxn ang="0">
                <a:pos x="330" y="6"/>
              </a:cxn>
              <a:cxn ang="0">
                <a:pos x="294" y="0"/>
              </a:cxn>
              <a:cxn ang="0">
                <a:pos x="270" y="24"/>
              </a:cxn>
              <a:cxn ang="0">
                <a:pos x="252" y="42"/>
              </a:cxn>
              <a:cxn ang="0">
                <a:pos x="222" y="48"/>
              </a:cxn>
              <a:cxn ang="0">
                <a:pos x="186" y="48"/>
              </a:cxn>
              <a:cxn ang="0">
                <a:pos x="174" y="60"/>
              </a:cxn>
              <a:cxn ang="0">
                <a:pos x="162" y="78"/>
              </a:cxn>
              <a:cxn ang="0">
                <a:pos x="114" y="126"/>
              </a:cxn>
              <a:cxn ang="0">
                <a:pos x="90" y="138"/>
              </a:cxn>
              <a:cxn ang="0">
                <a:pos x="84" y="168"/>
              </a:cxn>
              <a:cxn ang="0">
                <a:pos x="66" y="186"/>
              </a:cxn>
              <a:cxn ang="0">
                <a:pos x="42" y="216"/>
              </a:cxn>
              <a:cxn ang="0">
                <a:pos x="42" y="240"/>
              </a:cxn>
              <a:cxn ang="0">
                <a:pos x="30" y="270"/>
              </a:cxn>
              <a:cxn ang="0">
                <a:pos x="12" y="295"/>
              </a:cxn>
              <a:cxn ang="0">
                <a:pos x="18" y="325"/>
              </a:cxn>
              <a:cxn ang="0">
                <a:pos x="0" y="349"/>
              </a:cxn>
              <a:cxn ang="0">
                <a:pos x="18" y="391"/>
              </a:cxn>
              <a:cxn ang="0">
                <a:pos x="48" y="403"/>
              </a:cxn>
              <a:cxn ang="0">
                <a:pos x="54" y="415"/>
              </a:cxn>
              <a:cxn ang="0">
                <a:pos x="72" y="421"/>
              </a:cxn>
              <a:cxn ang="0">
                <a:pos x="120" y="427"/>
              </a:cxn>
            </a:cxnLst>
            <a:rect l="0" t="0" r="r" b="b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11" name="Freeform 259"/>
          <p:cNvSpPr>
            <a:spLocks/>
          </p:cNvSpPr>
          <p:nvPr/>
        </p:nvSpPr>
        <p:spPr bwMode="auto">
          <a:xfrm>
            <a:off x="5572125" y="4293440"/>
            <a:ext cx="166688" cy="346075"/>
          </a:xfrm>
          <a:custGeom>
            <a:avLst/>
            <a:gdLst/>
            <a:ahLst/>
            <a:cxnLst>
              <a:cxn ang="0">
                <a:pos x="6" y="217"/>
              </a:cxn>
              <a:cxn ang="0">
                <a:pos x="0" y="193"/>
              </a:cxn>
              <a:cxn ang="0">
                <a:pos x="12" y="169"/>
              </a:cxn>
              <a:cxn ang="0">
                <a:pos x="24" y="139"/>
              </a:cxn>
              <a:cxn ang="0">
                <a:pos x="12" y="91"/>
              </a:cxn>
              <a:cxn ang="0">
                <a:pos x="30" y="78"/>
              </a:cxn>
              <a:cxn ang="0">
                <a:pos x="54" y="60"/>
              </a:cxn>
              <a:cxn ang="0">
                <a:pos x="78" y="24"/>
              </a:cxn>
              <a:cxn ang="0">
                <a:pos x="108" y="0"/>
              </a:cxn>
              <a:cxn ang="0">
                <a:pos x="126" y="24"/>
              </a:cxn>
              <a:cxn ang="0">
                <a:pos x="126" y="66"/>
              </a:cxn>
              <a:cxn ang="0">
                <a:pos x="126" y="91"/>
              </a:cxn>
              <a:cxn ang="0">
                <a:pos x="78" y="253"/>
              </a:cxn>
              <a:cxn ang="0">
                <a:pos x="54" y="259"/>
              </a:cxn>
              <a:cxn ang="0">
                <a:pos x="30" y="265"/>
              </a:cxn>
              <a:cxn ang="0">
                <a:pos x="6" y="247"/>
              </a:cxn>
              <a:cxn ang="0">
                <a:pos x="6" y="217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18" name="Freeform 266"/>
          <p:cNvSpPr>
            <a:spLocks/>
          </p:cNvSpPr>
          <p:nvPr/>
        </p:nvSpPr>
        <p:spPr bwMode="auto">
          <a:xfrm>
            <a:off x="8650288" y="5090365"/>
            <a:ext cx="179387" cy="204788"/>
          </a:xfrm>
          <a:custGeom>
            <a:avLst/>
            <a:gdLst/>
            <a:ahLst/>
            <a:cxnLst>
              <a:cxn ang="0">
                <a:pos x="0" y="133"/>
              </a:cxn>
              <a:cxn ang="0">
                <a:pos x="18" y="97"/>
              </a:cxn>
              <a:cxn ang="0">
                <a:pos x="30" y="79"/>
              </a:cxn>
              <a:cxn ang="0">
                <a:pos x="66" y="60"/>
              </a:cxn>
              <a:cxn ang="0">
                <a:pos x="78" y="54"/>
              </a:cxn>
              <a:cxn ang="0">
                <a:pos x="90" y="30"/>
              </a:cxn>
              <a:cxn ang="0">
                <a:pos x="102" y="0"/>
              </a:cxn>
              <a:cxn ang="0">
                <a:pos x="114" y="12"/>
              </a:cxn>
              <a:cxn ang="0">
                <a:pos x="138" y="18"/>
              </a:cxn>
              <a:cxn ang="0">
                <a:pos x="138" y="36"/>
              </a:cxn>
              <a:cxn ang="0">
                <a:pos x="114" y="54"/>
              </a:cxn>
              <a:cxn ang="0">
                <a:pos x="102" y="67"/>
              </a:cxn>
              <a:cxn ang="0">
                <a:pos x="78" y="91"/>
              </a:cxn>
              <a:cxn ang="0">
                <a:pos x="72" y="115"/>
              </a:cxn>
              <a:cxn ang="0">
                <a:pos x="66" y="151"/>
              </a:cxn>
              <a:cxn ang="0">
                <a:pos x="36" y="157"/>
              </a:cxn>
              <a:cxn ang="0">
                <a:pos x="18" y="151"/>
              </a:cxn>
              <a:cxn ang="0">
                <a:pos x="0" y="133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19" name="Freeform 267"/>
          <p:cNvSpPr>
            <a:spLocks/>
          </p:cNvSpPr>
          <p:nvPr/>
        </p:nvSpPr>
        <p:spPr bwMode="auto">
          <a:xfrm>
            <a:off x="8805863" y="4906215"/>
            <a:ext cx="125412" cy="201613"/>
          </a:xfrm>
          <a:custGeom>
            <a:avLst/>
            <a:gdLst/>
            <a:ahLst/>
            <a:cxnLst>
              <a:cxn ang="0">
                <a:pos x="6" y="108"/>
              </a:cxn>
              <a:cxn ang="0">
                <a:pos x="24" y="78"/>
              </a:cxn>
              <a:cxn ang="0">
                <a:pos x="24" y="54"/>
              </a:cxn>
              <a:cxn ang="0">
                <a:pos x="0" y="0"/>
              </a:cxn>
              <a:cxn ang="0">
                <a:pos x="30" y="12"/>
              </a:cxn>
              <a:cxn ang="0">
                <a:pos x="30" y="42"/>
              </a:cxn>
              <a:cxn ang="0">
                <a:pos x="42" y="60"/>
              </a:cxn>
              <a:cxn ang="0">
                <a:pos x="60" y="78"/>
              </a:cxn>
              <a:cxn ang="0">
                <a:pos x="84" y="66"/>
              </a:cxn>
              <a:cxn ang="0">
                <a:pos x="96" y="78"/>
              </a:cxn>
              <a:cxn ang="0">
                <a:pos x="90" y="90"/>
              </a:cxn>
              <a:cxn ang="0">
                <a:pos x="78" y="102"/>
              </a:cxn>
              <a:cxn ang="0">
                <a:pos x="66" y="114"/>
              </a:cxn>
              <a:cxn ang="0">
                <a:pos x="60" y="132"/>
              </a:cxn>
              <a:cxn ang="0">
                <a:pos x="42" y="156"/>
              </a:cxn>
              <a:cxn ang="0">
                <a:pos x="24" y="144"/>
              </a:cxn>
              <a:cxn ang="0">
                <a:pos x="30" y="126"/>
              </a:cxn>
              <a:cxn ang="0">
                <a:pos x="6" y="108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20" name="Freeform 268"/>
          <p:cNvSpPr>
            <a:spLocks/>
          </p:cNvSpPr>
          <p:nvPr/>
        </p:nvSpPr>
        <p:spPr bwMode="auto">
          <a:xfrm>
            <a:off x="7323138" y="4279153"/>
            <a:ext cx="989012" cy="750887"/>
          </a:xfrm>
          <a:custGeom>
            <a:avLst/>
            <a:gdLst/>
            <a:ahLst/>
            <a:cxnLst>
              <a:cxn ang="0">
                <a:pos x="36" y="415"/>
              </a:cxn>
              <a:cxn ang="0">
                <a:pos x="6" y="307"/>
              </a:cxn>
              <a:cxn ang="0">
                <a:pos x="0" y="247"/>
              </a:cxn>
              <a:cxn ang="0">
                <a:pos x="30" y="193"/>
              </a:cxn>
              <a:cxn ang="0">
                <a:pos x="114" y="151"/>
              </a:cxn>
              <a:cxn ang="0">
                <a:pos x="156" y="109"/>
              </a:cxn>
              <a:cxn ang="0">
                <a:pos x="204" y="90"/>
              </a:cxn>
              <a:cxn ang="0">
                <a:pos x="264" y="48"/>
              </a:cxn>
              <a:cxn ang="0">
                <a:pos x="300" y="66"/>
              </a:cxn>
              <a:cxn ang="0">
                <a:pos x="330" y="24"/>
              </a:cxn>
              <a:cxn ang="0">
                <a:pos x="372" y="0"/>
              </a:cxn>
              <a:cxn ang="0">
                <a:pos x="438" y="12"/>
              </a:cxn>
              <a:cxn ang="0">
                <a:pos x="420" y="66"/>
              </a:cxn>
              <a:cxn ang="0">
                <a:pos x="468" y="78"/>
              </a:cxn>
              <a:cxn ang="0">
                <a:pos x="510" y="109"/>
              </a:cxn>
              <a:cxn ang="0">
                <a:pos x="540" y="30"/>
              </a:cxn>
              <a:cxn ang="0">
                <a:pos x="576" y="42"/>
              </a:cxn>
              <a:cxn ang="0">
                <a:pos x="594" y="60"/>
              </a:cxn>
              <a:cxn ang="0">
                <a:pos x="642" y="151"/>
              </a:cxn>
              <a:cxn ang="0">
                <a:pos x="690" y="199"/>
              </a:cxn>
              <a:cxn ang="0">
                <a:pos x="714" y="241"/>
              </a:cxn>
              <a:cxn ang="0">
                <a:pos x="751" y="289"/>
              </a:cxn>
              <a:cxn ang="0">
                <a:pos x="757" y="379"/>
              </a:cxn>
              <a:cxn ang="0">
                <a:pos x="696" y="523"/>
              </a:cxn>
              <a:cxn ang="0">
                <a:pos x="684" y="547"/>
              </a:cxn>
              <a:cxn ang="0">
                <a:pos x="636" y="577"/>
              </a:cxn>
              <a:cxn ang="0">
                <a:pos x="594" y="559"/>
              </a:cxn>
              <a:cxn ang="0">
                <a:pos x="534" y="553"/>
              </a:cxn>
              <a:cxn ang="0">
                <a:pos x="480" y="505"/>
              </a:cxn>
              <a:cxn ang="0">
                <a:pos x="444" y="487"/>
              </a:cxn>
              <a:cxn ang="0">
                <a:pos x="378" y="421"/>
              </a:cxn>
              <a:cxn ang="0">
                <a:pos x="264" y="415"/>
              </a:cxn>
              <a:cxn ang="0">
                <a:pos x="198" y="451"/>
              </a:cxn>
              <a:cxn ang="0">
                <a:pos x="138" y="457"/>
              </a:cxn>
              <a:cxn ang="0">
                <a:pos x="84" y="487"/>
              </a:cxn>
              <a:cxn ang="0">
                <a:pos x="30" y="463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21" name="Freeform 269"/>
          <p:cNvSpPr>
            <a:spLocks/>
          </p:cNvSpPr>
          <p:nvPr/>
        </p:nvSpPr>
        <p:spPr bwMode="auto">
          <a:xfrm>
            <a:off x="8099425" y="5074490"/>
            <a:ext cx="87313" cy="119063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12" y="48"/>
              </a:cxn>
              <a:cxn ang="0">
                <a:pos x="18" y="72"/>
              </a:cxn>
              <a:cxn ang="0">
                <a:pos x="36" y="91"/>
              </a:cxn>
              <a:cxn ang="0">
                <a:pos x="48" y="66"/>
              </a:cxn>
              <a:cxn ang="0">
                <a:pos x="66" y="30"/>
              </a:cxn>
              <a:cxn ang="0">
                <a:pos x="66" y="0"/>
              </a:cxn>
              <a:cxn ang="0">
                <a:pos x="42" y="12"/>
              </a:cxn>
              <a:cxn ang="0">
                <a:pos x="0" y="18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22" name="Freeform 270"/>
          <p:cNvSpPr>
            <a:spLocks/>
          </p:cNvSpPr>
          <p:nvPr/>
        </p:nvSpPr>
        <p:spPr bwMode="auto">
          <a:xfrm>
            <a:off x="6899275" y="3866403"/>
            <a:ext cx="241300" cy="265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8" y="6"/>
              </a:cxn>
              <a:cxn ang="0">
                <a:pos x="11" y="8"/>
              </a:cxn>
              <a:cxn ang="0">
                <a:pos x="16" y="10"/>
              </a:cxn>
              <a:cxn ang="0">
                <a:pos x="24" y="17"/>
              </a:cxn>
              <a:cxn ang="0">
                <a:pos x="26" y="20"/>
              </a:cxn>
              <a:cxn ang="0">
                <a:pos x="30" y="25"/>
              </a:cxn>
              <a:cxn ang="0">
                <a:pos x="31" y="31"/>
              </a:cxn>
              <a:cxn ang="0">
                <a:pos x="27" y="34"/>
              </a:cxn>
              <a:cxn ang="0">
                <a:pos x="21" y="29"/>
              </a:cxn>
              <a:cxn ang="0">
                <a:pos x="15" y="26"/>
              </a:cxn>
              <a:cxn ang="0">
                <a:pos x="12" y="18"/>
              </a:cxn>
              <a:cxn ang="0">
                <a:pos x="9" y="16"/>
              </a:cxn>
              <a:cxn ang="0">
                <a:pos x="6" y="12"/>
              </a:cxn>
              <a:cxn ang="0">
                <a:pos x="1" y="8"/>
              </a:cxn>
              <a:cxn ang="0">
                <a:pos x="0" y="0"/>
              </a:cxn>
            </a:cxnLst>
            <a:rect l="0" t="0" r="r" b="b"/>
            <a:pathLst>
              <a:path w="31" h="34">
                <a:moveTo>
                  <a:pt x="0" y="0"/>
                </a:moveTo>
                <a:cubicBezTo>
                  <a:pt x="4" y="0"/>
                  <a:pt x="4" y="0"/>
                  <a:pt x="4" y="0"/>
                </a:cubicBezTo>
                <a:cubicBezTo>
                  <a:pt x="8" y="6"/>
                  <a:pt x="8" y="6"/>
                  <a:pt x="8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16" y="10"/>
                  <a:pt x="16" y="10"/>
                  <a:pt x="16" y="10"/>
                </a:cubicBezTo>
                <a:cubicBezTo>
                  <a:pt x="24" y="17"/>
                  <a:pt x="24" y="17"/>
                  <a:pt x="24" y="17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31"/>
                  <a:pt x="31" y="31"/>
                  <a:pt x="31" y="31"/>
                </a:cubicBezTo>
                <a:cubicBezTo>
                  <a:pt x="27" y="34"/>
                  <a:pt x="27" y="34"/>
                  <a:pt x="27" y="34"/>
                </a:cubicBezTo>
                <a:cubicBezTo>
                  <a:pt x="21" y="29"/>
                  <a:pt x="21" y="29"/>
                  <a:pt x="21" y="29"/>
                </a:cubicBezTo>
                <a:cubicBezTo>
                  <a:pt x="15" y="26"/>
                  <a:pt x="15" y="26"/>
                  <a:pt x="15" y="26"/>
                </a:cubicBezTo>
                <a:cubicBezTo>
                  <a:pt x="12" y="18"/>
                  <a:pt x="12" y="18"/>
                  <a:pt x="12" y="18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7" y="13"/>
                  <a:pt x="6" y="12"/>
                </a:cubicBezTo>
                <a:cubicBezTo>
                  <a:pt x="4" y="11"/>
                  <a:pt x="1" y="8"/>
                  <a:pt x="1" y="8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23" name="Freeform 271"/>
          <p:cNvSpPr>
            <a:spLocks/>
          </p:cNvSpPr>
          <p:nvPr/>
        </p:nvSpPr>
        <p:spPr bwMode="auto">
          <a:xfrm>
            <a:off x="7229475" y="3818778"/>
            <a:ext cx="227013" cy="265112"/>
          </a:xfrm>
          <a:custGeom>
            <a:avLst/>
            <a:gdLst/>
            <a:ahLst/>
            <a:cxnLst>
              <a:cxn ang="0">
                <a:pos x="12" y="168"/>
              </a:cxn>
              <a:cxn ang="0">
                <a:pos x="0" y="144"/>
              </a:cxn>
              <a:cxn ang="0">
                <a:pos x="0" y="108"/>
              </a:cxn>
              <a:cxn ang="0">
                <a:pos x="12" y="90"/>
              </a:cxn>
              <a:cxn ang="0">
                <a:pos x="36" y="84"/>
              </a:cxn>
              <a:cxn ang="0">
                <a:pos x="60" y="66"/>
              </a:cxn>
              <a:cxn ang="0">
                <a:pos x="96" y="24"/>
              </a:cxn>
              <a:cxn ang="0">
                <a:pos x="138" y="0"/>
              </a:cxn>
              <a:cxn ang="0">
                <a:pos x="162" y="12"/>
              </a:cxn>
              <a:cxn ang="0">
                <a:pos x="174" y="30"/>
              </a:cxn>
              <a:cxn ang="0">
                <a:pos x="156" y="48"/>
              </a:cxn>
              <a:cxn ang="0">
                <a:pos x="150" y="66"/>
              </a:cxn>
              <a:cxn ang="0">
                <a:pos x="156" y="90"/>
              </a:cxn>
              <a:cxn ang="0">
                <a:pos x="174" y="108"/>
              </a:cxn>
              <a:cxn ang="0">
                <a:pos x="156" y="120"/>
              </a:cxn>
              <a:cxn ang="0">
                <a:pos x="150" y="132"/>
              </a:cxn>
              <a:cxn ang="0">
                <a:pos x="138" y="150"/>
              </a:cxn>
              <a:cxn ang="0">
                <a:pos x="126" y="168"/>
              </a:cxn>
              <a:cxn ang="0">
                <a:pos x="114" y="198"/>
              </a:cxn>
              <a:cxn ang="0">
                <a:pos x="90" y="204"/>
              </a:cxn>
              <a:cxn ang="0">
                <a:pos x="72" y="192"/>
              </a:cxn>
              <a:cxn ang="0">
                <a:pos x="42" y="192"/>
              </a:cxn>
              <a:cxn ang="0">
                <a:pos x="24" y="192"/>
              </a:cxn>
              <a:cxn ang="0">
                <a:pos x="12" y="168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26" name="Freeform 274"/>
          <p:cNvSpPr>
            <a:spLocks/>
          </p:cNvSpPr>
          <p:nvPr/>
        </p:nvSpPr>
        <p:spPr bwMode="auto">
          <a:xfrm>
            <a:off x="7456488" y="3958478"/>
            <a:ext cx="141287" cy="173037"/>
          </a:xfrm>
          <a:custGeom>
            <a:avLst/>
            <a:gdLst/>
            <a:ahLst/>
            <a:cxnLst>
              <a:cxn ang="0">
                <a:pos x="12" y="126"/>
              </a:cxn>
              <a:cxn ang="0">
                <a:pos x="12" y="108"/>
              </a:cxn>
              <a:cxn ang="0">
                <a:pos x="0" y="84"/>
              </a:cxn>
              <a:cxn ang="0">
                <a:pos x="6" y="66"/>
              </a:cxn>
              <a:cxn ang="0">
                <a:pos x="24" y="24"/>
              </a:cxn>
              <a:cxn ang="0">
                <a:pos x="36" y="12"/>
              </a:cxn>
              <a:cxn ang="0">
                <a:pos x="66" y="6"/>
              </a:cxn>
              <a:cxn ang="0">
                <a:pos x="108" y="0"/>
              </a:cxn>
              <a:cxn ang="0">
                <a:pos x="108" y="12"/>
              </a:cxn>
              <a:cxn ang="0">
                <a:pos x="90" y="12"/>
              </a:cxn>
              <a:cxn ang="0">
                <a:pos x="54" y="24"/>
              </a:cxn>
              <a:cxn ang="0">
                <a:pos x="42" y="42"/>
              </a:cxn>
              <a:cxn ang="0">
                <a:pos x="84" y="42"/>
              </a:cxn>
              <a:cxn ang="0">
                <a:pos x="90" y="60"/>
              </a:cxn>
              <a:cxn ang="0">
                <a:pos x="78" y="66"/>
              </a:cxn>
              <a:cxn ang="0">
                <a:pos x="66" y="78"/>
              </a:cxn>
              <a:cxn ang="0">
                <a:pos x="90" y="102"/>
              </a:cxn>
              <a:cxn ang="0">
                <a:pos x="96" y="126"/>
              </a:cxn>
              <a:cxn ang="0">
                <a:pos x="72" y="126"/>
              </a:cxn>
              <a:cxn ang="0">
                <a:pos x="54" y="108"/>
              </a:cxn>
              <a:cxn ang="0">
                <a:pos x="36" y="84"/>
              </a:cxn>
              <a:cxn ang="0">
                <a:pos x="36" y="114"/>
              </a:cxn>
              <a:cxn ang="0">
                <a:pos x="36" y="132"/>
              </a:cxn>
              <a:cxn ang="0">
                <a:pos x="12" y="126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27" name="Freeform 275"/>
          <p:cNvSpPr>
            <a:spLocks/>
          </p:cNvSpPr>
          <p:nvPr/>
        </p:nvSpPr>
        <p:spPr bwMode="auto">
          <a:xfrm>
            <a:off x="7135813" y="4155328"/>
            <a:ext cx="265112" cy="6032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9" y="0"/>
              </a:cxn>
              <a:cxn ang="0">
                <a:pos x="16" y="0"/>
              </a:cxn>
              <a:cxn ang="0">
                <a:pos x="20" y="1"/>
              </a:cxn>
              <a:cxn ang="0">
                <a:pos x="23" y="3"/>
              </a:cxn>
              <a:cxn ang="0">
                <a:pos x="31" y="5"/>
              </a:cxn>
              <a:cxn ang="0">
                <a:pos x="34" y="8"/>
              </a:cxn>
              <a:cxn ang="0">
                <a:pos x="26" y="7"/>
              </a:cxn>
              <a:cxn ang="0">
                <a:pos x="19" y="6"/>
              </a:cxn>
              <a:cxn ang="0">
                <a:pos x="8" y="4"/>
              </a:cxn>
              <a:cxn ang="0">
                <a:pos x="0" y="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28" name="Freeform 276"/>
          <p:cNvSpPr>
            <a:spLocks/>
          </p:cNvSpPr>
          <p:nvPr/>
        </p:nvSpPr>
        <p:spPr bwMode="auto">
          <a:xfrm>
            <a:off x="2928938" y="2518615"/>
            <a:ext cx="158750" cy="179388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90"/>
              </a:cxn>
              <a:cxn ang="0">
                <a:pos x="6" y="72"/>
              </a:cxn>
              <a:cxn ang="0">
                <a:pos x="36" y="24"/>
              </a:cxn>
              <a:cxn ang="0">
                <a:pos x="66" y="0"/>
              </a:cxn>
              <a:cxn ang="0">
                <a:pos x="66" y="18"/>
              </a:cxn>
              <a:cxn ang="0">
                <a:pos x="54" y="42"/>
              </a:cxn>
              <a:cxn ang="0">
                <a:pos x="60" y="54"/>
              </a:cxn>
              <a:cxn ang="0">
                <a:pos x="108" y="78"/>
              </a:cxn>
              <a:cxn ang="0">
                <a:pos x="120" y="108"/>
              </a:cxn>
              <a:cxn ang="0">
                <a:pos x="120" y="132"/>
              </a:cxn>
              <a:cxn ang="0">
                <a:pos x="96" y="138"/>
              </a:cxn>
              <a:cxn ang="0">
                <a:pos x="84" y="120"/>
              </a:cxn>
              <a:cxn ang="0">
                <a:pos x="66" y="126"/>
              </a:cxn>
              <a:cxn ang="0">
                <a:pos x="48" y="114"/>
              </a:cxn>
              <a:cxn ang="0">
                <a:pos x="18" y="108"/>
              </a:cxn>
              <a:cxn ang="0">
                <a:pos x="0" y="114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29" name="Freeform 277"/>
          <p:cNvSpPr>
            <a:spLocks/>
          </p:cNvSpPr>
          <p:nvPr/>
        </p:nvSpPr>
        <p:spPr bwMode="auto">
          <a:xfrm>
            <a:off x="2276475" y="3425078"/>
            <a:ext cx="276225" cy="77787"/>
          </a:xfrm>
          <a:custGeom>
            <a:avLst/>
            <a:gdLst/>
            <a:ahLst/>
            <a:cxnLst>
              <a:cxn ang="0">
                <a:pos x="2" y="1"/>
              </a:cxn>
              <a:cxn ang="0">
                <a:pos x="8" y="0"/>
              </a:cxn>
              <a:cxn ang="0">
                <a:pos x="19" y="0"/>
              </a:cxn>
              <a:cxn ang="0">
                <a:pos x="26" y="3"/>
              </a:cxn>
              <a:cxn ang="0">
                <a:pos x="28" y="6"/>
              </a:cxn>
              <a:cxn ang="0">
                <a:pos x="33" y="7"/>
              </a:cxn>
              <a:cxn ang="0">
                <a:pos x="35" y="9"/>
              </a:cxn>
              <a:cxn ang="0">
                <a:pos x="33" y="10"/>
              </a:cxn>
              <a:cxn ang="0">
                <a:pos x="25" y="10"/>
              </a:cxn>
              <a:cxn ang="0">
                <a:pos x="23" y="8"/>
              </a:cxn>
              <a:cxn ang="0">
                <a:pos x="21" y="5"/>
              </a:cxn>
              <a:cxn ang="0">
                <a:pos x="15" y="4"/>
              </a:cxn>
              <a:cxn ang="0">
                <a:pos x="9" y="4"/>
              </a:cxn>
              <a:cxn ang="0">
                <a:pos x="5" y="4"/>
              </a:cxn>
              <a:cxn ang="0">
                <a:pos x="0" y="3"/>
              </a:cxn>
              <a:cxn ang="0">
                <a:pos x="2" y="1"/>
              </a:cxn>
            </a:cxnLst>
            <a:rect l="0" t="0" r="r" b="b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30" name="Freeform 278"/>
          <p:cNvSpPr>
            <a:spLocks/>
          </p:cNvSpPr>
          <p:nvPr/>
        </p:nvSpPr>
        <p:spPr bwMode="auto">
          <a:xfrm>
            <a:off x="2552700" y="3510803"/>
            <a:ext cx="110739" cy="45719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4" y="12"/>
              </a:cxn>
              <a:cxn ang="0">
                <a:pos x="0" y="18"/>
              </a:cxn>
              <a:cxn ang="0">
                <a:pos x="30" y="30"/>
              </a:cxn>
              <a:cxn ang="0">
                <a:pos x="42" y="36"/>
              </a:cxn>
              <a:cxn ang="0">
                <a:pos x="66" y="36"/>
              </a:cxn>
              <a:cxn ang="0">
                <a:pos x="84" y="24"/>
              </a:cxn>
              <a:cxn ang="0">
                <a:pos x="132" y="30"/>
              </a:cxn>
              <a:cxn ang="0">
                <a:pos x="108" y="18"/>
              </a:cxn>
              <a:cxn ang="0">
                <a:pos x="72" y="0"/>
              </a:cxn>
              <a:cxn ang="0">
                <a:pos x="24" y="0"/>
              </a:cxn>
            </a:cxnLst>
            <a:rect l="0" t="0" r="r" b="b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31" name="Freeform 279"/>
          <p:cNvSpPr>
            <a:spLocks/>
          </p:cNvSpPr>
          <p:nvPr/>
        </p:nvSpPr>
        <p:spPr bwMode="auto">
          <a:xfrm>
            <a:off x="4795838" y="2969465"/>
            <a:ext cx="77787" cy="4603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36" y="0"/>
              </a:cxn>
              <a:cxn ang="0">
                <a:pos x="60" y="6"/>
              </a:cxn>
              <a:cxn ang="0">
                <a:pos x="60" y="18"/>
              </a:cxn>
              <a:cxn ang="0">
                <a:pos x="54" y="36"/>
              </a:cxn>
              <a:cxn ang="0">
                <a:pos x="30" y="24"/>
              </a:cxn>
              <a:cxn ang="0">
                <a:pos x="0" y="12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32" name="Freeform 280"/>
          <p:cNvSpPr>
            <a:spLocks/>
          </p:cNvSpPr>
          <p:nvPr/>
        </p:nvSpPr>
        <p:spPr bwMode="auto">
          <a:xfrm>
            <a:off x="4708525" y="2882153"/>
            <a:ext cx="31750" cy="61912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6" y="6"/>
              </a:cxn>
              <a:cxn ang="0">
                <a:pos x="18" y="0"/>
              </a:cxn>
              <a:cxn ang="0">
                <a:pos x="24" y="24"/>
              </a:cxn>
              <a:cxn ang="0">
                <a:pos x="24" y="48"/>
              </a:cxn>
              <a:cxn ang="0">
                <a:pos x="0" y="48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33" name="Freeform 281"/>
          <p:cNvSpPr>
            <a:spLocks/>
          </p:cNvSpPr>
          <p:nvPr/>
        </p:nvSpPr>
        <p:spPr bwMode="auto">
          <a:xfrm>
            <a:off x="4700588" y="2818653"/>
            <a:ext cx="39687" cy="4762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4" y="0"/>
              </a:cxn>
              <a:cxn ang="0">
                <a:pos x="30" y="24"/>
              </a:cxn>
              <a:cxn ang="0">
                <a:pos x="24" y="37"/>
              </a:cxn>
              <a:cxn ang="0">
                <a:pos x="0" y="12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34" name="Freeform 282"/>
          <p:cNvSpPr>
            <a:spLocks/>
          </p:cNvSpPr>
          <p:nvPr/>
        </p:nvSpPr>
        <p:spPr bwMode="auto">
          <a:xfrm>
            <a:off x="5518150" y="3007565"/>
            <a:ext cx="39688" cy="7938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30" y="0"/>
              </a:cxn>
              <a:cxn ang="0">
                <a:pos x="0" y="6"/>
              </a:cxn>
              <a:cxn ang="0">
                <a:pos x="24" y="0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35" name="Rectangle 283"/>
          <p:cNvSpPr>
            <a:spLocks noChangeArrowheads="1"/>
          </p:cNvSpPr>
          <p:nvPr/>
        </p:nvSpPr>
        <p:spPr bwMode="auto">
          <a:xfrm>
            <a:off x="5378450" y="3239340"/>
            <a:ext cx="0" cy="31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36" name="Freeform 284"/>
          <p:cNvSpPr>
            <a:spLocks/>
          </p:cNvSpPr>
          <p:nvPr/>
        </p:nvSpPr>
        <p:spPr bwMode="auto">
          <a:xfrm>
            <a:off x="5148263" y="2858340"/>
            <a:ext cx="463550" cy="179388"/>
          </a:xfrm>
          <a:custGeom>
            <a:avLst/>
            <a:gdLst/>
            <a:ahLst/>
            <a:cxnLst>
              <a:cxn ang="0">
                <a:pos x="34" y="20"/>
              </a:cxn>
              <a:cxn ang="0">
                <a:pos x="36" y="21"/>
              </a:cxn>
              <a:cxn ang="0">
                <a:pos x="47" y="20"/>
              </a:cxn>
              <a:cxn ang="0">
                <a:pos x="52" y="19"/>
              </a:cxn>
              <a:cxn ang="0">
                <a:pos x="57" y="18"/>
              </a:cxn>
              <a:cxn ang="0">
                <a:pos x="59" y="19"/>
              </a:cxn>
              <a:cxn ang="0">
                <a:pos x="58" y="16"/>
              </a:cxn>
              <a:cxn ang="0">
                <a:pos x="58" y="9"/>
              </a:cxn>
              <a:cxn ang="0">
                <a:pos x="59" y="8"/>
              </a:cxn>
              <a:cxn ang="0">
                <a:pos x="55" y="3"/>
              </a:cxn>
              <a:cxn ang="0">
                <a:pos x="53" y="1"/>
              </a:cxn>
              <a:cxn ang="0">
                <a:pos x="50" y="1"/>
              </a:cxn>
              <a:cxn ang="0">
                <a:pos x="49" y="0"/>
              </a:cxn>
              <a:cxn ang="0">
                <a:pos x="49" y="0"/>
              </a:cxn>
              <a:cxn ang="0">
                <a:pos x="45" y="3"/>
              </a:cxn>
              <a:cxn ang="0">
                <a:pos x="40" y="3"/>
              </a:cxn>
              <a:cxn ang="0">
                <a:pos x="39" y="3"/>
              </a:cxn>
              <a:cxn ang="0">
                <a:pos x="39" y="3"/>
              </a:cxn>
              <a:cxn ang="0">
                <a:pos x="35" y="1"/>
              </a:cxn>
              <a:cxn ang="0">
                <a:pos x="32" y="0"/>
              </a:cxn>
              <a:cxn ang="0">
                <a:pos x="24" y="0"/>
              </a:cxn>
              <a:cxn ang="0">
                <a:pos x="22" y="0"/>
              </a:cxn>
              <a:cxn ang="0">
                <a:pos x="19" y="1"/>
              </a:cxn>
              <a:cxn ang="0">
                <a:pos x="17" y="3"/>
              </a:cxn>
              <a:cxn ang="0">
                <a:pos x="12" y="4"/>
              </a:cxn>
              <a:cxn ang="0">
                <a:pos x="11" y="3"/>
              </a:cxn>
              <a:cxn ang="0">
                <a:pos x="10" y="3"/>
              </a:cxn>
              <a:cxn ang="0">
                <a:pos x="8" y="6"/>
              </a:cxn>
              <a:cxn ang="0">
                <a:pos x="4" y="6"/>
              </a:cxn>
              <a:cxn ang="0">
                <a:pos x="0" y="9"/>
              </a:cxn>
              <a:cxn ang="0">
                <a:pos x="2" y="12"/>
              </a:cxn>
              <a:cxn ang="0">
                <a:pos x="4" y="17"/>
              </a:cxn>
              <a:cxn ang="0">
                <a:pos x="6" y="20"/>
              </a:cxn>
              <a:cxn ang="0">
                <a:pos x="15" y="21"/>
              </a:cxn>
              <a:cxn ang="0">
                <a:pos x="16" y="21"/>
              </a:cxn>
              <a:cxn ang="0">
                <a:pos x="23" y="23"/>
              </a:cxn>
              <a:cxn ang="0">
                <a:pos x="27" y="21"/>
              </a:cxn>
              <a:cxn ang="0">
                <a:pos x="31" y="23"/>
              </a:cxn>
              <a:cxn ang="0">
                <a:pos x="31" y="23"/>
              </a:cxn>
              <a:cxn ang="0">
                <a:pos x="31" y="23"/>
              </a:cxn>
              <a:cxn ang="0">
                <a:pos x="34" y="20"/>
              </a:cxn>
            </a:cxnLst>
            <a:rect l="0" t="0" r="r" b="b"/>
            <a:pathLst>
              <a:path w="59" h="23">
                <a:moveTo>
                  <a:pt x="34" y="20"/>
                </a:moveTo>
                <a:cubicBezTo>
                  <a:pt x="36" y="21"/>
                  <a:pt x="36" y="21"/>
                  <a:pt x="36" y="21"/>
                </a:cubicBezTo>
                <a:cubicBezTo>
                  <a:pt x="47" y="20"/>
                  <a:pt x="47" y="20"/>
                  <a:pt x="47" y="20"/>
                </a:cubicBezTo>
                <a:cubicBezTo>
                  <a:pt x="52" y="19"/>
                  <a:pt x="52" y="19"/>
                  <a:pt x="52" y="19"/>
                </a:cubicBezTo>
                <a:cubicBezTo>
                  <a:pt x="57" y="18"/>
                  <a:pt x="57" y="18"/>
                  <a:pt x="57" y="18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9"/>
                  <a:pt x="58" y="16"/>
                  <a:pt x="58" y="16"/>
                </a:cubicBezTo>
                <a:cubicBezTo>
                  <a:pt x="58" y="15"/>
                  <a:pt x="58" y="9"/>
                  <a:pt x="58" y="9"/>
                </a:cubicBezTo>
                <a:cubicBezTo>
                  <a:pt x="59" y="8"/>
                  <a:pt x="59" y="8"/>
                  <a:pt x="59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3" y="1"/>
                  <a:pt x="53" y="1"/>
                  <a:pt x="53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5" y="3"/>
                  <a:pt x="45" y="3"/>
                  <a:pt x="45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5" y="1"/>
                  <a:pt x="35" y="1"/>
                  <a:pt x="35" y="1"/>
                </a:cubicBez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8" y="6"/>
                  <a:pt x="8" y="6"/>
                  <a:pt x="8" y="6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9"/>
                  <a:pt x="0" y="9"/>
                </a:cubicBezTo>
                <a:cubicBezTo>
                  <a:pt x="2" y="12"/>
                  <a:pt x="2" y="12"/>
                  <a:pt x="2" y="12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20"/>
                  <a:pt x="6" y="20"/>
                  <a:pt x="6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23" y="23"/>
                  <a:pt x="23" y="23"/>
                  <a:pt x="23" y="23"/>
                </a:cubicBezTo>
                <a:cubicBezTo>
                  <a:pt x="27" y="21"/>
                  <a:pt x="27" y="21"/>
                  <a:pt x="27" y="21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lnTo>
                  <a:pt x="34" y="2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37" name="Freeform 285"/>
          <p:cNvSpPr>
            <a:spLocks/>
          </p:cNvSpPr>
          <p:nvPr/>
        </p:nvSpPr>
        <p:spPr bwMode="auto">
          <a:xfrm>
            <a:off x="5367338" y="3007565"/>
            <a:ext cx="180975" cy="146050"/>
          </a:xfrm>
          <a:custGeom>
            <a:avLst/>
            <a:gdLst/>
            <a:ahLst/>
            <a:cxnLst>
              <a:cxn ang="0">
                <a:pos x="25" y="114"/>
              </a:cxn>
              <a:cxn ang="0">
                <a:pos x="61" y="96"/>
              </a:cxn>
              <a:cxn ang="0">
                <a:pos x="73" y="90"/>
              </a:cxn>
              <a:cxn ang="0">
                <a:pos x="115" y="66"/>
              </a:cxn>
              <a:cxn ang="0">
                <a:pos x="127" y="24"/>
              </a:cxn>
              <a:cxn ang="0">
                <a:pos x="139" y="6"/>
              </a:cxn>
              <a:cxn ang="0">
                <a:pos x="139" y="0"/>
              </a:cxn>
              <a:cxn ang="0">
                <a:pos x="115" y="6"/>
              </a:cxn>
              <a:cxn ang="0">
                <a:pos x="49" y="12"/>
              </a:cxn>
              <a:cxn ang="0">
                <a:pos x="37" y="6"/>
              </a:cxn>
              <a:cxn ang="0">
                <a:pos x="19" y="24"/>
              </a:cxn>
              <a:cxn ang="0">
                <a:pos x="19" y="24"/>
              </a:cxn>
              <a:cxn ang="0">
                <a:pos x="25" y="48"/>
              </a:cxn>
              <a:cxn ang="0">
                <a:pos x="0" y="102"/>
              </a:cxn>
              <a:cxn ang="0">
                <a:pos x="13" y="102"/>
              </a:cxn>
              <a:cxn ang="0">
                <a:pos x="25" y="114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38" name="Freeform 286"/>
          <p:cNvSpPr>
            <a:spLocks/>
          </p:cNvSpPr>
          <p:nvPr/>
        </p:nvSpPr>
        <p:spPr bwMode="auto">
          <a:xfrm>
            <a:off x="5343525" y="3123453"/>
            <a:ext cx="127000" cy="115887"/>
          </a:xfrm>
          <a:custGeom>
            <a:avLst/>
            <a:gdLst/>
            <a:ahLst/>
            <a:cxnLst>
              <a:cxn ang="0">
                <a:pos x="91" y="24"/>
              </a:cxn>
              <a:cxn ang="0">
                <a:pos x="91" y="0"/>
              </a:cxn>
              <a:cxn ang="0">
                <a:pos x="79" y="6"/>
              </a:cxn>
              <a:cxn ang="0">
                <a:pos x="43" y="24"/>
              </a:cxn>
              <a:cxn ang="0">
                <a:pos x="31" y="12"/>
              </a:cxn>
              <a:cxn ang="0">
                <a:pos x="18" y="12"/>
              </a:cxn>
              <a:cxn ang="0">
                <a:pos x="12" y="18"/>
              </a:cxn>
              <a:cxn ang="0">
                <a:pos x="0" y="42"/>
              </a:cxn>
              <a:cxn ang="0">
                <a:pos x="18" y="90"/>
              </a:cxn>
              <a:cxn ang="0">
                <a:pos x="25" y="90"/>
              </a:cxn>
              <a:cxn ang="0">
                <a:pos x="25" y="90"/>
              </a:cxn>
              <a:cxn ang="0">
                <a:pos x="25" y="90"/>
              </a:cxn>
              <a:cxn ang="0">
                <a:pos x="37" y="90"/>
              </a:cxn>
              <a:cxn ang="0">
                <a:pos x="49" y="78"/>
              </a:cxn>
              <a:cxn ang="0">
                <a:pos x="67" y="78"/>
              </a:cxn>
              <a:cxn ang="0">
                <a:pos x="73" y="66"/>
              </a:cxn>
              <a:cxn ang="0">
                <a:pos x="61" y="36"/>
              </a:cxn>
              <a:cxn ang="0">
                <a:pos x="85" y="30"/>
              </a:cxn>
              <a:cxn ang="0">
                <a:pos x="97" y="24"/>
              </a:cxn>
              <a:cxn ang="0">
                <a:pos x="91" y="24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25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39" name="Freeform 287"/>
          <p:cNvSpPr>
            <a:spLocks/>
          </p:cNvSpPr>
          <p:nvPr/>
        </p:nvSpPr>
        <p:spPr bwMode="auto">
          <a:xfrm>
            <a:off x="5343525" y="3123453"/>
            <a:ext cx="127000" cy="115887"/>
          </a:xfrm>
          <a:custGeom>
            <a:avLst/>
            <a:gdLst/>
            <a:ahLst/>
            <a:cxnLst>
              <a:cxn ang="0">
                <a:pos x="91" y="24"/>
              </a:cxn>
              <a:cxn ang="0">
                <a:pos x="91" y="0"/>
              </a:cxn>
              <a:cxn ang="0">
                <a:pos x="79" y="6"/>
              </a:cxn>
              <a:cxn ang="0">
                <a:pos x="43" y="24"/>
              </a:cxn>
              <a:cxn ang="0">
                <a:pos x="31" y="12"/>
              </a:cxn>
              <a:cxn ang="0">
                <a:pos x="18" y="12"/>
              </a:cxn>
              <a:cxn ang="0">
                <a:pos x="12" y="18"/>
              </a:cxn>
              <a:cxn ang="0">
                <a:pos x="0" y="42"/>
              </a:cxn>
              <a:cxn ang="0">
                <a:pos x="18" y="90"/>
              </a:cxn>
              <a:cxn ang="0">
                <a:pos x="25" y="90"/>
              </a:cxn>
              <a:cxn ang="0">
                <a:pos x="25" y="90"/>
              </a:cxn>
              <a:cxn ang="0">
                <a:pos x="25" y="90"/>
              </a:cxn>
              <a:cxn ang="0">
                <a:pos x="37" y="90"/>
              </a:cxn>
              <a:cxn ang="0">
                <a:pos x="49" y="78"/>
              </a:cxn>
              <a:cxn ang="0">
                <a:pos x="67" y="78"/>
              </a:cxn>
              <a:cxn ang="0">
                <a:pos x="73" y="66"/>
              </a:cxn>
              <a:cxn ang="0">
                <a:pos x="61" y="36"/>
              </a:cxn>
              <a:cxn ang="0">
                <a:pos x="85" y="30"/>
              </a:cxn>
              <a:cxn ang="0">
                <a:pos x="97" y="24"/>
              </a:cxn>
              <a:cxn ang="0">
                <a:pos x="91" y="24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25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40" name="Freeform 288"/>
          <p:cNvSpPr>
            <a:spLocks/>
          </p:cNvSpPr>
          <p:nvPr/>
        </p:nvSpPr>
        <p:spPr bwMode="auto">
          <a:xfrm>
            <a:off x="5783263" y="3342528"/>
            <a:ext cx="119062" cy="77787"/>
          </a:xfrm>
          <a:custGeom>
            <a:avLst/>
            <a:gdLst/>
            <a:ahLst/>
            <a:cxnLst>
              <a:cxn ang="0">
                <a:pos x="18" y="48"/>
              </a:cxn>
              <a:cxn ang="0">
                <a:pos x="66" y="60"/>
              </a:cxn>
              <a:cxn ang="0">
                <a:pos x="78" y="30"/>
              </a:cxn>
              <a:cxn ang="0">
                <a:pos x="90" y="24"/>
              </a:cxn>
              <a:cxn ang="0">
                <a:pos x="84" y="0"/>
              </a:cxn>
              <a:cxn ang="0">
                <a:pos x="30" y="18"/>
              </a:cxn>
              <a:cxn ang="0">
                <a:pos x="6" y="6"/>
              </a:cxn>
              <a:cxn ang="0">
                <a:pos x="0" y="24"/>
              </a:cxn>
              <a:cxn ang="0">
                <a:pos x="18" y="48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41" name="Freeform 289"/>
          <p:cNvSpPr>
            <a:spLocks/>
          </p:cNvSpPr>
          <p:nvPr/>
        </p:nvSpPr>
        <p:spPr bwMode="auto">
          <a:xfrm>
            <a:off x="5797971" y="3372690"/>
            <a:ext cx="187325" cy="217488"/>
          </a:xfrm>
          <a:custGeom>
            <a:avLst/>
            <a:gdLst/>
            <a:ahLst/>
            <a:cxnLst>
              <a:cxn ang="0">
                <a:pos x="9" y="6"/>
              </a:cxn>
              <a:cxn ang="0">
                <a:pos x="10" y="6"/>
              </a:cxn>
              <a:cxn ang="0">
                <a:pos x="9" y="13"/>
              </a:cxn>
              <a:cxn ang="0">
                <a:pos x="4" y="17"/>
              </a:cxn>
              <a:cxn ang="0">
                <a:pos x="0" y="18"/>
              </a:cxn>
              <a:cxn ang="0">
                <a:pos x="1" y="21"/>
              </a:cxn>
              <a:cxn ang="0">
                <a:pos x="4" y="28"/>
              </a:cxn>
              <a:cxn ang="0">
                <a:pos x="11" y="23"/>
              </a:cxn>
              <a:cxn ang="0">
                <a:pos x="17" y="15"/>
              </a:cxn>
              <a:cxn ang="0">
                <a:pos x="20" y="11"/>
              </a:cxn>
              <a:cxn ang="0">
                <a:pos x="24" y="7"/>
              </a:cxn>
              <a:cxn ang="0">
                <a:pos x="16" y="1"/>
              </a:cxn>
              <a:cxn ang="0">
                <a:pos x="13" y="0"/>
              </a:cxn>
              <a:cxn ang="0">
                <a:pos x="13" y="0"/>
              </a:cxn>
              <a:cxn ang="0">
                <a:pos x="11" y="1"/>
              </a:cxn>
              <a:cxn ang="0">
                <a:pos x="9" y="6"/>
              </a:cxn>
            </a:cxnLst>
            <a:rect l="0" t="0" r="r" b="b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42" name="Freeform 290"/>
          <p:cNvSpPr>
            <a:spLocks/>
          </p:cNvSpPr>
          <p:nvPr/>
        </p:nvSpPr>
        <p:spPr bwMode="auto">
          <a:xfrm>
            <a:off x="5565775" y="3512390"/>
            <a:ext cx="265113" cy="16510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18" y="4"/>
              </a:cxn>
              <a:cxn ang="0">
                <a:pos x="14" y="7"/>
              </a:cxn>
              <a:cxn ang="0">
                <a:pos x="3" y="7"/>
              </a:cxn>
              <a:cxn ang="0">
                <a:pos x="0" y="8"/>
              </a:cxn>
              <a:cxn ang="0">
                <a:pos x="1" y="12"/>
              </a:cxn>
              <a:cxn ang="0">
                <a:pos x="5" y="21"/>
              </a:cxn>
              <a:cxn ang="0">
                <a:pos x="12" y="19"/>
              </a:cxn>
              <a:cxn ang="0">
                <a:pos x="15" y="19"/>
              </a:cxn>
              <a:cxn ang="0">
                <a:pos x="19" y="15"/>
              </a:cxn>
              <a:cxn ang="0">
                <a:pos x="25" y="13"/>
              </a:cxn>
              <a:cxn ang="0">
                <a:pos x="34" y="10"/>
              </a:cxn>
              <a:cxn ang="0">
                <a:pos x="31" y="3"/>
              </a:cxn>
              <a:cxn ang="0">
                <a:pos x="30" y="0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43" name="Freeform 291"/>
          <p:cNvSpPr>
            <a:spLocks/>
          </p:cNvSpPr>
          <p:nvPr/>
        </p:nvSpPr>
        <p:spPr bwMode="auto">
          <a:xfrm>
            <a:off x="5378450" y="3153615"/>
            <a:ext cx="492125" cy="422275"/>
          </a:xfrm>
          <a:custGeom>
            <a:avLst/>
            <a:gdLst/>
            <a:ahLst/>
            <a:cxnLst>
              <a:cxn ang="0">
                <a:pos x="63" y="34"/>
              </a:cxn>
              <a:cxn ang="0">
                <a:pos x="55" y="32"/>
              </a:cxn>
              <a:cxn ang="0">
                <a:pos x="52" y="28"/>
              </a:cxn>
              <a:cxn ang="0">
                <a:pos x="53" y="25"/>
              </a:cxn>
              <a:cxn ang="0">
                <a:pos x="52" y="25"/>
              </a:cxn>
              <a:cxn ang="0">
                <a:pos x="48" y="23"/>
              </a:cxn>
              <a:cxn ang="0">
                <a:pos x="46" y="17"/>
              </a:cxn>
              <a:cxn ang="0">
                <a:pos x="42" y="13"/>
              </a:cxn>
              <a:cxn ang="0">
                <a:pos x="42" y="12"/>
              </a:cxn>
              <a:cxn ang="0">
                <a:pos x="39" y="12"/>
              </a:cxn>
              <a:cxn ang="0">
                <a:pos x="36" y="10"/>
              </a:cxn>
              <a:cxn ang="0">
                <a:pos x="28" y="9"/>
              </a:cxn>
              <a:cxn ang="0">
                <a:pos x="25" y="6"/>
              </a:cxn>
              <a:cxn ang="0">
                <a:pos x="15" y="1"/>
              </a:cxn>
              <a:cxn ang="0">
                <a:pos x="11" y="0"/>
              </a:cxn>
              <a:cxn ang="0">
                <a:pos x="12" y="0"/>
              </a:cxn>
              <a:cxn ang="0">
                <a:pos x="10" y="1"/>
              </a:cxn>
              <a:cxn ang="0">
                <a:pos x="6" y="2"/>
              </a:cxn>
              <a:cxn ang="0">
                <a:pos x="8" y="7"/>
              </a:cxn>
              <a:cxn ang="0">
                <a:pos x="7" y="9"/>
              </a:cxn>
              <a:cxn ang="0">
                <a:pos x="4" y="9"/>
              </a:cxn>
              <a:cxn ang="0">
                <a:pos x="2" y="11"/>
              </a:cxn>
              <a:cxn ang="0">
                <a:pos x="0" y="11"/>
              </a:cxn>
              <a:cxn ang="0">
                <a:pos x="2" y="15"/>
              </a:cxn>
              <a:cxn ang="0">
                <a:pos x="9" y="29"/>
              </a:cxn>
              <a:cxn ang="0">
                <a:pos x="13" y="33"/>
              </a:cxn>
              <a:cxn ang="0">
                <a:pos x="15" y="39"/>
              </a:cxn>
              <a:cxn ang="0">
                <a:pos x="17" y="46"/>
              </a:cxn>
              <a:cxn ang="0">
                <a:pos x="24" y="53"/>
              </a:cxn>
              <a:cxn ang="0">
                <a:pos x="24" y="54"/>
              </a:cxn>
              <a:cxn ang="0">
                <a:pos x="27" y="53"/>
              </a:cxn>
              <a:cxn ang="0">
                <a:pos x="38" y="53"/>
              </a:cxn>
              <a:cxn ang="0">
                <a:pos x="42" y="50"/>
              </a:cxn>
              <a:cxn ang="0">
                <a:pos x="54" y="46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44" name="Freeform 292"/>
          <p:cNvSpPr>
            <a:spLocks/>
          </p:cNvSpPr>
          <p:nvPr/>
        </p:nvSpPr>
        <p:spPr bwMode="auto">
          <a:xfrm>
            <a:off x="5797971" y="3420315"/>
            <a:ext cx="77788" cy="9207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" y="11"/>
              </a:cxn>
              <a:cxn ang="0">
                <a:pos x="9" y="7"/>
              </a:cxn>
              <a:cxn ang="0">
                <a:pos x="10" y="0"/>
              </a:cxn>
              <a:cxn ang="0">
                <a:pos x="9" y="0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45" name="Freeform 293"/>
          <p:cNvSpPr>
            <a:spLocks/>
          </p:cNvSpPr>
          <p:nvPr/>
        </p:nvSpPr>
        <p:spPr bwMode="auto">
          <a:xfrm>
            <a:off x="5462588" y="2998040"/>
            <a:ext cx="249237" cy="250825"/>
          </a:xfrm>
          <a:custGeom>
            <a:avLst/>
            <a:gdLst/>
            <a:ahLst/>
            <a:cxnLst>
              <a:cxn ang="0">
                <a:pos x="168" y="120"/>
              </a:cxn>
              <a:cxn ang="0">
                <a:pos x="132" y="90"/>
              </a:cxn>
              <a:cxn ang="0">
                <a:pos x="132" y="66"/>
              </a:cxn>
              <a:cxn ang="0">
                <a:pos x="138" y="42"/>
              </a:cxn>
              <a:cxn ang="0">
                <a:pos x="114" y="6"/>
              </a:cxn>
              <a:cxn ang="0">
                <a:pos x="102" y="0"/>
              </a:cxn>
              <a:cxn ang="0">
                <a:pos x="72" y="6"/>
              </a:cxn>
              <a:cxn ang="0">
                <a:pos x="66" y="6"/>
              </a:cxn>
              <a:cxn ang="0">
                <a:pos x="66" y="12"/>
              </a:cxn>
              <a:cxn ang="0">
                <a:pos x="54" y="30"/>
              </a:cxn>
              <a:cxn ang="0">
                <a:pos x="42" y="72"/>
              </a:cxn>
              <a:cxn ang="0">
                <a:pos x="0" y="96"/>
              </a:cxn>
              <a:cxn ang="0">
                <a:pos x="0" y="120"/>
              </a:cxn>
              <a:cxn ang="0">
                <a:pos x="24" y="126"/>
              </a:cxn>
              <a:cxn ang="0">
                <a:pos x="84" y="156"/>
              </a:cxn>
              <a:cxn ang="0">
                <a:pos x="102" y="174"/>
              </a:cxn>
              <a:cxn ang="0">
                <a:pos x="150" y="180"/>
              </a:cxn>
              <a:cxn ang="0">
                <a:pos x="168" y="192"/>
              </a:cxn>
              <a:cxn ang="0">
                <a:pos x="186" y="192"/>
              </a:cxn>
              <a:cxn ang="0">
                <a:pos x="180" y="180"/>
              </a:cxn>
              <a:cxn ang="0">
                <a:pos x="192" y="174"/>
              </a:cxn>
              <a:cxn ang="0">
                <a:pos x="180" y="150"/>
              </a:cxn>
              <a:cxn ang="0">
                <a:pos x="168" y="120"/>
              </a:cxn>
            </a:cxnLst>
            <a:rect l="0" t="0" r="r" b="b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46" name="Freeform 294"/>
          <p:cNvSpPr>
            <a:spLocks/>
          </p:cNvSpPr>
          <p:nvPr/>
        </p:nvSpPr>
        <p:spPr bwMode="auto">
          <a:xfrm>
            <a:off x="5605463" y="2929778"/>
            <a:ext cx="469900" cy="427037"/>
          </a:xfrm>
          <a:custGeom>
            <a:avLst/>
            <a:gdLst/>
            <a:ahLst/>
            <a:cxnLst>
              <a:cxn ang="0">
                <a:pos x="53" y="38"/>
              </a:cxn>
              <a:cxn ang="0">
                <a:pos x="53" y="38"/>
              </a:cxn>
              <a:cxn ang="0">
                <a:pos x="55" y="32"/>
              </a:cxn>
              <a:cxn ang="0">
                <a:pos x="51" y="30"/>
              </a:cxn>
              <a:cxn ang="0">
                <a:pos x="51" y="25"/>
              </a:cxn>
              <a:cxn ang="0">
                <a:pos x="52" y="21"/>
              </a:cxn>
              <a:cxn ang="0">
                <a:pos x="53" y="12"/>
              </a:cxn>
              <a:cxn ang="0">
                <a:pos x="49" y="11"/>
              </a:cxn>
              <a:cxn ang="0">
                <a:pos x="45" y="8"/>
              </a:cxn>
              <a:cxn ang="0">
                <a:pos x="40" y="5"/>
              </a:cxn>
              <a:cxn ang="0">
                <a:pos x="36" y="6"/>
              </a:cxn>
              <a:cxn ang="0">
                <a:pos x="31" y="8"/>
              </a:cxn>
              <a:cxn ang="0">
                <a:pos x="30" y="10"/>
              </a:cxn>
              <a:cxn ang="0">
                <a:pos x="26" y="11"/>
              </a:cxn>
              <a:cxn ang="0">
                <a:pos x="22" y="11"/>
              </a:cxn>
              <a:cxn ang="0">
                <a:pos x="19" y="9"/>
              </a:cxn>
              <a:cxn ang="0">
                <a:pos x="15" y="9"/>
              </a:cxn>
              <a:cxn ang="0">
                <a:pos x="15" y="6"/>
              </a:cxn>
              <a:cxn ang="0">
                <a:pos x="12" y="4"/>
              </a:cxn>
              <a:cxn ang="0">
                <a:pos x="12" y="2"/>
              </a:cxn>
              <a:cxn ang="0">
                <a:pos x="10" y="0"/>
              </a:cxn>
              <a:cxn ang="0">
                <a:pos x="6" y="3"/>
              </a:cxn>
              <a:cxn ang="0">
                <a:pos x="3" y="2"/>
              </a:cxn>
              <a:cxn ang="0">
                <a:pos x="0" y="0"/>
              </a:cxn>
              <a:cxn ang="0">
                <a:pos x="0" y="0"/>
              </a:cxn>
              <a:cxn ang="0">
                <a:pos x="0" y="7"/>
              </a:cxn>
              <a:cxn ang="0">
                <a:pos x="1" y="10"/>
              </a:cxn>
              <a:cxn ang="0">
                <a:pos x="1" y="10"/>
              </a:cxn>
              <a:cxn ang="0">
                <a:pos x="5" y="16"/>
              </a:cxn>
              <a:cxn ang="0">
                <a:pos x="4" y="20"/>
              </a:cxn>
              <a:cxn ang="0">
                <a:pos x="4" y="24"/>
              </a:cxn>
              <a:cxn ang="0">
                <a:pos x="10" y="29"/>
              </a:cxn>
              <a:cxn ang="0">
                <a:pos x="12" y="34"/>
              </a:cxn>
              <a:cxn ang="0">
                <a:pos x="14" y="38"/>
              </a:cxn>
              <a:cxn ang="0">
                <a:pos x="15" y="36"/>
              </a:cxn>
              <a:cxn ang="0">
                <a:pos x="19" y="39"/>
              </a:cxn>
              <a:cxn ang="0">
                <a:pos x="23" y="44"/>
              </a:cxn>
              <a:cxn ang="0">
                <a:pos x="28" y="48"/>
              </a:cxn>
              <a:cxn ang="0">
                <a:pos x="34" y="49"/>
              </a:cxn>
              <a:cxn ang="0">
                <a:pos x="39" y="48"/>
              </a:cxn>
              <a:cxn ang="0">
                <a:pos x="42" y="52"/>
              </a:cxn>
              <a:cxn ang="0">
                <a:pos x="53" y="55"/>
              </a:cxn>
              <a:cxn ang="0">
                <a:pos x="55" y="55"/>
              </a:cxn>
              <a:cxn ang="0">
                <a:pos x="55" y="51"/>
              </a:cxn>
              <a:cxn ang="0">
                <a:pos x="60" y="49"/>
              </a:cxn>
              <a:cxn ang="0">
                <a:pos x="59" y="46"/>
              </a:cxn>
              <a:cxn ang="0">
                <a:pos x="58" y="44"/>
              </a:cxn>
              <a:cxn ang="0">
                <a:pos x="54" y="40"/>
              </a:cxn>
              <a:cxn ang="0">
                <a:pos x="53" y="38"/>
              </a:cxn>
            </a:cxnLst>
            <a:rect l="0" t="0" r="r" b="b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47" name="Freeform 295"/>
          <p:cNvSpPr>
            <a:spLocks/>
          </p:cNvSpPr>
          <p:nvPr/>
        </p:nvSpPr>
        <p:spPr bwMode="auto">
          <a:xfrm>
            <a:off x="6019800" y="3015503"/>
            <a:ext cx="407988" cy="381000"/>
          </a:xfrm>
          <a:custGeom>
            <a:avLst/>
            <a:gdLst/>
            <a:ahLst/>
            <a:cxnLst>
              <a:cxn ang="0">
                <a:pos x="28" y="47"/>
              </a:cxn>
              <a:cxn ang="0">
                <a:pos x="32" y="45"/>
              </a:cxn>
              <a:cxn ang="0">
                <a:pos x="29" y="41"/>
              </a:cxn>
              <a:cxn ang="0">
                <a:pos x="27" y="37"/>
              </a:cxn>
              <a:cxn ang="0">
                <a:pos x="30" y="34"/>
              </a:cxn>
              <a:cxn ang="0">
                <a:pos x="34" y="34"/>
              </a:cxn>
              <a:cxn ang="0">
                <a:pos x="40" y="25"/>
              </a:cxn>
              <a:cxn ang="0">
                <a:pos x="42" y="21"/>
              </a:cxn>
              <a:cxn ang="0">
                <a:pos x="44" y="16"/>
              </a:cxn>
              <a:cxn ang="0">
                <a:pos x="41" y="14"/>
              </a:cxn>
              <a:cxn ang="0">
                <a:pos x="41" y="9"/>
              </a:cxn>
              <a:cxn ang="0">
                <a:pos x="52" y="7"/>
              </a:cxn>
              <a:cxn ang="0">
                <a:pos x="51" y="6"/>
              </a:cxn>
              <a:cxn ang="0">
                <a:pos x="47" y="1"/>
              </a:cxn>
              <a:cxn ang="0">
                <a:pos x="44" y="0"/>
              </a:cxn>
              <a:cxn ang="0">
                <a:pos x="37" y="1"/>
              </a:cxn>
              <a:cxn ang="0">
                <a:pos x="32" y="3"/>
              </a:cxn>
              <a:cxn ang="0">
                <a:pos x="32" y="6"/>
              </a:cxn>
              <a:cxn ang="0">
                <a:pos x="30" y="11"/>
              </a:cxn>
              <a:cxn ang="0">
                <a:pos x="28" y="12"/>
              </a:cxn>
              <a:cxn ang="0">
                <a:pos x="28" y="14"/>
              </a:cxn>
              <a:cxn ang="0">
                <a:pos x="27" y="15"/>
              </a:cxn>
              <a:cxn ang="0">
                <a:pos x="26" y="19"/>
              </a:cxn>
              <a:cxn ang="0">
                <a:pos x="20" y="21"/>
              </a:cxn>
              <a:cxn ang="0">
                <a:pos x="17" y="23"/>
              </a:cxn>
              <a:cxn ang="0">
                <a:pos x="14" y="28"/>
              </a:cxn>
              <a:cxn ang="0">
                <a:pos x="8" y="28"/>
              </a:cxn>
              <a:cxn ang="0">
                <a:pos x="4" y="27"/>
              </a:cxn>
              <a:cxn ang="0">
                <a:pos x="0" y="27"/>
              </a:cxn>
              <a:cxn ang="0">
                <a:pos x="1" y="29"/>
              </a:cxn>
              <a:cxn ang="0">
                <a:pos x="5" y="33"/>
              </a:cxn>
              <a:cxn ang="0">
                <a:pos x="6" y="35"/>
              </a:cxn>
              <a:cxn ang="0">
                <a:pos x="7" y="38"/>
              </a:cxn>
              <a:cxn ang="0">
                <a:pos x="2" y="40"/>
              </a:cxn>
              <a:cxn ang="0">
                <a:pos x="2" y="44"/>
              </a:cxn>
              <a:cxn ang="0">
                <a:pos x="7" y="43"/>
              </a:cxn>
              <a:cxn ang="0">
                <a:pos x="18" y="43"/>
              </a:cxn>
              <a:cxn ang="0">
                <a:pos x="22" y="49"/>
              </a:cxn>
              <a:cxn ang="0">
                <a:pos x="24" y="48"/>
              </a:cxn>
              <a:cxn ang="0">
                <a:pos x="28" y="47"/>
              </a:cxn>
            </a:cxnLst>
            <a:rect l="0" t="0" r="r" b="b"/>
            <a:pathLst>
              <a:path w="52" h="49">
                <a:moveTo>
                  <a:pt x="28" y="47"/>
                </a:moveTo>
                <a:cubicBezTo>
                  <a:pt x="32" y="45"/>
                  <a:pt x="32" y="45"/>
                  <a:pt x="32" y="45"/>
                </a:cubicBezTo>
                <a:cubicBezTo>
                  <a:pt x="29" y="41"/>
                  <a:pt x="29" y="41"/>
                  <a:pt x="29" y="41"/>
                </a:cubicBezTo>
                <a:cubicBezTo>
                  <a:pt x="27" y="37"/>
                  <a:pt x="27" y="37"/>
                  <a:pt x="27" y="37"/>
                </a:cubicBezTo>
                <a:cubicBezTo>
                  <a:pt x="30" y="34"/>
                  <a:pt x="30" y="34"/>
                  <a:pt x="30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40" y="25"/>
                  <a:pt x="40" y="25"/>
                  <a:pt x="40" y="25"/>
                </a:cubicBezTo>
                <a:cubicBezTo>
                  <a:pt x="42" y="21"/>
                  <a:pt x="42" y="21"/>
                  <a:pt x="42" y="21"/>
                </a:cubicBezTo>
                <a:cubicBezTo>
                  <a:pt x="44" y="16"/>
                  <a:pt x="44" y="16"/>
                  <a:pt x="44" y="16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9"/>
                  <a:pt x="41" y="9"/>
                  <a:pt x="41" y="9"/>
                </a:cubicBezTo>
                <a:cubicBezTo>
                  <a:pt x="52" y="7"/>
                  <a:pt x="52" y="7"/>
                  <a:pt x="52" y="7"/>
                </a:cubicBezTo>
                <a:cubicBezTo>
                  <a:pt x="51" y="6"/>
                  <a:pt x="51" y="6"/>
                  <a:pt x="51" y="6"/>
                </a:cubicBezTo>
                <a:cubicBezTo>
                  <a:pt x="47" y="1"/>
                  <a:pt x="47" y="1"/>
                  <a:pt x="47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1" y="11"/>
                  <a:pt x="30" y="11"/>
                </a:cubicBezTo>
                <a:cubicBezTo>
                  <a:pt x="30" y="11"/>
                  <a:pt x="28" y="12"/>
                  <a:pt x="28" y="12"/>
                </a:cubicBezTo>
                <a:cubicBezTo>
                  <a:pt x="28" y="14"/>
                  <a:pt x="28" y="14"/>
                  <a:pt x="28" y="14"/>
                </a:cubicBezTo>
                <a:cubicBezTo>
                  <a:pt x="27" y="15"/>
                  <a:pt x="27" y="15"/>
                  <a:pt x="27" y="15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9"/>
                  <a:pt x="21" y="21"/>
                  <a:pt x="20" y="21"/>
                </a:cubicBezTo>
                <a:cubicBezTo>
                  <a:pt x="20" y="21"/>
                  <a:pt x="17" y="23"/>
                  <a:pt x="17" y="23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9" y="28"/>
                  <a:pt x="8" y="28"/>
                </a:cubicBezTo>
                <a:cubicBezTo>
                  <a:pt x="7" y="28"/>
                  <a:pt x="4" y="27"/>
                  <a:pt x="4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9"/>
                  <a:pt x="1" y="29"/>
                  <a:pt x="1" y="29"/>
                </a:cubicBezTo>
                <a:cubicBezTo>
                  <a:pt x="5" y="33"/>
                  <a:pt x="5" y="33"/>
                  <a:pt x="5" y="33"/>
                </a:cubicBezTo>
                <a:cubicBezTo>
                  <a:pt x="6" y="35"/>
                  <a:pt x="6" y="35"/>
                  <a:pt x="6" y="35"/>
                </a:cubicBezTo>
                <a:cubicBezTo>
                  <a:pt x="7" y="38"/>
                  <a:pt x="7" y="38"/>
                  <a:pt x="7" y="38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4"/>
                  <a:pt x="2" y="44"/>
                  <a:pt x="2" y="44"/>
                </a:cubicBezTo>
                <a:cubicBezTo>
                  <a:pt x="7" y="43"/>
                  <a:pt x="7" y="43"/>
                  <a:pt x="7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8"/>
                  <a:pt x="24" y="48"/>
                  <a:pt x="24" y="48"/>
                </a:cubicBezTo>
                <a:lnTo>
                  <a:pt x="28" y="4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48" name="Freeform 296"/>
          <p:cNvSpPr>
            <a:spLocks/>
          </p:cNvSpPr>
          <p:nvPr/>
        </p:nvSpPr>
        <p:spPr bwMode="auto">
          <a:xfrm>
            <a:off x="6191250" y="3053603"/>
            <a:ext cx="723900" cy="742950"/>
          </a:xfrm>
          <a:custGeom>
            <a:avLst/>
            <a:gdLst/>
            <a:ahLst/>
            <a:cxnLst>
              <a:cxn ang="0">
                <a:pos x="511" y="234"/>
              </a:cxn>
              <a:cxn ang="0">
                <a:pos x="547" y="180"/>
              </a:cxn>
              <a:cxn ang="0">
                <a:pos x="553" y="168"/>
              </a:cxn>
              <a:cxn ang="0">
                <a:pos x="499" y="150"/>
              </a:cxn>
              <a:cxn ang="0">
                <a:pos x="456" y="192"/>
              </a:cxn>
              <a:cxn ang="0">
                <a:pos x="408" y="192"/>
              </a:cxn>
              <a:cxn ang="0">
                <a:pos x="378" y="180"/>
              </a:cxn>
              <a:cxn ang="0">
                <a:pos x="354" y="198"/>
              </a:cxn>
              <a:cxn ang="0">
                <a:pos x="288" y="186"/>
              </a:cxn>
              <a:cxn ang="0">
                <a:pos x="246" y="120"/>
              </a:cxn>
              <a:cxn ang="0">
                <a:pos x="204" y="84"/>
              </a:cxn>
              <a:cxn ang="0">
                <a:pos x="210" y="48"/>
              </a:cxn>
              <a:cxn ang="0">
                <a:pos x="228" y="0"/>
              </a:cxn>
              <a:cxn ang="0">
                <a:pos x="168" y="0"/>
              </a:cxn>
              <a:cxn ang="0">
                <a:pos x="180" y="12"/>
              </a:cxn>
              <a:cxn ang="0">
                <a:pos x="114" y="54"/>
              </a:cxn>
              <a:cxn ang="0">
                <a:pos x="120" y="96"/>
              </a:cxn>
              <a:cxn ang="0">
                <a:pos x="72" y="174"/>
              </a:cxn>
              <a:cxn ang="0">
                <a:pos x="30" y="192"/>
              </a:cxn>
              <a:cxn ang="0">
                <a:pos x="60" y="240"/>
              </a:cxn>
              <a:cxn ang="0">
                <a:pos x="12" y="258"/>
              </a:cxn>
              <a:cxn ang="0">
                <a:pos x="0" y="264"/>
              </a:cxn>
              <a:cxn ang="0">
                <a:pos x="42" y="318"/>
              </a:cxn>
              <a:cxn ang="0">
                <a:pos x="90" y="408"/>
              </a:cxn>
              <a:cxn ang="0">
                <a:pos x="138" y="511"/>
              </a:cxn>
              <a:cxn ang="0">
                <a:pos x="174" y="571"/>
              </a:cxn>
              <a:cxn ang="0">
                <a:pos x="216" y="523"/>
              </a:cxn>
              <a:cxn ang="0">
                <a:pos x="228" y="457"/>
              </a:cxn>
              <a:cxn ang="0">
                <a:pos x="276" y="384"/>
              </a:cxn>
              <a:cxn ang="0">
                <a:pos x="342" y="330"/>
              </a:cxn>
              <a:cxn ang="0">
                <a:pos x="390" y="294"/>
              </a:cxn>
              <a:cxn ang="0">
                <a:pos x="372" y="234"/>
              </a:cxn>
              <a:cxn ang="0">
                <a:pos x="384" y="216"/>
              </a:cxn>
              <a:cxn ang="0">
                <a:pos x="420" y="228"/>
              </a:cxn>
              <a:cxn ang="0">
                <a:pos x="450" y="246"/>
              </a:cxn>
              <a:cxn ang="0">
                <a:pos x="462" y="264"/>
              </a:cxn>
              <a:cxn ang="0">
                <a:pos x="462" y="306"/>
              </a:cxn>
              <a:cxn ang="0">
                <a:pos x="493" y="252"/>
              </a:cxn>
            </a:cxnLst>
            <a:rect l="0" t="0" r="r" b="b"/>
            <a:pathLst>
              <a:path w="553" h="571">
                <a:moveTo>
                  <a:pt x="493" y="252"/>
                </a:moveTo>
                <a:lnTo>
                  <a:pt x="511" y="234"/>
                </a:lnTo>
                <a:lnTo>
                  <a:pt x="523" y="198"/>
                </a:lnTo>
                <a:lnTo>
                  <a:pt x="547" y="180"/>
                </a:lnTo>
                <a:lnTo>
                  <a:pt x="553" y="168"/>
                </a:lnTo>
                <a:lnTo>
                  <a:pt x="553" y="168"/>
                </a:lnTo>
                <a:lnTo>
                  <a:pt x="529" y="150"/>
                </a:lnTo>
                <a:lnTo>
                  <a:pt x="499" y="150"/>
                </a:lnTo>
                <a:lnTo>
                  <a:pt x="474" y="168"/>
                </a:lnTo>
                <a:lnTo>
                  <a:pt x="456" y="192"/>
                </a:lnTo>
                <a:lnTo>
                  <a:pt x="432" y="192"/>
                </a:lnTo>
                <a:lnTo>
                  <a:pt x="408" y="192"/>
                </a:lnTo>
                <a:lnTo>
                  <a:pt x="390" y="180"/>
                </a:lnTo>
                <a:lnTo>
                  <a:pt x="378" y="180"/>
                </a:lnTo>
                <a:lnTo>
                  <a:pt x="366" y="198"/>
                </a:lnTo>
                <a:lnTo>
                  <a:pt x="354" y="198"/>
                </a:lnTo>
                <a:lnTo>
                  <a:pt x="330" y="192"/>
                </a:lnTo>
                <a:lnTo>
                  <a:pt x="288" y="186"/>
                </a:lnTo>
                <a:lnTo>
                  <a:pt x="228" y="156"/>
                </a:lnTo>
                <a:lnTo>
                  <a:pt x="246" y="120"/>
                </a:lnTo>
                <a:lnTo>
                  <a:pt x="216" y="108"/>
                </a:lnTo>
                <a:lnTo>
                  <a:pt x="204" y="84"/>
                </a:lnTo>
                <a:lnTo>
                  <a:pt x="216" y="66"/>
                </a:lnTo>
                <a:lnTo>
                  <a:pt x="210" y="48"/>
                </a:lnTo>
                <a:lnTo>
                  <a:pt x="234" y="12"/>
                </a:lnTo>
                <a:lnTo>
                  <a:pt x="228" y="0"/>
                </a:lnTo>
                <a:lnTo>
                  <a:pt x="192" y="0"/>
                </a:lnTo>
                <a:lnTo>
                  <a:pt x="168" y="0"/>
                </a:lnTo>
                <a:lnTo>
                  <a:pt x="174" y="6"/>
                </a:lnTo>
                <a:lnTo>
                  <a:pt x="180" y="12"/>
                </a:lnTo>
                <a:lnTo>
                  <a:pt x="114" y="24"/>
                </a:lnTo>
                <a:lnTo>
                  <a:pt x="114" y="54"/>
                </a:lnTo>
                <a:lnTo>
                  <a:pt x="132" y="66"/>
                </a:lnTo>
                <a:lnTo>
                  <a:pt x="120" y="96"/>
                </a:lnTo>
                <a:lnTo>
                  <a:pt x="108" y="120"/>
                </a:lnTo>
                <a:lnTo>
                  <a:pt x="72" y="174"/>
                </a:lnTo>
                <a:lnTo>
                  <a:pt x="48" y="174"/>
                </a:lnTo>
                <a:lnTo>
                  <a:pt x="30" y="192"/>
                </a:lnTo>
                <a:lnTo>
                  <a:pt x="42" y="216"/>
                </a:lnTo>
                <a:lnTo>
                  <a:pt x="60" y="240"/>
                </a:lnTo>
                <a:lnTo>
                  <a:pt x="36" y="252"/>
                </a:lnTo>
                <a:lnTo>
                  <a:pt x="12" y="258"/>
                </a:lnTo>
                <a:lnTo>
                  <a:pt x="0" y="264"/>
                </a:lnTo>
                <a:lnTo>
                  <a:pt x="0" y="264"/>
                </a:lnTo>
                <a:lnTo>
                  <a:pt x="24" y="294"/>
                </a:lnTo>
                <a:lnTo>
                  <a:pt x="42" y="318"/>
                </a:lnTo>
                <a:lnTo>
                  <a:pt x="78" y="294"/>
                </a:lnTo>
                <a:lnTo>
                  <a:pt x="90" y="408"/>
                </a:lnTo>
                <a:lnTo>
                  <a:pt x="108" y="457"/>
                </a:lnTo>
                <a:lnTo>
                  <a:pt x="138" y="511"/>
                </a:lnTo>
                <a:lnTo>
                  <a:pt x="156" y="541"/>
                </a:lnTo>
                <a:lnTo>
                  <a:pt x="174" y="571"/>
                </a:lnTo>
                <a:lnTo>
                  <a:pt x="192" y="553"/>
                </a:lnTo>
                <a:lnTo>
                  <a:pt x="216" y="523"/>
                </a:lnTo>
                <a:lnTo>
                  <a:pt x="222" y="499"/>
                </a:lnTo>
                <a:lnTo>
                  <a:pt x="228" y="457"/>
                </a:lnTo>
                <a:lnTo>
                  <a:pt x="234" y="420"/>
                </a:lnTo>
                <a:lnTo>
                  <a:pt x="276" y="384"/>
                </a:lnTo>
                <a:lnTo>
                  <a:pt x="318" y="354"/>
                </a:lnTo>
                <a:lnTo>
                  <a:pt x="342" y="330"/>
                </a:lnTo>
                <a:lnTo>
                  <a:pt x="360" y="300"/>
                </a:lnTo>
                <a:lnTo>
                  <a:pt x="390" y="294"/>
                </a:lnTo>
                <a:lnTo>
                  <a:pt x="378" y="246"/>
                </a:lnTo>
                <a:lnTo>
                  <a:pt x="372" y="234"/>
                </a:lnTo>
                <a:lnTo>
                  <a:pt x="378" y="228"/>
                </a:lnTo>
                <a:lnTo>
                  <a:pt x="384" y="216"/>
                </a:lnTo>
                <a:lnTo>
                  <a:pt x="402" y="216"/>
                </a:lnTo>
                <a:lnTo>
                  <a:pt x="420" y="228"/>
                </a:lnTo>
                <a:lnTo>
                  <a:pt x="456" y="234"/>
                </a:lnTo>
                <a:lnTo>
                  <a:pt x="450" y="246"/>
                </a:lnTo>
                <a:lnTo>
                  <a:pt x="444" y="258"/>
                </a:lnTo>
                <a:lnTo>
                  <a:pt x="462" y="264"/>
                </a:lnTo>
                <a:lnTo>
                  <a:pt x="456" y="288"/>
                </a:lnTo>
                <a:lnTo>
                  <a:pt x="462" y="306"/>
                </a:lnTo>
                <a:lnTo>
                  <a:pt x="474" y="282"/>
                </a:lnTo>
                <a:lnTo>
                  <a:pt x="493" y="25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49" name="Freeform 297"/>
          <p:cNvSpPr>
            <a:spLocks/>
          </p:cNvSpPr>
          <p:nvPr/>
        </p:nvSpPr>
        <p:spPr bwMode="auto">
          <a:xfrm>
            <a:off x="6005513" y="2969465"/>
            <a:ext cx="360362" cy="263525"/>
          </a:xfrm>
          <a:custGeom>
            <a:avLst/>
            <a:gdLst/>
            <a:ahLst/>
            <a:cxnLst>
              <a:cxn ang="0">
                <a:pos x="42" y="3"/>
              </a:cxn>
              <a:cxn ang="0">
                <a:pos x="38" y="4"/>
              </a:cxn>
              <a:cxn ang="0">
                <a:pos x="35" y="4"/>
              </a:cxn>
              <a:cxn ang="0">
                <a:pos x="34" y="1"/>
              </a:cxn>
              <a:cxn ang="0">
                <a:pos x="33" y="0"/>
              </a:cxn>
              <a:cxn ang="0">
                <a:pos x="30" y="3"/>
              </a:cxn>
              <a:cxn ang="0">
                <a:pos x="28" y="5"/>
              </a:cxn>
              <a:cxn ang="0">
                <a:pos x="24" y="6"/>
              </a:cxn>
              <a:cxn ang="0">
                <a:pos x="22" y="4"/>
              </a:cxn>
              <a:cxn ang="0">
                <a:pos x="19" y="4"/>
              </a:cxn>
              <a:cxn ang="0">
                <a:pos x="15" y="3"/>
              </a:cxn>
              <a:cxn ang="0">
                <a:pos x="14" y="8"/>
              </a:cxn>
              <a:cxn ang="0">
                <a:pos x="9" y="10"/>
              </a:cxn>
              <a:cxn ang="0">
                <a:pos x="7" y="12"/>
              </a:cxn>
              <a:cxn ang="0">
                <a:pos x="4" y="11"/>
              </a:cxn>
              <a:cxn ang="0">
                <a:pos x="2" y="10"/>
              </a:cxn>
              <a:cxn ang="0">
                <a:pos x="1" y="16"/>
              </a:cxn>
              <a:cxn ang="0">
                <a:pos x="0" y="20"/>
              </a:cxn>
              <a:cxn ang="0">
                <a:pos x="0" y="25"/>
              </a:cxn>
              <a:cxn ang="0">
                <a:pos x="4" y="27"/>
              </a:cxn>
              <a:cxn ang="0">
                <a:pos x="2" y="33"/>
              </a:cxn>
              <a:cxn ang="0">
                <a:pos x="2" y="33"/>
              </a:cxn>
              <a:cxn ang="0">
                <a:pos x="6" y="33"/>
              </a:cxn>
              <a:cxn ang="0">
                <a:pos x="10" y="34"/>
              </a:cxn>
              <a:cxn ang="0">
                <a:pos x="16" y="34"/>
              </a:cxn>
              <a:cxn ang="0">
                <a:pos x="19" y="29"/>
              </a:cxn>
              <a:cxn ang="0">
                <a:pos x="22" y="27"/>
              </a:cxn>
              <a:cxn ang="0">
                <a:pos x="28" y="25"/>
              </a:cxn>
              <a:cxn ang="0">
                <a:pos x="29" y="21"/>
              </a:cxn>
              <a:cxn ang="0">
                <a:pos x="30" y="20"/>
              </a:cxn>
              <a:cxn ang="0">
                <a:pos x="30" y="18"/>
              </a:cxn>
              <a:cxn ang="0">
                <a:pos x="32" y="17"/>
              </a:cxn>
              <a:cxn ang="0">
                <a:pos x="34" y="12"/>
              </a:cxn>
              <a:cxn ang="0">
                <a:pos x="34" y="9"/>
              </a:cxn>
              <a:cxn ang="0">
                <a:pos x="39" y="7"/>
              </a:cxn>
              <a:cxn ang="0">
                <a:pos x="46" y="6"/>
              </a:cxn>
              <a:cxn ang="0">
                <a:pos x="44" y="3"/>
              </a:cxn>
              <a:cxn ang="0">
                <a:pos x="42" y="3"/>
              </a:cxn>
            </a:cxnLst>
            <a:rect l="0" t="0" r="r" b="b"/>
            <a:pathLst>
              <a:path w="46" h="34">
                <a:moveTo>
                  <a:pt x="42" y="3"/>
                </a:moveTo>
                <a:cubicBezTo>
                  <a:pt x="38" y="4"/>
                  <a:pt x="38" y="4"/>
                  <a:pt x="38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1"/>
                  <a:pt x="34" y="1"/>
                  <a:pt x="34" y="1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3"/>
                  <a:pt x="30" y="3"/>
                  <a:pt x="30" y="3"/>
                </a:cubicBezTo>
                <a:cubicBezTo>
                  <a:pt x="28" y="5"/>
                  <a:pt x="28" y="5"/>
                  <a:pt x="28" y="5"/>
                </a:cubicBezTo>
                <a:cubicBezTo>
                  <a:pt x="24" y="6"/>
                  <a:pt x="24" y="6"/>
                  <a:pt x="24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8"/>
                  <a:pt x="14" y="8"/>
                  <a:pt x="14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7" y="12"/>
                  <a:pt x="7" y="12"/>
                  <a:pt x="7" y="12"/>
                </a:cubicBezTo>
                <a:cubicBezTo>
                  <a:pt x="4" y="11"/>
                  <a:pt x="4" y="11"/>
                  <a:pt x="4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5"/>
                  <a:pt x="0" y="25"/>
                  <a:pt x="0" y="25"/>
                </a:cubicBezTo>
                <a:cubicBezTo>
                  <a:pt x="4" y="27"/>
                  <a:pt x="4" y="27"/>
                  <a:pt x="4" y="27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9" y="34"/>
                  <a:pt x="10" y="34"/>
                </a:cubicBezTo>
                <a:cubicBezTo>
                  <a:pt x="11" y="34"/>
                  <a:pt x="16" y="34"/>
                  <a:pt x="16" y="3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22" y="27"/>
                  <a:pt x="22" y="27"/>
                </a:cubicBezTo>
                <a:cubicBezTo>
                  <a:pt x="23" y="27"/>
                  <a:pt x="28" y="25"/>
                  <a:pt x="28" y="25"/>
                </a:cubicBezTo>
                <a:cubicBezTo>
                  <a:pt x="29" y="21"/>
                  <a:pt x="29" y="21"/>
                  <a:pt x="29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2" y="17"/>
                  <a:pt x="32" y="17"/>
                </a:cubicBezTo>
                <a:cubicBezTo>
                  <a:pt x="33" y="17"/>
                  <a:pt x="34" y="12"/>
                  <a:pt x="34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9" y="7"/>
                  <a:pt x="39" y="7"/>
                  <a:pt x="39" y="7"/>
                </a:cubicBezTo>
                <a:cubicBezTo>
                  <a:pt x="46" y="6"/>
                  <a:pt x="46" y="6"/>
                  <a:pt x="46" y="6"/>
                </a:cubicBezTo>
                <a:cubicBezTo>
                  <a:pt x="44" y="3"/>
                  <a:pt x="44" y="3"/>
                  <a:pt x="44" y="3"/>
                </a:cubicBezTo>
                <a:lnTo>
                  <a:pt x="42" y="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51" name="Freeform 299"/>
          <p:cNvSpPr>
            <a:spLocks/>
          </p:cNvSpPr>
          <p:nvPr/>
        </p:nvSpPr>
        <p:spPr bwMode="auto">
          <a:xfrm>
            <a:off x="5013325" y="2304303"/>
            <a:ext cx="158750" cy="107950"/>
          </a:xfrm>
          <a:custGeom>
            <a:avLst/>
            <a:gdLst/>
            <a:ahLst/>
            <a:cxnLst>
              <a:cxn ang="0">
                <a:pos x="19" y="4"/>
              </a:cxn>
              <a:cxn ang="0">
                <a:pos x="17" y="2"/>
              </a:cxn>
              <a:cxn ang="0">
                <a:pos x="15" y="0"/>
              </a:cxn>
              <a:cxn ang="0">
                <a:pos x="13" y="1"/>
              </a:cxn>
              <a:cxn ang="0">
                <a:pos x="9" y="0"/>
              </a:cxn>
              <a:cxn ang="0">
                <a:pos x="5" y="0"/>
              </a:cxn>
              <a:cxn ang="0">
                <a:pos x="1" y="1"/>
              </a:cxn>
              <a:cxn ang="0">
                <a:pos x="1" y="5"/>
              </a:cxn>
              <a:cxn ang="0">
                <a:pos x="0" y="6"/>
              </a:cxn>
              <a:cxn ang="0">
                <a:pos x="2" y="6"/>
              </a:cxn>
              <a:cxn ang="0">
                <a:pos x="4" y="7"/>
              </a:cxn>
              <a:cxn ang="0">
                <a:pos x="6" y="8"/>
              </a:cxn>
              <a:cxn ang="0">
                <a:pos x="7" y="10"/>
              </a:cxn>
              <a:cxn ang="0">
                <a:pos x="6" y="12"/>
              </a:cxn>
              <a:cxn ang="0">
                <a:pos x="7" y="12"/>
              </a:cxn>
              <a:cxn ang="0">
                <a:pos x="9" y="14"/>
              </a:cxn>
              <a:cxn ang="0">
                <a:pos x="11" y="13"/>
              </a:cxn>
              <a:cxn ang="0">
                <a:pos x="13" y="12"/>
              </a:cxn>
              <a:cxn ang="0">
                <a:pos x="16" y="12"/>
              </a:cxn>
              <a:cxn ang="0">
                <a:pos x="16" y="9"/>
              </a:cxn>
              <a:cxn ang="0">
                <a:pos x="18" y="7"/>
              </a:cxn>
              <a:cxn ang="0">
                <a:pos x="20" y="4"/>
              </a:cxn>
              <a:cxn ang="0">
                <a:pos x="19" y="4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52" name="Freeform 300"/>
          <p:cNvSpPr>
            <a:spLocks/>
          </p:cNvSpPr>
          <p:nvPr/>
        </p:nvSpPr>
        <p:spPr bwMode="auto">
          <a:xfrm>
            <a:off x="5083175" y="2155078"/>
            <a:ext cx="119063" cy="101600"/>
          </a:xfrm>
          <a:custGeom>
            <a:avLst/>
            <a:gdLst/>
            <a:ahLst/>
            <a:cxnLst>
              <a:cxn ang="0">
                <a:pos x="54" y="66"/>
              </a:cxn>
              <a:cxn ang="0">
                <a:pos x="78" y="78"/>
              </a:cxn>
              <a:cxn ang="0">
                <a:pos x="84" y="42"/>
              </a:cxn>
              <a:cxn ang="0">
                <a:pos x="84" y="30"/>
              </a:cxn>
              <a:cxn ang="0">
                <a:pos x="90" y="6"/>
              </a:cxn>
              <a:cxn ang="0">
                <a:pos x="84" y="0"/>
              </a:cxn>
              <a:cxn ang="0">
                <a:pos x="72" y="0"/>
              </a:cxn>
              <a:cxn ang="0">
                <a:pos x="36" y="0"/>
              </a:cxn>
              <a:cxn ang="0">
                <a:pos x="0" y="18"/>
              </a:cxn>
              <a:cxn ang="0">
                <a:pos x="0" y="30"/>
              </a:cxn>
              <a:cxn ang="0">
                <a:pos x="6" y="42"/>
              </a:cxn>
              <a:cxn ang="0">
                <a:pos x="12" y="48"/>
              </a:cxn>
              <a:cxn ang="0">
                <a:pos x="18" y="54"/>
              </a:cxn>
              <a:cxn ang="0">
                <a:pos x="12" y="60"/>
              </a:cxn>
              <a:cxn ang="0">
                <a:pos x="36" y="54"/>
              </a:cxn>
              <a:cxn ang="0">
                <a:pos x="54" y="66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53" name="Freeform 301"/>
          <p:cNvSpPr>
            <a:spLocks/>
          </p:cNvSpPr>
          <p:nvPr/>
        </p:nvSpPr>
        <p:spPr bwMode="auto">
          <a:xfrm>
            <a:off x="5078413" y="2312240"/>
            <a:ext cx="233362" cy="211138"/>
          </a:xfrm>
          <a:custGeom>
            <a:avLst/>
            <a:gdLst/>
            <a:ahLst/>
            <a:cxnLst>
              <a:cxn ang="0">
                <a:pos x="30" y="14"/>
              </a:cxn>
              <a:cxn ang="0">
                <a:pos x="27" y="11"/>
              </a:cxn>
              <a:cxn ang="0">
                <a:pos x="23" y="3"/>
              </a:cxn>
              <a:cxn ang="0">
                <a:pos x="20" y="2"/>
              </a:cxn>
              <a:cxn ang="0">
                <a:pos x="17" y="0"/>
              </a:cxn>
              <a:cxn ang="0">
                <a:pos x="14" y="2"/>
              </a:cxn>
              <a:cxn ang="0">
                <a:pos x="11" y="3"/>
              </a:cxn>
              <a:cxn ang="0">
                <a:pos x="12" y="3"/>
              </a:cxn>
              <a:cxn ang="0">
                <a:pos x="10" y="6"/>
              </a:cxn>
              <a:cxn ang="0">
                <a:pos x="8" y="8"/>
              </a:cxn>
              <a:cxn ang="0">
                <a:pos x="8" y="11"/>
              </a:cxn>
              <a:cxn ang="0">
                <a:pos x="5" y="11"/>
              </a:cxn>
              <a:cxn ang="0">
                <a:pos x="3" y="12"/>
              </a:cxn>
              <a:cxn ang="0">
                <a:pos x="1" y="13"/>
              </a:cxn>
              <a:cxn ang="0">
                <a:pos x="1" y="14"/>
              </a:cxn>
              <a:cxn ang="0">
                <a:pos x="2" y="18"/>
              </a:cxn>
              <a:cxn ang="0">
                <a:pos x="0" y="20"/>
              </a:cxn>
              <a:cxn ang="0">
                <a:pos x="1" y="23"/>
              </a:cxn>
              <a:cxn ang="0">
                <a:pos x="1" y="25"/>
              </a:cxn>
              <a:cxn ang="0">
                <a:pos x="3" y="24"/>
              </a:cxn>
              <a:cxn ang="0">
                <a:pos x="7" y="24"/>
              </a:cxn>
              <a:cxn ang="0">
                <a:pos x="13" y="26"/>
              </a:cxn>
              <a:cxn ang="0">
                <a:pos x="20" y="26"/>
              </a:cxn>
              <a:cxn ang="0">
                <a:pos x="24" y="27"/>
              </a:cxn>
              <a:cxn ang="0">
                <a:pos x="26" y="21"/>
              </a:cxn>
              <a:cxn ang="0">
                <a:pos x="27" y="21"/>
              </a:cxn>
              <a:cxn ang="0">
                <a:pos x="26" y="17"/>
              </a:cxn>
              <a:cxn ang="0">
                <a:pos x="29" y="16"/>
              </a:cxn>
              <a:cxn ang="0">
                <a:pos x="30" y="14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54" name="Freeform 302"/>
          <p:cNvSpPr>
            <a:spLocks/>
          </p:cNvSpPr>
          <p:nvPr/>
        </p:nvSpPr>
        <p:spPr bwMode="auto">
          <a:xfrm>
            <a:off x="5021263" y="2226515"/>
            <a:ext cx="190500" cy="107950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12" y="11"/>
              </a:cxn>
              <a:cxn ang="0">
                <a:pos x="14" y="10"/>
              </a:cxn>
              <a:cxn ang="0">
                <a:pos x="16" y="12"/>
              </a:cxn>
              <a:cxn ang="0">
                <a:pos x="18" y="14"/>
              </a:cxn>
              <a:cxn ang="0">
                <a:pos x="21" y="13"/>
              </a:cxn>
              <a:cxn ang="0">
                <a:pos x="24" y="11"/>
              </a:cxn>
              <a:cxn ang="0">
                <a:pos x="23" y="10"/>
              </a:cxn>
              <a:cxn ang="0">
                <a:pos x="21" y="5"/>
              </a:cxn>
              <a:cxn ang="0">
                <a:pos x="21" y="4"/>
              </a:cxn>
              <a:cxn ang="0">
                <a:pos x="17" y="2"/>
              </a:cxn>
              <a:cxn ang="0">
                <a:pos x="14" y="0"/>
              </a:cxn>
              <a:cxn ang="0">
                <a:pos x="10" y="1"/>
              </a:cxn>
              <a:cxn ang="0">
                <a:pos x="9" y="5"/>
              </a:cxn>
              <a:cxn ang="0">
                <a:pos x="8" y="6"/>
              </a:cxn>
              <a:cxn ang="0">
                <a:pos x="5" y="3"/>
              </a:cxn>
              <a:cxn ang="0">
                <a:pos x="3" y="3"/>
              </a:cxn>
              <a:cxn ang="0">
                <a:pos x="1" y="8"/>
              </a:cxn>
              <a:cxn ang="0">
                <a:pos x="0" y="11"/>
              </a:cxn>
              <a:cxn ang="0">
                <a:pos x="4" y="10"/>
              </a:cxn>
              <a:cxn ang="0">
                <a:pos x="8" y="10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55" name="Freeform 303"/>
          <p:cNvSpPr>
            <a:spLocks/>
          </p:cNvSpPr>
          <p:nvPr/>
        </p:nvSpPr>
        <p:spPr bwMode="auto">
          <a:xfrm>
            <a:off x="4119563" y="3677490"/>
            <a:ext cx="188912" cy="141288"/>
          </a:xfrm>
          <a:custGeom>
            <a:avLst/>
            <a:gdLst/>
            <a:ahLst/>
            <a:cxnLst>
              <a:cxn ang="0">
                <a:pos x="9" y="10"/>
              </a:cxn>
              <a:cxn ang="0">
                <a:pos x="13" y="10"/>
              </a:cxn>
              <a:cxn ang="0">
                <a:pos x="15" y="13"/>
              </a:cxn>
              <a:cxn ang="0">
                <a:pos x="16" y="14"/>
              </a:cxn>
              <a:cxn ang="0">
                <a:pos x="18" y="15"/>
              </a:cxn>
              <a:cxn ang="0">
                <a:pos x="20" y="18"/>
              </a:cxn>
              <a:cxn ang="0">
                <a:pos x="22" y="17"/>
              </a:cxn>
              <a:cxn ang="0">
                <a:pos x="24" y="16"/>
              </a:cxn>
              <a:cxn ang="0">
                <a:pos x="24" y="12"/>
              </a:cxn>
              <a:cxn ang="0">
                <a:pos x="24" y="8"/>
              </a:cxn>
              <a:cxn ang="0">
                <a:pos x="23" y="8"/>
              </a:cxn>
              <a:cxn ang="0">
                <a:pos x="21" y="3"/>
              </a:cxn>
              <a:cxn ang="0">
                <a:pos x="20" y="1"/>
              </a:cxn>
              <a:cxn ang="0">
                <a:pos x="16" y="2"/>
              </a:cxn>
              <a:cxn ang="0">
                <a:pos x="12" y="2"/>
              </a:cxn>
              <a:cxn ang="0">
                <a:pos x="12" y="1"/>
              </a:cxn>
              <a:cxn ang="0">
                <a:pos x="7" y="0"/>
              </a:cxn>
              <a:cxn ang="0">
                <a:pos x="5" y="0"/>
              </a:cxn>
              <a:cxn ang="0">
                <a:pos x="5" y="1"/>
              </a:cxn>
              <a:cxn ang="0">
                <a:pos x="5" y="4"/>
              </a:cxn>
              <a:cxn ang="0">
                <a:pos x="3" y="4"/>
              </a:cxn>
              <a:cxn ang="0">
                <a:pos x="0" y="6"/>
              </a:cxn>
              <a:cxn ang="0">
                <a:pos x="1" y="6"/>
              </a:cxn>
              <a:cxn ang="0">
                <a:pos x="6" y="13"/>
              </a:cxn>
              <a:cxn ang="0">
                <a:pos x="8" y="12"/>
              </a:cxn>
              <a:cxn ang="0">
                <a:pos x="9" y="10"/>
              </a:cxn>
            </a:cxnLst>
            <a:rect l="0" t="0" r="r" b="b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56" name="Freeform 304"/>
          <p:cNvSpPr>
            <a:spLocks/>
          </p:cNvSpPr>
          <p:nvPr/>
        </p:nvSpPr>
        <p:spPr bwMode="auto">
          <a:xfrm>
            <a:off x="4073525" y="3575890"/>
            <a:ext cx="147638" cy="111125"/>
          </a:xfrm>
          <a:custGeom>
            <a:avLst/>
            <a:gdLst/>
            <a:ahLst/>
            <a:cxnLst>
              <a:cxn ang="0">
                <a:pos x="54" y="79"/>
              </a:cxn>
              <a:cxn ang="0">
                <a:pos x="66" y="79"/>
              </a:cxn>
              <a:cxn ang="0">
                <a:pos x="78" y="79"/>
              </a:cxn>
              <a:cxn ang="0">
                <a:pos x="108" y="85"/>
              </a:cxn>
              <a:cxn ang="0">
                <a:pos x="114" y="85"/>
              </a:cxn>
              <a:cxn ang="0">
                <a:pos x="102" y="61"/>
              </a:cxn>
              <a:cxn ang="0">
                <a:pos x="96" y="43"/>
              </a:cxn>
              <a:cxn ang="0">
                <a:pos x="96" y="36"/>
              </a:cxn>
              <a:cxn ang="0">
                <a:pos x="96" y="36"/>
              </a:cxn>
              <a:cxn ang="0">
                <a:pos x="84" y="30"/>
              </a:cxn>
              <a:cxn ang="0">
                <a:pos x="72" y="18"/>
              </a:cxn>
              <a:cxn ang="0">
                <a:pos x="42" y="0"/>
              </a:cxn>
              <a:cxn ang="0">
                <a:pos x="30" y="6"/>
              </a:cxn>
              <a:cxn ang="0">
                <a:pos x="12" y="6"/>
              </a:cxn>
              <a:cxn ang="0">
                <a:pos x="0" y="43"/>
              </a:cxn>
              <a:cxn ang="0">
                <a:pos x="12" y="85"/>
              </a:cxn>
              <a:cxn ang="0">
                <a:pos x="18" y="85"/>
              </a:cxn>
              <a:cxn ang="0">
                <a:pos x="24" y="85"/>
              </a:cxn>
              <a:cxn ang="0">
                <a:pos x="54" y="79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57" name="Freeform 305"/>
          <p:cNvSpPr>
            <a:spLocks/>
          </p:cNvSpPr>
          <p:nvPr/>
        </p:nvSpPr>
        <p:spPr bwMode="auto">
          <a:xfrm>
            <a:off x="4081463" y="3304428"/>
            <a:ext cx="298450" cy="319087"/>
          </a:xfrm>
          <a:custGeom>
            <a:avLst/>
            <a:gdLst/>
            <a:ahLst/>
            <a:cxnLst>
              <a:cxn ang="0">
                <a:pos x="6" y="35"/>
              </a:cxn>
              <a:cxn ang="0">
                <a:pos x="11" y="38"/>
              </a:cxn>
              <a:cxn ang="0">
                <a:pos x="13" y="40"/>
              </a:cxn>
              <a:cxn ang="0">
                <a:pos x="15" y="41"/>
              </a:cxn>
              <a:cxn ang="0">
                <a:pos x="15" y="41"/>
              </a:cxn>
              <a:cxn ang="0">
                <a:pos x="18" y="38"/>
              </a:cxn>
              <a:cxn ang="0">
                <a:pos x="20" y="40"/>
              </a:cxn>
              <a:cxn ang="0">
                <a:pos x="21" y="39"/>
              </a:cxn>
              <a:cxn ang="0">
                <a:pos x="35" y="39"/>
              </a:cxn>
              <a:cxn ang="0">
                <a:pos x="38" y="37"/>
              </a:cxn>
              <a:cxn ang="0">
                <a:pos x="36" y="36"/>
              </a:cxn>
              <a:cxn ang="0">
                <a:pos x="33" y="7"/>
              </a:cxn>
              <a:cxn ang="0">
                <a:pos x="36" y="7"/>
              </a:cxn>
              <a:cxn ang="0">
                <a:pos x="27" y="0"/>
              </a:cxn>
              <a:cxn ang="0">
                <a:pos x="27" y="3"/>
              </a:cxn>
              <a:cxn ang="0">
                <a:pos x="17" y="3"/>
              </a:cxn>
              <a:cxn ang="0">
                <a:pos x="16" y="11"/>
              </a:cxn>
              <a:cxn ang="0">
                <a:pos x="14" y="13"/>
              </a:cxn>
              <a:cxn ang="0">
                <a:pos x="13" y="20"/>
              </a:cxn>
              <a:cxn ang="0">
                <a:pos x="1" y="19"/>
              </a:cxn>
              <a:cxn ang="0">
                <a:pos x="0" y="20"/>
              </a:cxn>
              <a:cxn ang="0">
                <a:pos x="3" y="26"/>
              </a:cxn>
              <a:cxn ang="0">
                <a:pos x="3" y="33"/>
              </a:cxn>
              <a:cxn ang="0">
                <a:pos x="1" y="36"/>
              </a:cxn>
              <a:cxn ang="0">
                <a:pos x="4" y="36"/>
              </a:cxn>
              <a:cxn ang="0">
                <a:pos x="6" y="35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58" name="Freeform 306"/>
          <p:cNvSpPr>
            <a:spLocks/>
          </p:cNvSpPr>
          <p:nvPr/>
        </p:nvSpPr>
        <p:spPr bwMode="auto">
          <a:xfrm>
            <a:off x="5108575" y="3171078"/>
            <a:ext cx="282575" cy="27305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8"/>
              </a:cxn>
              <a:cxn ang="0">
                <a:pos x="2" y="10"/>
              </a:cxn>
              <a:cxn ang="0">
                <a:pos x="2" y="35"/>
              </a:cxn>
              <a:cxn ang="0">
                <a:pos x="3" y="35"/>
              </a:cxn>
              <a:cxn ang="0">
                <a:pos x="29" y="35"/>
              </a:cxn>
              <a:cxn ang="0">
                <a:pos x="34" y="32"/>
              </a:cxn>
              <a:cxn ang="0">
                <a:pos x="36" y="30"/>
              </a:cxn>
              <a:cxn ang="0">
                <a:pos x="36" y="30"/>
              </a:cxn>
              <a:cxn ang="0">
                <a:pos x="33" y="23"/>
              </a:cxn>
              <a:cxn ang="0">
                <a:pos x="29" y="15"/>
              </a:cxn>
              <a:cxn ang="0">
                <a:pos x="24" y="8"/>
              </a:cxn>
              <a:cxn ang="0">
                <a:pos x="31" y="12"/>
              </a:cxn>
              <a:cxn ang="0">
                <a:pos x="34" y="9"/>
              </a:cxn>
              <a:cxn ang="0">
                <a:pos x="33" y="9"/>
              </a:cxn>
              <a:cxn ang="0">
                <a:pos x="30" y="1"/>
              </a:cxn>
              <a:cxn ang="0">
                <a:pos x="28" y="3"/>
              </a:cxn>
              <a:cxn ang="0">
                <a:pos x="22" y="2"/>
              </a:cxn>
              <a:cxn ang="0">
                <a:pos x="19" y="1"/>
              </a:cxn>
              <a:cxn ang="0">
                <a:pos x="12" y="3"/>
              </a:cxn>
              <a:cxn ang="0">
                <a:pos x="6" y="0"/>
              </a:cxn>
              <a:cxn ang="0">
                <a:pos x="2" y="0"/>
              </a:cxn>
              <a:cxn ang="0">
                <a:pos x="1" y="2"/>
              </a:cxn>
              <a:cxn ang="0">
                <a:pos x="0" y="5"/>
              </a:cxn>
            </a:cxnLst>
            <a:rect l="0" t="0" r="r" b="b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59" name="Freeform 307"/>
          <p:cNvSpPr>
            <a:spLocks/>
          </p:cNvSpPr>
          <p:nvPr/>
        </p:nvSpPr>
        <p:spPr bwMode="auto">
          <a:xfrm>
            <a:off x="4722813" y="3123453"/>
            <a:ext cx="409575" cy="388937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3" y="9"/>
              </a:cxn>
              <a:cxn ang="0">
                <a:pos x="2" y="10"/>
              </a:cxn>
              <a:cxn ang="0">
                <a:pos x="0" y="12"/>
              </a:cxn>
              <a:cxn ang="0">
                <a:pos x="0" y="29"/>
              </a:cxn>
              <a:cxn ang="0">
                <a:pos x="6" y="34"/>
              </a:cxn>
              <a:cxn ang="0">
                <a:pos x="9" y="35"/>
              </a:cxn>
              <a:cxn ang="0">
                <a:pos x="17" y="36"/>
              </a:cxn>
              <a:cxn ang="0">
                <a:pos x="19" y="38"/>
              </a:cxn>
              <a:cxn ang="0">
                <a:pos x="23" y="36"/>
              </a:cxn>
              <a:cxn ang="0">
                <a:pos x="47" y="49"/>
              </a:cxn>
              <a:cxn ang="0">
                <a:pos x="47" y="48"/>
              </a:cxn>
              <a:cxn ang="0">
                <a:pos x="47" y="49"/>
              </a:cxn>
              <a:cxn ang="0">
                <a:pos x="48" y="50"/>
              </a:cxn>
              <a:cxn ang="0">
                <a:pos x="48" y="47"/>
              </a:cxn>
              <a:cxn ang="0">
                <a:pos x="51" y="47"/>
              </a:cxn>
              <a:cxn ang="0">
                <a:pos x="52" y="41"/>
              </a:cxn>
              <a:cxn ang="0">
                <a:pos x="51" y="41"/>
              </a:cxn>
              <a:cxn ang="0">
                <a:pos x="51" y="16"/>
              </a:cxn>
              <a:cxn ang="0">
                <a:pos x="50" y="14"/>
              </a:cxn>
              <a:cxn ang="0">
                <a:pos x="49" y="11"/>
              </a:cxn>
              <a:cxn ang="0">
                <a:pos x="50" y="8"/>
              </a:cxn>
              <a:cxn ang="0">
                <a:pos x="51" y="6"/>
              </a:cxn>
              <a:cxn ang="0">
                <a:pos x="48" y="5"/>
              </a:cxn>
              <a:cxn ang="0">
                <a:pos x="45" y="3"/>
              </a:cxn>
              <a:cxn ang="0">
                <a:pos x="41" y="2"/>
              </a:cxn>
              <a:cxn ang="0">
                <a:pos x="35" y="4"/>
              </a:cxn>
              <a:cxn ang="0">
                <a:pos x="35" y="8"/>
              </a:cxn>
              <a:cxn ang="0">
                <a:pos x="29" y="10"/>
              </a:cxn>
              <a:cxn ang="0">
                <a:pos x="25" y="7"/>
              </a:cxn>
              <a:cxn ang="0">
                <a:pos x="22" y="5"/>
              </a:cxn>
              <a:cxn ang="0">
                <a:pos x="20" y="3"/>
              </a:cxn>
              <a:cxn ang="0">
                <a:pos x="13" y="2"/>
              </a:cxn>
              <a:cxn ang="0">
                <a:pos x="8" y="0"/>
              </a:cxn>
              <a:cxn ang="0">
                <a:pos x="8" y="2"/>
              </a:cxn>
              <a:cxn ang="0">
                <a:pos x="4" y="6"/>
              </a:cxn>
            </a:cxnLst>
            <a:rect l="0" t="0" r="r" b="b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60" name="Freeform 308"/>
          <p:cNvSpPr>
            <a:spLocks/>
          </p:cNvSpPr>
          <p:nvPr/>
        </p:nvSpPr>
        <p:spPr bwMode="auto">
          <a:xfrm>
            <a:off x="4683125" y="3007565"/>
            <a:ext cx="103188" cy="193675"/>
          </a:xfrm>
          <a:custGeom>
            <a:avLst/>
            <a:gdLst/>
            <a:ahLst/>
            <a:cxnLst>
              <a:cxn ang="0">
                <a:pos x="18" y="12"/>
              </a:cxn>
              <a:cxn ang="0">
                <a:pos x="18" y="30"/>
              </a:cxn>
              <a:cxn ang="0">
                <a:pos x="18" y="54"/>
              </a:cxn>
              <a:cxn ang="0">
                <a:pos x="0" y="78"/>
              </a:cxn>
              <a:cxn ang="0">
                <a:pos x="0" y="90"/>
              </a:cxn>
              <a:cxn ang="0">
                <a:pos x="12" y="102"/>
              </a:cxn>
              <a:cxn ang="0">
                <a:pos x="18" y="108"/>
              </a:cxn>
              <a:cxn ang="0">
                <a:pos x="36" y="120"/>
              </a:cxn>
              <a:cxn ang="0">
                <a:pos x="36" y="144"/>
              </a:cxn>
              <a:cxn ang="0">
                <a:pos x="42" y="150"/>
              </a:cxn>
              <a:cxn ang="0">
                <a:pos x="48" y="144"/>
              </a:cxn>
              <a:cxn ang="0">
                <a:pos x="54" y="126"/>
              </a:cxn>
              <a:cxn ang="0">
                <a:pos x="78" y="102"/>
              </a:cxn>
              <a:cxn ang="0">
                <a:pos x="78" y="90"/>
              </a:cxn>
              <a:cxn ang="0">
                <a:pos x="60" y="84"/>
              </a:cxn>
              <a:cxn ang="0">
                <a:pos x="42" y="72"/>
              </a:cxn>
              <a:cxn ang="0">
                <a:pos x="66" y="36"/>
              </a:cxn>
              <a:cxn ang="0">
                <a:pos x="60" y="12"/>
              </a:cxn>
              <a:cxn ang="0">
                <a:pos x="36" y="0"/>
              </a:cxn>
              <a:cxn ang="0">
                <a:pos x="24" y="0"/>
              </a:cxn>
              <a:cxn ang="0">
                <a:pos x="24" y="6"/>
              </a:cxn>
              <a:cxn ang="0">
                <a:pos x="18" y="12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61" name="Freeform 309"/>
          <p:cNvSpPr>
            <a:spLocks/>
          </p:cNvSpPr>
          <p:nvPr/>
        </p:nvSpPr>
        <p:spPr bwMode="auto">
          <a:xfrm>
            <a:off x="4176713" y="3059354"/>
            <a:ext cx="296862" cy="227012"/>
          </a:xfrm>
          <a:custGeom>
            <a:avLst/>
            <a:gdLst/>
            <a:ahLst/>
            <a:cxnLst>
              <a:cxn ang="0">
                <a:pos x="90" y="156"/>
              </a:cxn>
              <a:cxn ang="0">
                <a:pos x="114" y="138"/>
              </a:cxn>
              <a:cxn ang="0">
                <a:pos x="144" y="120"/>
              </a:cxn>
              <a:cxn ang="0">
                <a:pos x="180" y="108"/>
              </a:cxn>
              <a:cxn ang="0">
                <a:pos x="186" y="96"/>
              </a:cxn>
              <a:cxn ang="0">
                <a:pos x="192" y="84"/>
              </a:cxn>
              <a:cxn ang="0">
                <a:pos x="216" y="78"/>
              </a:cxn>
              <a:cxn ang="0">
                <a:pos x="228" y="72"/>
              </a:cxn>
              <a:cxn ang="0">
                <a:pos x="222" y="42"/>
              </a:cxn>
              <a:cxn ang="0">
                <a:pos x="216" y="12"/>
              </a:cxn>
              <a:cxn ang="0">
                <a:pos x="210" y="12"/>
              </a:cxn>
              <a:cxn ang="0">
                <a:pos x="186" y="12"/>
              </a:cxn>
              <a:cxn ang="0">
                <a:pos x="168" y="12"/>
              </a:cxn>
              <a:cxn ang="0">
                <a:pos x="144" y="0"/>
              </a:cxn>
              <a:cxn ang="0">
                <a:pos x="120" y="36"/>
              </a:cxn>
              <a:cxn ang="0">
                <a:pos x="96" y="60"/>
              </a:cxn>
              <a:cxn ang="0">
                <a:pos x="72" y="90"/>
              </a:cxn>
              <a:cxn ang="0">
                <a:pos x="66" y="138"/>
              </a:cxn>
              <a:cxn ang="0">
                <a:pos x="12" y="162"/>
              </a:cxn>
              <a:cxn ang="0">
                <a:pos x="0" y="174"/>
              </a:cxn>
              <a:cxn ang="0">
                <a:pos x="84" y="174"/>
              </a:cxn>
              <a:cxn ang="0">
                <a:pos x="90" y="156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62" name="Freeform 310"/>
          <p:cNvSpPr>
            <a:spLocks/>
          </p:cNvSpPr>
          <p:nvPr/>
        </p:nvSpPr>
        <p:spPr bwMode="auto">
          <a:xfrm>
            <a:off x="4093564" y="3286366"/>
            <a:ext cx="204787" cy="177800"/>
          </a:xfrm>
          <a:custGeom>
            <a:avLst/>
            <a:gdLst/>
            <a:ahLst/>
            <a:cxnLst>
              <a:cxn ang="0">
                <a:pos x="13" y="16"/>
              </a:cxn>
              <a:cxn ang="0">
                <a:pos x="15" y="14"/>
              </a:cxn>
              <a:cxn ang="0">
                <a:pos x="16" y="6"/>
              </a:cxn>
              <a:cxn ang="0">
                <a:pos x="26" y="6"/>
              </a:cxn>
              <a:cxn ang="0">
                <a:pos x="26" y="3"/>
              </a:cxn>
              <a:cxn ang="0">
                <a:pos x="25" y="3"/>
              </a:cxn>
              <a:cxn ang="0">
                <a:pos x="25" y="0"/>
              </a:cxn>
              <a:cxn ang="0">
                <a:pos x="11" y="0"/>
              </a:cxn>
              <a:cxn ang="0">
                <a:pos x="9" y="2"/>
              </a:cxn>
              <a:cxn ang="0">
                <a:pos x="4" y="13"/>
              </a:cxn>
              <a:cxn ang="0">
                <a:pos x="0" y="22"/>
              </a:cxn>
              <a:cxn ang="0">
                <a:pos x="12" y="23"/>
              </a:cxn>
              <a:cxn ang="0">
                <a:pos x="13" y="16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63" name="Freeform 311"/>
          <p:cNvSpPr>
            <a:spLocks/>
          </p:cNvSpPr>
          <p:nvPr/>
        </p:nvSpPr>
        <p:spPr bwMode="auto">
          <a:xfrm>
            <a:off x="4097338" y="3677490"/>
            <a:ext cx="61912" cy="47625"/>
          </a:xfrm>
          <a:custGeom>
            <a:avLst/>
            <a:gdLst/>
            <a:ahLst/>
            <a:cxnLst>
              <a:cxn ang="0">
                <a:pos x="48" y="24"/>
              </a:cxn>
              <a:cxn ang="0">
                <a:pos x="48" y="6"/>
              </a:cxn>
              <a:cxn ang="0">
                <a:pos x="48" y="0"/>
              </a:cxn>
              <a:cxn ang="0">
                <a:pos x="36" y="0"/>
              </a:cxn>
              <a:cxn ang="0">
                <a:pos x="6" y="6"/>
              </a:cxn>
              <a:cxn ang="0">
                <a:pos x="0" y="6"/>
              </a:cxn>
              <a:cxn ang="0">
                <a:pos x="18" y="36"/>
              </a:cxn>
              <a:cxn ang="0">
                <a:pos x="36" y="24"/>
              </a:cxn>
              <a:cxn ang="0">
                <a:pos x="48" y="24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64" name="Freeform 312"/>
          <p:cNvSpPr>
            <a:spLocks/>
          </p:cNvSpPr>
          <p:nvPr/>
        </p:nvSpPr>
        <p:spPr bwMode="auto">
          <a:xfrm>
            <a:off x="5046663" y="3406028"/>
            <a:ext cx="406400" cy="498475"/>
          </a:xfrm>
          <a:custGeom>
            <a:avLst/>
            <a:gdLst/>
            <a:ahLst/>
            <a:cxnLst>
              <a:cxn ang="0">
                <a:pos x="37" y="5"/>
              </a:cxn>
              <a:cxn ang="0">
                <a:pos x="11" y="5"/>
              </a:cxn>
              <a:cxn ang="0">
                <a:pos x="10" y="11"/>
              </a:cxn>
              <a:cxn ang="0">
                <a:pos x="7" y="11"/>
              </a:cxn>
              <a:cxn ang="0">
                <a:pos x="7" y="14"/>
              </a:cxn>
              <a:cxn ang="0">
                <a:pos x="6" y="13"/>
              </a:cxn>
              <a:cxn ang="0">
                <a:pos x="5" y="25"/>
              </a:cxn>
              <a:cxn ang="0">
                <a:pos x="2" y="27"/>
              </a:cxn>
              <a:cxn ang="0">
                <a:pos x="1" y="32"/>
              </a:cxn>
              <a:cxn ang="0">
                <a:pos x="0" y="35"/>
              </a:cxn>
              <a:cxn ang="0">
                <a:pos x="3" y="41"/>
              </a:cxn>
              <a:cxn ang="0">
                <a:pos x="5" y="45"/>
              </a:cxn>
              <a:cxn ang="0">
                <a:pos x="8" y="50"/>
              </a:cxn>
              <a:cxn ang="0">
                <a:pos x="12" y="52"/>
              </a:cxn>
              <a:cxn ang="0">
                <a:pos x="18" y="58"/>
              </a:cxn>
              <a:cxn ang="0">
                <a:pos x="20" y="61"/>
              </a:cxn>
              <a:cxn ang="0">
                <a:pos x="25" y="61"/>
              </a:cxn>
              <a:cxn ang="0">
                <a:pos x="29" y="64"/>
              </a:cxn>
              <a:cxn ang="0">
                <a:pos x="36" y="63"/>
              </a:cxn>
              <a:cxn ang="0">
                <a:pos x="41" y="61"/>
              </a:cxn>
              <a:cxn ang="0">
                <a:pos x="44" y="61"/>
              </a:cxn>
              <a:cxn ang="0">
                <a:pos x="44" y="59"/>
              </a:cxn>
              <a:cxn ang="0">
                <a:pos x="42" y="57"/>
              </a:cxn>
              <a:cxn ang="0">
                <a:pos x="39" y="54"/>
              </a:cxn>
              <a:cxn ang="0">
                <a:pos x="35" y="51"/>
              </a:cxn>
              <a:cxn ang="0">
                <a:pos x="36" y="48"/>
              </a:cxn>
              <a:cxn ang="0">
                <a:pos x="38" y="48"/>
              </a:cxn>
              <a:cxn ang="0">
                <a:pos x="39" y="42"/>
              </a:cxn>
              <a:cxn ang="0">
                <a:pos x="43" y="38"/>
              </a:cxn>
              <a:cxn ang="0">
                <a:pos x="46" y="32"/>
              </a:cxn>
              <a:cxn ang="0">
                <a:pos x="47" y="21"/>
              </a:cxn>
              <a:cxn ang="0">
                <a:pos x="50" y="19"/>
              </a:cxn>
              <a:cxn ang="0">
                <a:pos x="52" y="18"/>
              </a:cxn>
              <a:cxn ang="0">
                <a:pos x="50" y="13"/>
              </a:cxn>
              <a:cxn ang="0">
                <a:pos x="47" y="4"/>
              </a:cxn>
              <a:cxn ang="0">
                <a:pos x="44" y="0"/>
              </a:cxn>
              <a:cxn ang="0">
                <a:pos x="42" y="2"/>
              </a:cxn>
              <a:cxn ang="0">
                <a:pos x="37" y="5"/>
              </a:cxn>
            </a:cxnLst>
            <a:rect l="0" t="0" r="r" b="b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65" name="Freeform 313"/>
          <p:cNvSpPr>
            <a:spLocks/>
          </p:cNvSpPr>
          <p:nvPr/>
        </p:nvSpPr>
        <p:spPr bwMode="auto">
          <a:xfrm>
            <a:off x="4292600" y="3733053"/>
            <a:ext cx="149225" cy="147637"/>
          </a:xfrm>
          <a:custGeom>
            <a:avLst/>
            <a:gdLst/>
            <a:ahLst/>
            <a:cxnLst>
              <a:cxn ang="0">
                <a:pos x="17" y="10"/>
              </a:cxn>
              <a:cxn ang="0">
                <a:pos x="19" y="6"/>
              </a:cxn>
              <a:cxn ang="0">
                <a:pos x="17" y="2"/>
              </a:cxn>
              <a:cxn ang="0">
                <a:pos x="12" y="3"/>
              </a:cxn>
              <a:cxn ang="0">
                <a:pos x="10" y="1"/>
              </a:cxn>
              <a:cxn ang="0">
                <a:pos x="8" y="1"/>
              </a:cxn>
              <a:cxn ang="0">
                <a:pos x="6" y="0"/>
              </a:cxn>
              <a:cxn ang="0">
                <a:pos x="5" y="0"/>
              </a:cxn>
              <a:cxn ang="0">
                <a:pos x="3" y="0"/>
              </a:cxn>
              <a:cxn ang="0">
                <a:pos x="1" y="1"/>
              </a:cxn>
              <a:cxn ang="0">
                <a:pos x="2" y="1"/>
              </a:cxn>
              <a:cxn ang="0">
                <a:pos x="2" y="5"/>
              </a:cxn>
              <a:cxn ang="0">
                <a:pos x="2" y="9"/>
              </a:cxn>
              <a:cxn ang="0">
                <a:pos x="0" y="10"/>
              </a:cxn>
              <a:cxn ang="0">
                <a:pos x="1" y="11"/>
              </a:cxn>
              <a:cxn ang="0">
                <a:pos x="1" y="14"/>
              </a:cxn>
              <a:cxn ang="0">
                <a:pos x="4" y="16"/>
              </a:cxn>
              <a:cxn ang="0">
                <a:pos x="4" y="19"/>
              </a:cxn>
              <a:cxn ang="0">
                <a:pos x="8" y="19"/>
              </a:cxn>
              <a:cxn ang="0">
                <a:pos x="15" y="16"/>
              </a:cxn>
              <a:cxn ang="0">
                <a:pos x="18" y="16"/>
              </a:cxn>
              <a:cxn ang="0">
                <a:pos x="17" y="13"/>
              </a:cxn>
              <a:cxn ang="0">
                <a:pos x="17" y="10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66" name="Freeform 314"/>
          <p:cNvSpPr>
            <a:spLocks/>
          </p:cNvSpPr>
          <p:nvPr/>
        </p:nvSpPr>
        <p:spPr bwMode="auto">
          <a:xfrm>
            <a:off x="4216400" y="3788615"/>
            <a:ext cx="106363" cy="92075"/>
          </a:xfrm>
          <a:custGeom>
            <a:avLst/>
            <a:gdLst/>
            <a:ahLst/>
            <a:cxnLst>
              <a:cxn ang="0">
                <a:pos x="11" y="7"/>
              </a:cxn>
              <a:cxn ang="0">
                <a:pos x="11" y="4"/>
              </a:cxn>
              <a:cxn ang="0">
                <a:pos x="10" y="3"/>
              </a:cxn>
              <a:cxn ang="0">
                <a:pos x="8" y="4"/>
              </a:cxn>
              <a:cxn ang="0">
                <a:pos x="6" y="1"/>
              </a:cxn>
              <a:cxn ang="0">
                <a:pos x="4" y="0"/>
              </a:cxn>
              <a:cxn ang="0">
                <a:pos x="3" y="2"/>
              </a:cxn>
              <a:cxn ang="0">
                <a:pos x="1" y="3"/>
              </a:cxn>
              <a:cxn ang="0">
                <a:pos x="0" y="5"/>
              </a:cxn>
              <a:cxn ang="0">
                <a:pos x="1" y="6"/>
              </a:cxn>
              <a:cxn ang="0">
                <a:pos x="10" y="12"/>
              </a:cxn>
              <a:cxn ang="0">
                <a:pos x="14" y="12"/>
              </a:cxn>
              <a:cxn ang="0">
                <a:pos x="14" y="9"/>
              </a:cxn>
              <a:cxn ang="0">
                <a:pos x="11" y="7"/>
              </a:cxn>
            </a:cxnLst>
            <a:rect l="0" t="0" r="r" b="b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67" name="Freeform 315"/>
          <p:cNvSpPr>
            <a:spLocks/>
          </p:cNvSpPr>
          <p:nvPr/>
        </p:nvSpPr>
        <p:spPr bwMode="auto">
          <a:xfrm>
            <a:off x="4167188" y="3756865"/>
            <a:ext cx="79375" cy="69850"/>
          </a:xfrm>
          <a:custGeom>
            <a:avLst/>
            <a:gdLst/>
            <a:ahLst/>
            <a:cxnLst>
              <a:cxn ang="0">
                <a:pos x="54" y="36"/>
              </a:cxn>
              <a:cxn ang="0">
                <a:pos x="60" y="24"/>
              </a:cxn>
              <a:cxn ang="0">
                <a:pos x="54" y="18"/>
              </a:cxn>
              <a:cxn ang="0">
                <a:pos x="42" y="0"/>
              </a:cxn>
              <a:cxn ang="0">
                <a:pos x="18" y="0"/>
              </a:cxn>
              <a:cxn ang="0">
                <a:pos x="12" y="12"/>
              </a:cxn>
              <a:cxn ang="0">
                <a:pos x="0" y="18"/>
              </a:cxn>
              <a:cxn ang="0">
                <a:pos x="12" y="30"/>
              </a:cxn>
              <a:cxn ang="0">
                <a:pos x="36" y="54"/>
              </a:cxn>
              <a:cxn ang="0">
                <a:pos x="42" y="42"/>
              </a:cxn>
              <a:cxn ang="0">
                <a:pos x="54" y="36"/>
              </a:cxn>
            </a:cxnLst>
            <a:rect l="0" t="0" r="r" b="b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68" name="Rectangle 316"/>
          <p:cNvSpPr>
            <a:spLocks noChangeArrowheads="1"/>
          </p:cNvSpPr>
          <p:nvPr/>
        </p:nvSpPr>
        <p:spPr bwMode="auto">
          <a:xfrm>
            <a:off x="4283075" y="3280615"/>
            <a:ext cx="9525" cy="238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69" name="Freeform 317"/>
          <p:cNvSpPr>
            <a:spLocks/>
          </p:cNvSpPr>
          <p:nvPr/>
        </p:nvSpPr>
        <p:spPr bwMode="auto">
          <a:xfrm>
            <a:off x="4283075" y="3007565"/>
            <a:ext cx="512763" cy="504825"/>
          </a:xfrm>
          <a:custGeom>
            <a:avLst/>
            <a:gdLst/>
            <a:ahLst/>
            <a:cxnLst>
              <a:cxn ang="0">
                <a:pos x="60" y="270"/>
              </a:cxn>
              <a:cxn ang="0">
                <a:pos x="216" y="378"/>
              </a:cxn>
              <a:cxn ang="0">
                <a:pos x="228" y="390"/>
              </a:cxn>
              <a:cxn ang="0">
                <a:pos x="246" y="390"/>
              </a:cxn>
              <a:cxn ang="0">
                <a:pos x="282" y="372"/>
              </a:cxn>
              <a:cxn ang="0">
                <a:pos x="390" y="300"/>
              </a:cxn>
              <a:cxn ang="0">
                <a:pos x="384" y="300"/>
              </a:cxn>
              <a:cxn ang="0">
                <a:pos x="366" y="276"/>
              </a:cxn>
              <a:cxn ang="0">
                <a:pos x="354" y="270"/>
              </a:cxn>
              <a:cxn ang="0">
                <a:pos x="342" y="246"/>
              </a:cxn>
              <a:cxn ang="0">
                <a:pos x="348" y="234"/>
              </a:cxn>
              <a:cxn ang="0">
                <a:pos x="348" y="174"/>
              </a:cxn>
              <a:cxn ang="0">
                <a:pos x="342" y="162"/>
              </a:cxn>
              <a:cxn ang="0">
                <a:pos x="348" y="150"/>
              </a:cxn>
              <a:cxn ang="0">
                <a:pos x="342" y="144"/>
              </a:cxn>
              <a:cxn ang="0">
                <a:pos x="342" y="120"/>
              </a:cxn>
              <a:cxn ang="0">
                <a:pos x="324" y="108"/>
              </a:cxn>
              <a:cxn ang="0">
                <a:pos x="318" y="102"/>
              </a:cxn>
              <a:cxn ang="0">
                <a:pos x="306" y="90"/>
              </a:cxn>
              <a:cxn ang="0">
                <a:pos x="306" y="78"/>
              </a:cxn>
              <a:cxn ang="0">
                <a:pos x="324" y="54"/>
              </a:cxn>
              <a:cxn ang="0">
                <a:pos x="324" y="30"/>
              </a:cxn>
              <a:cxn ang="0">
                <a:pos x="324" y="12"/>
              </a:cxn>
              <a:cxn ang="0">
                <a:pos x="330" y="6"/>
              </a:cxn>
              <a:cxn ang="0">
                <a:pos x="330" y="0"/>
              </a:cxn>
              <a:cxn ang="0">
                <a:pos x="318" y="6"/>
              </a:cxn>
              <a:cxn ang="0">
                <a:pos x="288" y="12"/>
              </a:cxn>
              <a:cxn ang="0">
                <a:pos x="222" y="12"/>
              </a:cxn>
              <a:cxn ang="0">
                <a:pos x="162" y="30"/>
              </a:cxn>
              <a:cxn ang="0">
                <a:pos x="132" y="48"/>
              </a:cxn>
              <a:cxn ang="0">
                <a:pos x="138" y="78"/>
              </a:cxn>
              <a:cxn ang="0">
                <a:pos x="144" y="108"/>
              </a:cxn>
              <a:cxn ang="0">
                <a:pos x="132" y="114"/>
              </a:cxn>
              <a:cxn ang="0">
                <a:pos x="108" y="120"/>
              </a:cxn>
              <a:cxn ang="0">
                <a:pos x="102" y="132"/>
              </a:cxn>
              <a:cxn ang="0">
                <a:pos x="96" y="144"/>
              </a:cxn>
              <a:cxn ang="0">
                <a:pos x="60" y="156"/>
              </a:cxn>
              <a:cxn ang="0">
                <a:pos x="30" y="174"/>
              </a:cxn>
              <a:cxn ang="0">
                <a:pos x="6" y="192"/>
              </a:cxn>
              <a:cxn ang="0">
                <a:pos x="0" y="210"/>
              </a:cxn>
              <a:cxn ang="0">
                <a:pos x="6" y="210"/>
              </a:cxn>
              <a:cxn ang="0">
                <a:pos x="6" y="228"/>
              </a:cxn>
              <a:cxn ang="0">
                <a:pos x="60" y="270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70" name="Freeform 318"/>
          <p:cNvSpPr>
            <a:spLocks/>
          </p:cNvSpPr>
          <p:nvPr/>
        </p:nvSpPr>
        <p:spPr bwMode="auto">
          <a:xfrm>
            <a:off x="4283075" y="3007565"/>
            <a:ext cx="512763" cy="504825"/>
          </a:xfrm>
          <a:custGeom>
            <a:avLst/>
            <a:gdLst/>
            <a:ahLst/>
            <a:cxnLst>
              <a:cxn ang="0">
                <a:pos x="60" y="270"/>
              </a:cxn>
              <a:cxn ang="0">
                <a:pos x="216" y="378"/>
              </a:cxn>
              <a:cxn ang="0">
                <a:pos x="228" y="390"/>
              </a:cxn>
              <a:cxn ang="0">
                <a:pos x="246" y="390"/>
              </a:cxn>
              <a:cxn ang="0">
                <a:pos x="282" y="372"/>
              </a:cxn>
              <a:cxn ang="0">
                <a:pos x="390" y="300"/>
              </a:cxn>
              <a:cxn ang="0">
                <a:pos x="384" y="300"/>
              </a:cxn>
              <a:cxn ang="0">
                <a:pos x="366" y="276"/>
              </a:cxn>
              <a:cxn ang="0">
                <a:pos x="354" y="270"/>
              </a:cxn>
              <a:cxn ang="0">
                <a:pos x="342" y="246"/>
              </a:cxn>
              <a:cxn ang="0">
                <a:pos x="348" y="234"/>
              </a:cxn>
              <a:cxn ang="0">
                <a:pos x="348" y="174"/>
              </a:cxn>
              <a:cxn ang="0">
                <a:pos x="342" y="162"/>
              </a:cxn>
              <a:cxn ang="0">
                <a:pos x="348" y="150"/>
              </a:cxn>
              <a:cxn ang="0">
                <a:pos x="342" y="144"/>
              </a:cxn>
              <a:cxn ang="0">
                <a:pos x="342" y="120"/>
              </a:cxn>
              <a:cxn ang="0">
                <a:pos x="324" y="108"/>
              </a:cxn>
              <a:cxn ang="0">
                <a:pos x="318" y="102"/>
              </a:cxn>
              <a:cxn ang="0">
                <a:pos x="306" y="90"/>
              </a:cxn>
              <a:cxn ang="0">
                <a:pos x="306" y="78"/>
              </a:cxn>
              <a:cxn ang="0">
                <a:pos x="324" y="54"/>
              </a:cxn>
              <a:cxn ang="0">
                <a:pos x="324" y="30"/>
              </a:cxn>
              <a:cxn ang="0">
                <a:pos x="324" y="12"/>
              </a:cxn>
              <a:cxn ang="0">
                <a:pos x="330" y="6"/>
              </a:cxn>
              <a:cxn ang="0">
                <a:pos x="330" y="0"/>
              </a:cxn>
              <a:cxn ang="0">
                <a:pos x="318" y="6"/>
              </a:cxn>
              <a:cxn ang="0">
                <a:pos x="288" y="12"/>
              </a:cxn>
              <a:cxn ang="0">
                <a:pos x="222" y="12"/>
              </a:cxn>
              <a:cxn ang="0">
                <a:pos x="162" y="30"/>
              </a:cxn>
              <a:cxn ang="0">
                <a:pos x="132" y="48"/>
              </a:cxn>
              <a:cxn ang="0">
                <a:pos x="138" y="78"/>
              </a:cxn>
              <a:cxn ang="0">
                <a:pos x="144" y="108"/>
              </a:cxn>
              <a:cxn ang="0">
                <a:pos x="132" y="114"/>
              </a:cxn>
              <a:cxn ang="0">
                <a:pos x="108" y="120"/>
              </a:cxn>
              <a:cxn ang="0">
                <a:pos x="102" y="132"/>
              </a:cxn>
              <a:cxn ang="0">
                <a:pos x="96" y="144"/>
              </a:cxn>
              <a:cxn ang="0">
                <a:pos x="60" y="156"/>
              </a:cxn>
              <a:cxn ang="0">
                <a:pos x="30" y="174"/>
              </a:cxn>
              <a:cxn ang="0">
                <a:pos x="6" y="192"/>
              </a:cxn>
              <a:cxn ang="0">
                <a:pos x="0" y="210"/>
              </a:cxn>
              <a:cxn ang="0">
                <a:pos x="6" y="210"/>
              </a:cxn>
              <a:cxn ang="0">
                <a:pos x="6" y="228"/>
              </a:cxn>
              <a:cxn ang="0">
                <a:pos x="60" y="270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71" name="Freeform 319"/>
          <p:cNvSpPr>
            <a:spLocks/>
          </p:cNvSpPr>
          <p:nvPr/>
        </p:nvSpPr>
        <p:spPr bwMode="auto">
          <a:xfrm>
            <a:off x="4322763" y="2969465"/>
            <a:ext cx="9525" cy="4763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0" y="6"/>
              </a:cxn>
              <a:cxn ang="0">
                <a:pos x="6" y="0"/>
              </a:cxn>
            </a:cxnLst>
            <a:rect l="0" t="0" r="r" b="b"/>
            <a:pathLst>
              <a:path w="6" h="6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72" name="Freeform 320"/>
          <p:cNvSpPr>
            <a:spLocks/>
          </p:cNvSpPr>
          <p:nvPr/>
        </p:nvSpPr>
        <p:spPr bwMode="auto">
          <a:xfrm>
            <a:off x="4340225" y="2858340"/>
            <a:ext cx="7938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" y="6"/>
              </a:cxn>
              <a:cxn ang="0">
                <a:pos x="0" y="0"/>
              </a:cxn>
            </a:cxnLst>
            <a:rect l="0" t="0" r="r" b="b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73" name="Freeform 321"/>
          <p:cNvSpPr>
            <a:spLocks/>
          </p:cNvSpPr>
          <p:nvPr/>
        </p:nvSpPr>
        <p:spPr bwMode="auto">
          <a:xfrm>
            <a:off x="4268788" y="2793253"/>
            <a:ext cx="307975" cy="236537"/>
          </a:xfrm>
          <a:custGeom>
            <a:avLst/>
            <a:gdLst/>
            <a:ahLst/>
            <a:cxnLst>
              <a:cxn ang="0">
                <a:pos x="34" y="5"/>
              </a:cxn>
              <a:cxn ang="0">
                <a:pos x="32" y="5"/>
              </a:cxn>
              <a:cxn ang="0">
                <a:pos x="29" y="4"/>
              </a:cxn>
              <a:cxn ang="0">
                <a:pos x="27" y="4"/>
              </a:cxn>
              <a:cxn ang="0">
                <a:pos x="26" y="4"/>
              </a:cxn>
              <a:cxn ang="0">
                <a:pos x="25" y="2"/>
              </a:cxn>
              <a:cxn ang="0">
                <a:pos x="13" y="0"/>
              </a:cxn>
              <a:cxn ang="0">
                <a:pos x="7" y="1"/>
              </a:cxn>
              <a:cxn ang="0">
                <a:pos x="5" y="0"/>
              </a:cxn>
              <a:cxn ang="0">
                <a:pos x="3" y="1"/>
              </a:cxn>
              <a:cxn ang="0">
                <a:pos x="0" y="3"/>
              </a:cxn>
              <a:cxn ang="0">
                <a:pos x="2" y="8"/>
              </a:cxn>
              <a:cxn ang="0">
                <a:pos x="4" y="6"/>
              </a:cxn>
              <a:cxn ang="0">
                <a:pos x="8" y="7"/>
              </a:cxn>
              <a:cxn ang="0">
                <a:pos x="9" y="8"/>
              </a:cxn>
              <a:cxn ang="0">
                <a:pos x="9" y="8"/>
              </a:cxn>
              <a:cxn ang="0">
                <a:pos x="10" y="9"/>
              </a:cxn>
              <a:cxn ang="0">
                <a:pos x="9" y="12"/>
              </a:cxn>
              <a:cxn ang="0">
                <a:pos x="8" y="17"/>
              </a:cxn>
              <a:cxn ang="0">
                <a:pos x="7" y="20"/>
              </a:cxn>
              <a:cxn ang="0">
                <a:pos x="7" y="22"/>
              </a:cxn>
              <a:cxn ang="0">
                <a:pos x="8" y="22"/>
              </a:cxn>
              <a:cxn ang="0">
                <a:pos x="7" y="23"/>
              </a:cxn>
              <a:cxn ang="0">
                <a:pos x="7" y="24"/>
              </a:cxn>
              <a:cxn ang="0">
                <a:pos x="6" y="27"/>
              </a:cxn>
              <a:cxn ang="0">
                <a:pos x="8" y="27"/>
              </a:cxn>
              <a:cxn ang="0">
                <a:pos x="12" y="30"/>
              </a:cxn>
              <a:cxn ang="0">
                <a:pos x="18" y="28"/>
              </a:cxn>
              <a:cxn ang="0">
                <a:pos x="24" y="27"/>
              </a:cxn>
              <a:cxn ang="0">
                <a:pos x="27" y="23"/>
              </a:cxn>
              <a:cxn ang="0">
                <a:pos x="30" y="19"/>
              </a:cxn>
              <a:cxn ang="0">
                <a:pos x="30" y="17"/>
              </a:cxn>
              <a:cxn ang="0">
                <a:pos x="33" y="11"/>
              </a:cxn>
              <a:cxn ang="0">
                <a:pos x="39" y="7"/>
              </a:cxn>
              <a:cxn ang="0">
                <a:pos x="39" y="6"/>
              </a:cxn>
              <a:cxn ang="0">
                <a:pos x="37" y="6"/>
              </a:cxn>
              <a:cxn ang="0">
                <a:pos x="34" y="5"/>
              </a:cxn>
            </a:cxnLst>
            <a:rect l="0" t="0" r="r" b="b"/>
            <a:pathLst>
              <a:path w="39" h="30">
                <a:moveTo>
                  <a:pt x="34" y="5"/>
                </a:moveTo>
                <a:cubicBezTo>
                  <a:pt x="34" y="5"/>
                  <a:pt x="33" y="5"/>
                  <a:pt x="32" y="5"/>
                </a:cubicBezTo>
                <a:cubicBezTo>
                  <a:pt x="32" y="5"/>
                  <a:pt x="29" y="4"/>
                  <a:pt x="29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2"/>
                  <a:pt x="25" y="2"/>
                  <a:pt x="25" y="2"/>
                </a:cubicBezTo>
                <a:cubicBezTo>
                  <a:pt x="13" y="0"/>
                  <a:pt x="13" y="0"/>
                  <a:pt x="13" y="0"/>
                </a:cubicBezTo>
                <a:cubicBezTo>
                  <a:pt x="7" y="1"/>
                  <a:pt x="7" y="1"/>
                  <a:pt x="7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1" y="3"/>
                  <a:pt x="0" y="3"/>
                </a:cubicBezTo>
                <a:cubicBezTo>
                  <a:pt x="2" y="8"/>
                  <a:pt x="2" y="8"/>
                  <a:pt x="2" y="8"/>
                </a:cubicBezTo>
                <a:cubicBezTo>
                  <a:pt x="4" y="6"/>
                  <a:pt x="4" y="6"/>
                  <a:pt x="4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7"/>
                  <a:pt x="6" y="27"/>
                  <a:pt x="6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12" y="30"/>
                  <a:pt x="12" y="30"/>
                  <a:pt x="12" y="30"/>
                </a:cubicBezTo>
                <a:cubicBezTo>
                  <a:pt x="18" y="28"/>
                  <a:pt x="18" y="28"/>
                  <a:pt x="18" y="28"/>
                </a:cubicBezTo>
                <a:cubicBezTo>
                  <a:pt x="24" y="27"/>
                  <a:pt x="24" y="27"/>
                  <a:pt x="24" y="27"/>
                </a:cubicBezTo>
                <a:cubicBezTo>
                  <a:pt x="27" y="23"/>
                  <a:pt x="27" y="23"/>
                  <a:pt x="27" y="23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7"/>
                  <a:pt x="30" y="17"/>
                  <a:pt x="30" y="17"/>
                </a:cubicBezTo>
                <a:cubicBezTo>
                  <a:pt x="33" y="11"/>
                  <a:pt x="33" y="11"/>
                  <a:pt x="33" y="11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6"/>
                  <a:pt x="39" y="6"/>
                  <a:pt x="39" y="6"/>
                </a:cubicBezTo>
                <a:cubicBezTo>
                  <a:pt x="37" y="6"/>
                  <a:pt x="37" y="6"/>
                  <a:pt x="37" y="6"/>
                </a:cubicBezTo>
                <a:lnTo>
                  <a:pt x="34" y="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74" name="Freeform 322"/>
          <p:cNvSpPr>
            <a:spLocks/>
          </p:cNvSpPr>
          <p:nvPr/>
        </p:nvSpPr>
        <p:spPr bwMode="auto">
          <a:xfrm>
            <a:off x="4268788" y="2840878"/>
            <a:ext cx="79375" cy="166687"/>
          </a:xfrm>
          <a:custGeom>
            <a:avLst/>
            <a:gdLst/>
            <a:ahLst/>
            <a:cxnLst>
              <a:cxn ang="0">
                <a:pos x="42" y="103"/>
              </a:cxn>
              <a:cxn ang="0">
                <a:pos x="42" y="97"/>
              </a:cxn>
              <a:cxn ang="0">
                <a:pos x="42" y="97"/>
              </a:cxn>
              <a:cxn ang="0">
                <a:pos x="42" y="85"/>
              </a:cxn>
              <a:cxn ang="0">
                <a:pos x="48" y="73"/>
              </a:cxn>
              <a:cxn ang="0">
                <a:pos x="48" y="67"/>
              </a:cxn>
              <a:cxn ang="0">
                <a:pos x="48" y="49"/>
              </a:cxn>
              <a:cxn ang="0">
                <a:pos x="54" y="43"/>
              </a:cxn>
              <a:cxn ang="0">
                <a:pos x="54" y="31"/>
              </a:cxn>
              <a:cxn ang="0">
                <a:pos x="60" y="19"/>
              </a:cxn>
              <a:cxn ang="0">
                <a:pos x="54" y="13"/>
              </a:cxn>
              <a:cxn ang="0">
                <a:pos x="48" y="6"/>
              </a:cxn>
              <a:cxn ang="0">
                <a:pos x="30" y="0"/>
              </a:cxn>
              <a:cxn ang="0">
                <a:pos x="18" y="6"/>
              </a:cxn>
              <a:cxn ang="0">
                <a:pos x="12" y="13"/>
              </a:cxn>
              <a:cxn ang="0">
                <a:pos x="12" y="13"/>
              </a:cxn>
              <a:cxn ang="0">
                <a:pos x="6" y="13"/>
              </a:cxn>
              <a:cxn ang="0">
                <a:pos x="12" y="37"/>
              </a:cxn>
              <a:cxn ang="0">
                <a:pos x="12" y="61"/>
              </a:cxn>
              <a:cxn ang="0">
                <a:pos x="0" y="91"/>
              </a:cxn>
              <a:cxn ang="0">
                <a:pos x="12" y="97"/>
              </a:cxn>
              <a:cxn ang="0">
                <a:pos x="12" y="127"/>
              </a:cxn>
              <a:cxn ang="0">
                <a:pos x="36" y="127"/>
              </a:cxn>
              <a:cxn ang="0">
                <a:pos x="42" y="115"/>
              </a:cxn>
              <a:cxn ang="0">
                <a:pos x="42" y="103"/>
              </a:cxn>
            </a:cxnLst>
            <a:rect l="0" t="0" r="r" b="b"/>
            <a:pathLst>
              <a:path w="60" h="127">
                <a:moveTo>
                  <a:pt x="42" y="103"/>
                </a:moveTo>
                <a:lnTo>
                  <a:pt x="42" y="97"/>
                </a:lnTo>
                <a:lnTo>
                  <a:pt x="42" y="97"/>
                </a:lnTo>
                <a:lnTo>
                  <a:pt x="42" y="85"/>
                </a:lnTo>
                <a:lnTo>
                  <a:pt x="48" y="73"/>
                </a:lnTo>
                <a:lnTo>
                  <a:pt x="48" y="67"/>
                </a:lnTo>
                <a:lnTo>
                  <a:pt x="48" y="49"/>
                </a:lnTo>
                <a:lnTo>
                  <a:pt x="54" y="43"/>
                </a:lnTo>
                <a:lnTo>
                  <a:pt x="54" y="31"/>
                </a:lnTo>
                <a:lnTo>
                  <a:pt x="60" y="19"/>
                </a:lnTo>
                <a:lnTo>
                  <a:pt x="54" y="13"/>
                </a:lnTo>
                <a:lnTo>
                  <a:pt x="48" y="6"/>
                </a:lnTo>
                <a:lnTo>
                  <a:pt x="30" y="0"/>
                </a:lnTo>
                <a:lnTo>
                  <a:pt x="18" y="6"/>
                </a:lnTo>
                <a:lnTo>
                  <a:pt x="12" y="13"/>
                </a:lnTo>
                <a:lnTo>
                  <a:pt x="12" y="13"/>
                </a:lnTo>
                <a:lnTo>
                  <a:pt x="6" y="13"/>
                </a:lnTo>
                <a:lnTo>
                  <a:pt x="12" y="37"/>
                </a:lnTo>
                <a:lnTo>
                  <a:pt x="12" y="61"/>
                </a:lnTo>
                <a:lnTo>
                  <a:pt x="0" y="91"/>
                </a:lnTo>
                <a:lnTo>
                  <a:pt x="12" y="97"/>
                </a:lnTo>
                <a:lnTo>
                  <a:pt x="12" y="127"/>
                </a:lnTo>
                <a:lnTo>
                  <a:pt x="36" y="127"/>
                </a:lnTo>
                <a:lnTo>
                  <a:pt x="42" y="115"/>
                </a:lnTo>
                <a:lnTo>
                  <a:pt x="42" y="10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80" name="Freeform 328"/>
          <p:cNvSpPr>
            <a:spLocks/>
          </p:cNvSpPr>
          <p:nvPr/>
        </p:nvSpPr>
        <p:spPr bwMode="auto">
          <a:xfrm>
            <a:off x="5707063" y="2959940"/>
            <a:ext cx="14287" cy="2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8"/>
              </a:cxn>
              <a:cxn ang="0">
                <a:pos x="12" y="12"/>
              </a:cxn>
              <a:cxn ang="0">
                <a:pos x="0" y="0"/>
              </a:cxn>
            </a:cxnLst>
            <a:rect l="0" t="0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86" name="Freeform 334"/>
          <p:cNvSpPr>
            <a:spLocks/>
          </p:cNvSpPr>
          <p:nvPr/>
        </p:nvSpPr>
        <p:spPr bwMode="auto">
          <a:xfrm>
            <a:off x="5013325" y="1547065"/>
            <a:ext cx="266700" cy="585788"/>
          </a:xfrm>
          <a:custGeom>
            <a:avLst/>
            <a:gdLst/>
            <a:ahLst/>
            <a:cxnLst>
              <a:cxn ang="0">
                <a:pos x="34" y="55"/>
              </a:cxn>
              <a:cxn ang="0">
                <a:pos x="32" y="54"/>
              </a:cxn>
              <a:cxn ang="0">
                <a:pos x="30" y="52"/>
              </a:cxn>
              <a:cxn ang="0">
                <a:pos x="31" y="47"/>
              </a:cxn>
              <a:cxn ang="0">
                <a:pos x="30" y="45"/>
              </a:cxn>
              <a:cxn ang="0">
                <a:pos x="30" y="43"/>
              </a:cxn>
              <a:cxn ang="0">
                <a:pos x="29" y="42"/>
              </a:cxn>
              <a:cxn ang="0">
                <a:pos x="29" y="40"/>
              </a:cxn>
              <a:cxn ang="0">
                <a:pos x="28" y="38"/>
              </a:cxn>
              <a:cxn ang="0">
                <a:pos x="30" y="36"/>
              </a:cxn>
              <a:cxn ang="0">
                <a:pos x="27" y="27"/>
              </a:cxn>
              <a:cxn ang="0">
                <a:pos x="30" y="21"/>
              </a:cxn>
              <a:cxn ang="0">
                <a:pos x="28" y="17"/>
              </a:cxn>
              <a:cxn ang="0">
                <a:pos x="25" y="15"/>
              </a:cxn>
              <a:cxn ang="0">
                <a:pos x="25" y="14"/>
              </a:cxn>
              <a:cxn ang="0">
                <a:pos x="25" y="10"/>
              </a:cxn>
              <a:cxn ang="0">
                <a:pos x="25" y="10"/>
              </a:cxn>
              <a:cxn ang="0">
                <a:pos x="26" y="9"/>
              </a:cxn>
              <a:cxn ang="0">
                <a:pos x="26" y="8"/>
              </a:cxn>
              <a:cxn ang="0">
                <a:pos x="27" y="6"/>
              </a:cxn>
              <a:cxn ang="0">
                <a:pos x="27" y="3"/>
              </a:cxn>
              <a:cxn ang="0">
                <a:pos x="24" y="0"/>
              </a:cxn>
              <a:cxn ang="0">
                <a:pos x="19" y="1"/>
              </a:cxn>
              <a:cxn ang="0">
                <a:pos x="17" y="3"/>
              </a:cxn>
              <a:cxn ang="0">
                <a:pos x="15" y="8"/>
              </a:cxn>
              <a:cxn ang="0">
                <a:pos x="12" y="11"/>
              </a:cxn>
              <a:cxn ang="0">
                <a:pos x="11" y="10"/>
              </a:cxn>
              <a:cxn ang="0">
                <a:pos x="8" y="11"/>
              </a:cxn>
              <a:cxn ang="0">
                <a:pos x="5" y="10"/>
              </a:cxn>
              <a:cxn ang="0">
                <a:pos x="3" y="8"/>
              </a:cxn>
              <a:cxn ang="0">
                <a:pos x="2" y="6"/>
              </a:cxn>
              <a:cxn ang="0">
                <a:pos x="1" y="8"/>
              </a:cxn>
              <a:cxn ang="0">
                <a:pos x="0" y="8"/>
              </a:cxn>
              <a:cxn ang="0">
                <a:pos x="1" y="10"/>
              </a:cxn>
              <a:cxn ang="0">
                <a:pos x="4" y="13"/>
              </a:cxn>
              <a:cxn ang="0">
                <a:pos x="6" y="14"/>
              </a:cxn>
              <a:cxn ang="0">
                <a:pos x="7" y="14"/>
              </a:cxn>
              <a:cxn ang="0">
                <a:pos x="9" y="19"/>
              </a:cxn>
              <a:cxn ang="0">
                <a:pos x="9" y="23"/>
              </a:cxn>
              <a:cxn ang="0">
                <a:pos x="9" y="26"/>
              </a:cxn>
              <a:cxn ang="0">
                <a:pos x="10" y="29"/>
              </a:cxn>
              <a:cxn ang="0">
                <a:pos x="10" y="30"/>
              </a:cxn>
              <a:cxn ang="0">
                <a:pos x="10" y="35"/>
              </a:cxn>
              <a:cxn ang="0">
                <a:pos x="10" y="36"/>
              </a:cxn>
              <a:cxn ang="0">
                <a:pos x="12" y="36"/>
              </a:cxn>
              <a:cxn ang="0">
                <a:pos x="14" y="40"/>
              </a:cxn>
              <a:cxn ang="0">
                <a:pos x="9" y="49"/>
              </a:cxn>
              <a:cxn ang="0">
                <a:pos x="4" y="53"/>
              </a:cxn>
              <a:cxn ang="0">
                <a:pos x="1" y="58"/>
              </a:cxn>
              <a:cxn ang="0">
                <a:pos x="2" y="66"/>
              </a:cxn>
              <a:cxn ang="0">
                <a:pos x="3" y="71"/>
              </a:cxn>
              <a:cxn ang="0">
                <a:pos x="5" y="73"/>
              </a:cxn>
              <a:cxn ang="0">
                <a:pos x="7" y="75"/>
              </a:cxn>
              <a:cxn ang="0">
                <a:pos x="12" y="75"/>
              </a:cxn>
              <a:cxn ang="0">
                <a:pos x="20" y="72"/>
              </a:cxn>
              <a:cxn ang="0">
                <a:pos x="22" y="72"/>
              </a:cxn>
              <a:cxn ang="0">
                <a:pos x="34" y="58"/>
              </a:cxn>
              <a:cxn ang="0">
                <a:pos x="34" y="5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87" name="Freeform 335"/>
          <p:cNvSpPr>
            <a:spLocks/>
          </p:cNvSpPr>
          <p:nvPr/>
        </p:nvSpPr>
        <p:spPr bwMode="auto">
          <a:xfrm>
            <a:off x="5287963" y="2475753"/>
            <a:ext cx="15875" cy="7937"/>
          </a:xfrm>
          <a:custGeom>
            <a:avLst/>
            <a:gdLst/>
            <a:ahLst/>
            <a:cxnLst>
              <a:cxn ang="0">
                <a:pos x="12" y="6"/>
              </a:cxn>
              <a:cxn ang="0">
                <a:pos x="0" y="0"/>
              </a:cxn>
              <a:cxn ang="0">
                <a:pos x="0" y="6"/>
              </a:cxn>
              <a:cxn ang="0">
                <a:pos x="12" y="6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88" name="Freeform 336"/>
          <p:cNvSpPr>
            <a:spLocks/>
          </p:cNvSpPr>
          <p:nvPr/>
        </p:nvSpPr>
        <p:spPr bwMode="auto">
          <a:xfrm>
            <a:off x="5186363" y="889840"/>
            <a:ext cx="3792537" cy="2030413"/>
          </a:xfrm>
          <a:custGeom>
            <a:avLst/>
            <a:gdLst/>
            <a:ahLst/>
            <a:cxnLst>
              <a:cxn ang="0">
                <a:pos x="470" y="89"/>
              </a:cxn>
              <a:cxn ang="0">
                <a:pos x="451" y="97"/>
              </a:cxn>
              <a:cxn ang="0">
                <a:pos x="431" y="89"/>
              </a:cxn>
              <a:cxn ang="0">
                <a:pos x="403" y="77"/>
              </a:cxn>
              <a:cxn ang="0">
                <a:pos x="362" y="59"/>
              </a:cxn>
              <a:cxn ang="0">
                <a:pos x="342" y="70"/>
              </a:cxn>
              <a:cxn ang="0">
                <a:pos x="323" y="73"/>
              </a:cxn>
              <a:cxn ang="0">
                <a:pos x="312" y="51"/>
              </a:cxn>
              <a:cxn ang="0">
                <a:pos x="287" y="53"/>
              </a:cxn>
              <a:cxn ang="0">
                <a:pos x="264" y="44"/>
              </a:cxn>
              <a:cxn ang="0">
                <a:pos x="262" y="39"/>
              </a:cxn>
              <a:cxn ang="0">
                <a:pos x="254" y="8"/>
              </a:cxn>
              <a:cxn ang="0">
                <a:pos x="216" y="19"/>
              </a:cxn>
              <a:cxn ang="0">
                <a:pos x="169" y="54"/>
              </a:cxn>
              <a:cxn ang="0">
                <a:pos x="152" y="59"/>
              </a:cxn>
              <a:cxn ang="0">
                <a:pos x="143" y="76"/>
              </a:cxn>
              <a:cxn ang="0">
                <a:pos x="128" y="70"/>
              </a:cxn>
              <a:cxn ang="0">
                <a:pos x="132" y="94"/>
              </a:cxn>
              <a:cxn ang="0">
                <a:pos x="104" y="95"/>
              </a:cxn>
              <a:cxn ang="0">
                <a:pos x="83" y="97"/>
              </a:cxn>
              <a:cxn ang="0">
                <a:pos x="59" y="112"/>
              </a:cxn>
              <a:cxn ang="0">
                <a:pos x="53" y="99"/>
              </a:cxn>
              <a:cxn ang="0">
                <a:pos x="49" y="116"/>
              </a:cxn>
              <a:cxn ang="0">
                <a:pos x="39" y="129"/>
              </a:cxn>
              <a:cxn ang="0">
                <a:pos x="31" y="136"/>
              </a:cxn>
              <a:cxn ang="0">
                <a:pos x="23" y="118"/>
              </a:cxn>
              <a:cxn ang="0">
                <a:pos x="22" y="113"/>
              </a:cxn>
              <a:cxn ang="0">
                <a:pos x="36" y="101"/>
              </a:cxn>
              <a:cxn ang="0">
                <a:pos x="13" y="87"/>
              </a:cxn>
              <a:cxn ang="0">
                <a:pos x="4" y="94"/>
              </a:cxn>
              <a:cxn ang="0">
                <a:pos x="8" y="107"/>
              </a:cxn>
              <a:cxn ang="0">
                <a:pos x="8" y="129"/>
              </a:cxn>
              <a:cxn ang="0">
                <a:pos x="11" y="143"/>
              </a:cxn>
              <a:cxn ang="0">
                <a:pos x="2" y="164"/>
              </a:cxn>
              <a:cxn ang="0">
                <a:pos x="9" y="186"/>
              </a:cxn>
              <a:cxn ang="0">
                <a:pos x="15" y="205"/>
              </a:cxn>
              <a:cxn ang="0">
                <a:pos x="34" y="219"/>
              </a:cxn>
              <a:cxn ang="0">
                <a:pos x="26" y="232"/>
              </a:cxn>
              <a:cxn ang="0">
                <a:pos x="45" y="248"/>
              </a:cxn>
              <a:cxn ang="0">
                <a:pos x="59" y="256"/>
              </a:cxn>
              <a:cxn ang="0">
                <a:pos x="63" y="244"/>
              </a:cxn>
              <a:cxn ang="0">
                <a:pos x="63" y="224"/>
              </a:cxn>
              <a:cxn ang="0">
                <a:pos x="82" y="209"/>
              </a:cxn>
              <a:cxn ang="0">
                <a:pos x="109" y="196"/>
              </a:cxn>
              <a:cxn ang="0">
                <a:pos x="160" y="203"/>
              </a:cxn>
              <a:cxn ang="0">
                <a:pos x="191" y="222"/>
              </a:cxn>
              <a:cxn ang="0">
                <a:pos x="224" y="211"/>
              </a:cxn>
              <a:cxn ang="0">
                <a:pos x="275" y="216"/>
              </a:cxn>
              <a:cxn ang="0">
                <a:pos x="307" y="200"/>
              </a:cxn>
              <a:cxn ang="0">
                <a:pos x="329" y="239"/>
              </a:cxn>
              <a:cxn ang="0">
                <a:pos x="335" y="250"/>
              </a:cxn>
              <a:cxn ang="0">
                <a:pos x="360" y="203"/>
              </a:cxn>
              <a:cxn ang="0">
                <a:pos x="341" y="192"/>
              </a:cxn>
              <a:cxn ang="0">
                <a:pos x="371" y="164"/>
              </a:cxn>
              <a:cxn ang="0">
                <a:pos x="403" y="166"/>
              </a:cxn>
              <a:cxn ang="0">
                <a:pos x="421" y="155"/>
              </a:cxn>
              <a:cxn ang="0">
                <a:pos x="419" y="166"/>
              </a:cxn>
              <a:cxn ang="0">
                <a:pos x="416" y="202"/>
              </a:cxn>
              <a:cxn ang="0">
                <a:pos x="427" y="184"/>
              </a:cxn>
              <a:cxn ang="0">
                <a:pos x="435" y="161"/>
              </a:cxn>
              <a:cxn ang="0">
                <a:pos x="457" y="156"/>
              </a:cxn>
              <a:cxn ang="0">
                <a:pos x="479" y="140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90" name="Freeform 338"/>
          <p:cNvSpPr>
            <a:spLocks/>
          </p:cNvSpPr>
          <p:nvPr/>
        </p:nvSpPr>
        <p:spPr bwMode="auto">
          <a:xfrm>
            <a:off x="5659438" y="2350340"/>
            <a:ext cx="1011237" cy="709613"/>
          </a:xfrm>
          <a:custGeom>
            <a:avLst/>
            <a:gdLst/>
            <a:ahLst/>
            <a:cxnLst>
              <a:cxn ang="0">
                <a:pos x="87" y="77"/>
              </a:cxn>
              <a:cxn ang="0">
                <a:pos x="96" y="71"/>
              </a:cxn>
              <a:cxn ang="0">
                <a:pos x="105" y="63"/>
              </a:cxn>
              <a:cxn ang="0">
                <a:pos x="114" y="50"/>
              </a:cxn>
              <a:cxn ang="0">
                <a:pos x="124" y="41"/>
              </a:cxn>
              <a:cxn ang="0">
                <a:pos x="129" y="34"/>
              </a:cxn>
              <a:cxn ang="0">
                <a:pos x="122" y="27"/>
              </a:cxn>
              <a:cxn ang="0">
                <a:pos x="104" y="23"/>
              </a:cxn>
              <a:cxn ang="0">
                <a:pos x="96" y="6"/>
              </a:cxn>
              <a:cxn ang="0">
                <a:pos x="82" y="9"/>
              </a:cxn>
              <a:cxn ang="0">
                <a:pos x="62" y="3"/>
              </a:cxn>
              <a:cxn ang="0">
                <a:pos x="45" y="16"/>
              </a:cxn>
              <a:cxn ang="0">
                <a:pos x="40" y="24"/>
              </a:cxn>
              <a:cxn ang="0">
                <a:pos x="27" y="24"/>
              </a:cxn>
              <a:cxn ang="0">
                <a:pos x="13" y="21"/>
              </a:cxn>
              <a:cxn ang="0">
                <a:pos x="0" y="33"/>
              </a:cxn>
              <a:cxn ang="0">
                <a:pos x="6" y="42"/>
              </a:cxn>
              <a:cxn ang="0">
                <a:pos x="19" y="41"/>
              </a:cxn>
              <a:cxn ang="0">
                <a:pos x="20" y="50"/>
              </a:cxn>
              <a:cxn ang="0">
                <a:pos x="13" y="52"/>
              </a:cxn>
              <a:cxn ang="0">
                <a:pos x="20" y="63"/>
              </a:cxn>
              <a:cxn ang="0">
                <a:pos x="24" y="76"/>
              </a:cxn>
              <a:cxn ang="0">
                <a:pos x="24" y="82"/>
              </a:cxn>
              <a:cxn ang="0">
                <a:pos x="33" y="79"/>
              </a:cxn>
              <a:cxn ang="0">
                <a:pos x="42" y="85"/>
              </a:cxn>
              <a:cxn ang="0">
                <a:pos x="46" y="89"/>
              </a:cxn>
              <a:cxn ang="0">
                <a:pos x="51" y="91"/>
              </a:cxn>
              <a:cxn ang="0">
                <a:pos x="58" y="87"/>
              </a:cxn>
              <a:cxn ang="0">
                <a:pos x="63" y="83"/>
              </a:cxn>
              <a:cxn ang="0">
                <a:pos x="68" y="85"/>
              </a:cxn>
              <a:cxn ang="0">
                <a:pos x="74" y="82"/>
              </a:cxn>
              <a:cxn ang="0">
                <a:pos x="78" y="80"/>
              </a:cxn>
              <a:cxn ang="0">
                <a:pos x="82" y="83"/>
              </a:cxn>
              <a:cxn ang="0">
                <a:pos x="88" y="82"/>
              </a:cxn>
              <a:cxn ang="0">
                <a:pos x="90" y="82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492" name="Rectangle 340"/>
          <p:cNvSpPr>
            <a:spLocks noChangeArrowheads="1"/>
          </p:cNvSpPr>
          <p:nvPr/>
        </p:nvSpPr>
        <p:spPr bwMode="auto">
          <a:xfrm>
            <a:off x="4903788" y="2615453"/>
            <a:ext cx="9525" cy="15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93" name="Freeform 341"/>
          <p:cNvSpPr>
            <a:spLocks/>
          </p:cNvSpPr>
          <p:nvPr/>
        </p:nvSpPr>
        <p:spPr bwMode="auto">
          <a:xfrm>
            <a:off x="4732338" y="2607515"/>
            <a:ext cx="187325" cy="85725"/>
          </a:xfrm>
          <a:custGeom>
            <a:avLst/>
            <a:gdLst/>
            <a:ahLst/>
            <a:cxnLst>
              <a:cxn ang="0">
                <a:pos x="23" y="6"/>
              </a:cxn>
              <a:cxn ang="0">
                <a:pos x="24" y="4"/>
              </a:cxn>
              <a:cxn ang="0">
                <a:pos x="24" y="4"/>
              </a:cxn>
              <a:cxn ang="0">
                <a:pos x="23" y="2"/>
              </a:cxn>
              <a:cxn ang="0">
                <a:pos x="23" y="1"/>
              </a:cxn>
              <a:cxn ang="0">
                <a:pos x="22" y="1"/>
              </a:cxn>
              <a:cxn ang="0">
                <a:pos x="18" y="0"/>
              </a:cxn>
              <a:cxn ang="0">
                <a:pos x="17" y="1"/>
              </a:cxn>
              <a:cxn ang="0">
                <a:pos x="14" y="1"/>
              </a:cxn>
              <a:cxn ang="0">
                <a:pos x="13" y="2"/>
              </a:cxn>
              <a:cxn ang="0">
                <a:pos x="11" y="3"/>
              </a:cxn>
              <a:cxn ang="0">
                <a:pos x="12" y="5"/>
              </a:cxn>
              <a:cxn ang="0">
                <a:pos x="11" y="6"/>
              </a:cxn>
              <a:cxn ang="0">
                <a:pos x="10" y="6"/>
              </a:cxn>
              <a:cxn ang="0">
                <a:pos x="6" y="7"/>
              </a:cxn>
              <a:cxn ang="0">
                <a:pos x="4" y="7"/>
              </a:cxn>
              <a:cxn ang="0">
                <a:pos x="2" y="7"/>
              </a:cxn>
              <a:cxn ang="0">
                <a:pos x="1" y="7"/>
              </a:cxn>
              <a:cxn ang="0">
                <a:pos x="0" y="7"/>
              </a:cxn>
              <a:cxn ang="0">
                <a:pos x="1" y="8"/>
              </a:cxn>
              <a:cxn ang="0">
                <a:pos x="3" y="10"/>
              </a:cxn>
              <a:cxn ang="0">
                <a:pos x="4" y="11"/>
              </a:cxn>
              <a:cxn ang="0">
                <a:pos x="5" y="10"/>
              </a:cxn>
              <a:cxn ang="0">
                <a:pos x="9" y="10"/>
              </a:cxn>
              <a:cxn ang="0">
                <a:pos x="13" y="11"/>
              </a:cxn>
              <a:cxn ang="0">
                <a:pos x="14" y="11"/>
              </a:cxn>
              <a:cxn ang="0">
                <a:pos x="18" y="11"/>
              </a:cxn>
              <a:cxn ang="0">
                <a:pos x="21" y="9"/>
              </a:cxn>
              <a:cxn ang="0">
                <a:pos x="22" y="9"/>
              </a:cxn>
              <a:cxn ang="0">
                <a:pos x="23" y="6"/>
              </a:cxn>
            </a:cxnLst>
            <a:rect l="0" t="0" r="r" b="b"/>
            <a:pathLst>
              <a:path w="24" h="11">
                <a:moveTo>
                  <a:pt x="23" y="6"/>
                </a:move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6"/>
                  <a:pt x="10" y="6"/>
                  <a:pt x="10" y="6"/>
                </a:cubicBezTo>
                <a:cubicBezTo>
                  <a:pt x="6" y="7"/>
                  <a:pt x="6" y="7"/>
                  <a:pt x="6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2" y="8"/>
                  <a:pt x="2" y="7"/>
                </a:cubicBezTo>
                <a:cubicBezTo>
                  <a:pt x="2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8"/>
                  <a:pt x="1" y="8"/>
                  <a:pt x="1" y="8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3" y="11"/>
                  <a:pt x="13" y="11"/>
                  <a:pt x="13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21" y="9"/>
                  <a:pt x="21" y="9"/>
                  <a:pt x="21" y="9"/>
                </a:cubicBezTo>
                <a:cubicBezTo>
                  <a:pt x="22" y="9"/>
                  <a:pt x="22" y="9"/>
                  <a:pt x="22" y="9"/>
                </a:cubicBezTo>
                <a:lnTo>
                  <a:pt x="23" y="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94" name="Freeform 342"/>
          <p:cNvSpPr>
            <a:spLocks/>
          </p:cNvSpPr>
          <p:nvPr/>
        </p:nvSpPr>
        <p:spPr bwMode="auto">
          <a:xfrm>
            <a:off x="4386263" y="2523378"/>
            <a:ext cx="314325" cy="317500"/>
          </a:xfrm>
          <a:custGeom>
            <a:avLst/>
            <a:gdLst/>
            <a:ahLst/>
            <a:cxnLst>
              <a:cxn ang="0">
                <a:pos x="36" y="29"/>
              </a:cxn>
              <a:cxn ang="0">
                <a:pos x="37" y="27"/>
              </a:cxn>
              <a:cxn ang="0">
                <a:pos x="37" y="25"/>
              </a:cxn>
              <a:cxn ang="0">
                <a:pos x="37" y="25"/>
              </a:cxn>
              <a:cxn ang="0">
                <a:pos x="36" y="23"/>
              </a:cxn>
              <a:cxn ang="0">
                <a:pos x="34" y="23"/>
              </a:cxn>
              <a:cxn ang="0">
                <a:pos x="34" y="21"/>
              </a:cxn>
              <a:cxn ang="0">
                <a:pos x="37" y="18"/>
              </a:cxn>
              <a:cxn ang="0">
                <a:pos x="38" y="17"/>
              </a:cxn>
              <a:cxn ang="0">
                <a:pos x="38" y="17"/>
              </a:cxn>
              <a:cxn ang="0">
                <a:pos x="38" y="13"/>
              </a:cxn>
              <a:cxn ang="0">
                <a:pos x="40" y="11"/>
              </a:cxn>
              <a:cxn ang="0">
                <a:pos x="37" y="10"/>
              </a:cxn>
              <a:cxn ang="0">
                <a:pos x="35" y="9"/>
              </a:cxn>
              <a:cxn ang="0">
                <a:pos x="32" y="8"/>
              </a:cxn>
              <a:cxn ang="0">
                <a:pos x="31" y="7"/>
              </a:cxn>
              <a:cxn ang="0">
                <a:pos x="29" y="6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3" y="0"/>
              </a:cxn>
              <a:cxn ang="0">
                <a:pos x="21" y="1"/>
              </a:cxn>
              <a:cxn ang="0">
                <a:pos x="19" y="5"/>
              </a:cxn>
              <a:cxn ang="0">
                <a:pos x="18" y="6"/>
              </a:cxn>
              <a:cxn ang="0">
                <a:pos x="16" y="9"/>
              </a:cxn>
              <a:cxn ang="0">
                <a:pos x="12" y="9"/>
              </a:cxn>
              <a:cxn ang="0">
                <a:pos x="11" y="8"/>
              </a:cxn>
              <a:cxn ang="0">
                <a:pos x="9" y="8"/>
              </a:cxn>
              <a:cxn ang="0">
                <a:pos x="9" y="10"/>
              </a:cxn>
              <a:cxn ang="0">
                <a:pos x="10" y="12"/>
              </a:cxn>
              <a:cxn ang="0">
                <a:pos x="7" y="12"/>
              </a:cxn>
              <a:cxn ang="0">
                <a:pos x="6" y="12"/>
              </a:cxn>
              <a:cxn ang="0">
                <a:pos x="3" y="12"/>
              </a:cxn>
              <a:cxn ang="0">
                <a:pos x="0" y="13"/>
              </a:cxn>
              <a:cxn ang="0">
                <a:pos x="0" y="14"/>
              </a:cxn>
              <a:cxn ang="0">
                <a:pos x="0" y="16"/>
              </a:cxn>
              <a:cxn ang="0">
                <a:pos x="4" y="18"/>
              </a:cxn>
              <a:cxn ang="0">
                <a:pos x="7" y="18"/>
              </a:cxn>
              <a:cxn ang="0">
                <a:pos x="8" y="19"/>
              </a:cxn>
              <a:cxn ang="0">
                <a:pos x="8" y="20"/>
              </a:cxn>
              <a:cxn ang="0">
                <a:pos x="9" y="22"/>
              </a:cxn>
              <a:cxn ang="0">
                <a:pos x="10" y="25"/>
              </a:cxn>
              <a:cxn ang="0">
                <a:pos x="11" y="26"/>
              </a:cxn>
              <a:cxn ang="0">
                <a:pos x="11" y="29"/>
              </a:cxn>
              <a:cxn ang="0">
                <a:pos x="10" y="37"/>
              </a:cxn>
              <a:cxn ang="0">
                <a:pos x="10" y="37"/>
              </a:cxn>
              <a:cxn ang="0">
                <a:pos x="11" y="39"/>
              </a:cxn>
              <a:cxn ang="0">
                <a:pos x="12" y="39"/>
              </a:cxn>
              <a:cxn ang="0">
                <a:pos x="14" y="39"/>
              </a:cxn>
              <a:cxn ang="0">
                <a:pos x="17" y="40"/>
              </a:cxn>
              <a:cxn ang="0">
                <a:pos x="19" y="40"/>
              </a:cxn>
              <a:cxn ang="0">
                <a:pos x="22" y="41"/>
              </a:cxn>
              <a:cxn ang="0">
                <a:pos x="24" y="41"/>
              </a:cxn>
              <a:cxn ang="0">
                <a:pos x="25" y="38"/>
              </a:cxn>
              <a:cxn ang="0">
                <a:pos x="28" y="37"/>
              </a:cxn>
              <a:cxn ang="0">
                <a:pos x="32" y="38"/>
              </a:cxn>
              <a:cxn ang="0">
                <a:pos x="38" y="34"/>
              </a:cxn>
              <a:cxn ang="0">
                <a:pos x="39" y="34"/>
              </a:cxn>
              <a:cxn ang="0">
                <a:pos x="37" y="32"/>
              </a:cxn>
              <a:cxn ang="0">
                <a:pos x="36" y="29"/>
              </a:cxn>
            </a:cxnLst>
            <a:rect l="0" t="0" r="r" b="b"/>
            <a:pathLst>
              <a:path w="40" h="41">
                <a:moveTo>
                  <a:pt x="36" y="29"/>
                </a:moveTo>
                <a:cubicBezTo>
                  <a:pt x="37" y="27"/>
                  <a:pt x="37" y="27"/>
                  <a:pt x="37" y="27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6" y="23"/>
                  <a:pt x="36" y="23"/>
                  <a:pt x="36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1"/>
                  <a:pt x="34" y="21"/>
                  <a:pt x="34" y="21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3"/>
                  <a:pt x="38" y="13"/>
                  <a:pt x="38" y="13"/>
                </a:cubicBezTo>
                <a:cubicBezTo>
                  <a:pt x="40" y="11"/>
                  <a:pt x="40" y="11"/>
                  <a:pt x="40" y="11"/>
                </a:cubicBezTo>
                <a:cubicBezTo>
                  <a:pt x="37" y="10"/>
                  <a:pt x="37" y="10"/>
                  <a:pt x="37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31" y="7"/>
                  <a:pt x="31" y="7"/>
                </a:cubicBezTo>
                <a:cubicBezTo>
                  <a:pt x="29" y="6"/>
                  <a:pt x="29" y="6"/>
                  <a:pt x="29" y="6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6" y="9"/>
                  <a:pt x="16" y="9"/>
                  <a:pt x="16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2"/>
                  <a:pt x="10" y="12"/>
                  <a:pt x="10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2"/>
                  <a:pt x="9" y="22"/>
                  <a:pt x="9" y="22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9"/>
                  <a:pt x="11" y="29"/>
                  <a:pt x="11" y="29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1" y="39"/>
                  <a:pt x="11" y="39"/>
                  <a:pt x="11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7" y="40"/>
                  <a:pt x="17" y="40"/>
                </a:cubicBezTo>
                <a:cubicBezTo>
                  <a:pt x="18" y="40"/>
                  <a:pt x="19" y="40"/>
                  <a:pt x="19" y="40"/>
                </a:cubicBezTo>
                <a:cubicBezTo>
                  <a:pt x="22" y="41"/>
                  <a:pt x="22" y="41"/>
                  <a:pt x="22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38"/>
                  <a:pt x="25" y="38"/>
                  <a:pt x="25" y="38"/>
                </a:cubicBezTo>
                <a:cubicBezTo>
                  <a:pt x="28" y="37"/>
                  <a:pt x="28" y="37"/>
                  <a:pt x="28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7" y="32"/>
                  <a:pt x="37" y="32"/>
                  <a:pt x="37" y="32"/>
                </a:cubicBezTo>
                <a:lnTo>
                  <a:pt x="36" y="2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95" name="Freeform 343"/>
          <p:cNvSpPr>
            <a:spLocks/>
          </p:cNvSpPr>
          <p:nvPr/>
        </p:nvSpPr>
        <p:spPr bwMode="auto">
          <a:xfrm>
            <a:off x="4668838" y="2685303"/>
            <a:ext cx="290512" cy="293687"/>
          </a:xfrm>
          <a:custGeom>
            <a:avLst/>
            <a:gdLst/>
            <a:ahLst/>
            <a:cxnLst>
              <a:cxn ang="0">
                <a:pos x="87" y="4"/>
              </a:cxn>
              <a:cxn ang="0">
                <a:pos x="71" y="0"/>
              </a:cxn>
              <a:cxn ang="0">
                <a:pos x="54" y="0"/>
              </a:cxn>
              <a:cxn ang="0">
                <a:pos x="50" y="4"/>
              </a:cxn>
              <a:cxn ang="0">
                <a:pos x="46" y="4"/>
              </a:cxn>
              <a:cxn ang="0">
                <a:pos x="37" y="8"/>
              </a:cxn>
              <a:cxn ang="0">
                <a:pos x="25" y="12"/>
              </a:cxn>
              <a:cxn ang="0">
                <a:pos x="21" y="8"/>
              </a:cxn>
              <a:cxn ang="0">
                <a:pos x="8" y="16"/>
              </a:cxn>
              <a:cxn ang="0">
                <a:pos x="4" y="16"/>
              </a:cxn>
              <a:cxn ang="0">
                <a:pos x="4" y="25"/>
              </a:cxn>
              <a:cxn ang="0">
                <a:pos x="0" y="33"/>
              </a:cxn>
              <a:cxn ang="0">
                <a:pos x="4" y="45"/>
              </a:cxn>
              <a:cxn ang="0">
                <a:pos x="12" y="54"/>
              </a:cxn>
              <a:cxn ang="0">
                <a:pos x="21" y="45"/>
              </a:cxn>
              <a:cxn ang="0">
                <a:pos x="42" y="54"/>
              </a:cxn>
              <a:cxn ang="0">
                <a:pos x="54" y="78"/>
              </a:cxn>
              <a:cxn ang="0">
                <a:pos x="67" y="95"/>
              </a:cxn>
              <a:cxn ang="0">
                <a:pos x="96" y="112"/>
              </a:cxn>
              <a:cxn ang="0">
                <a:pos x="114" y="126"/>
              </a:cxn>
              <a:cxn ang="0">
                <a:pos x="106" y="154"/>
              </a:cxn>
              <a:cxn ang="0">
                <a:pos x="133" y="133"/>
              </a:cxn>
              <a:cxn ang="0">
                <a:pos x="133" y="120"/>
              </a:cxn>
              <a:cxn ang="0">
                <a:pos x="146" y="124"/>
              </a:cxn>
              <a:cxn ang="0">
                <a:pos x="154" y="124"/>
              </a:cxn>
              <a:cxn ang="0">
                <a:pos x="133" y="104"/>
              </a:cxn>
              <a:cxn ang="0">
                <a:pos x="117" y="91"/>
              </a:cxn>
              <a:cxn ang="0">
                <a:pos x="104" y="87"/>
              </a:cxn>
              <a:cxn ang="0">
                <a:pos x="87" y="58"/>
              </a:cxn>
              <a:cxn ang="0">
                <a:pos x="79" y="41"/>
              </a:cxn>
              <a:cxn ang="0">
                <a:pos x="83" y="25"/>
              </a:cxn>
              <a:cxn ang="0">
                <a:pos x="87" y="25"/>
              </a:cxn>
              <a:cxn ang="0">
                <a:pos x="87" y="16"/>
              </a:cxn>
              <a:cxn ang="0">
                <a:pos x="87" y="4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96" name="Freeform 344"/>
          <p:cNvSpPr>
            <a:spLocks/>
          </p:cNvSpPr>
          <p:nvPr/>
        </p:nvSpPr>
        <p:spPr bwMode="auto">
          <a:xfrm>
            <a:off x="4638675" y="2366215"/>
            <a:ext cx="227013" cy="303213"/>
          </a:xfrm>
          <a:custGeom>
            <a:avLst/>
            <a:gdLst/>
            <a:ahLst/>
            <a:cxnLst>
              <a:cxn ang="0">
                <a:pos x="5" y="10"/>
              </a:cxn>
              <a:cxn ang="0">
                <a:pos x="4" y="12"/>
              </a:cxn>
              <a:cxn ang="0">
                <a:pos x="4" y="15"/>
              </a:cxn>
              <a:cxn ang="0">
                <a:pos x="2" y="17"/>
              </a:cxn>
              <a:cxn ang="0">
                <a:pos x="2" y="20"/>
              </a:cxn>
              <a:cxn ang="0">
                <a:pos x="1" y="22"/>
              </a:cxn>
              <a:cxn ang="0">
                <a:pos x="1" y="22"/>
              </a:cxn>
              <a:cxn ang="0">
                <a:pos x="2" y="24"/>
              </a:cxn>
              <a:cxn ang="0">
                <a:pos x="1" y="26"/>
              </a:cxn>
              <a:cxn ang="0">
                <a:pos x="0" y="28"/>
              </a:cxn>
              <a:cxn ang="0">
                <a:pos x="3" y="29"/>
              </a:cxn>
              <a:cxn ang="0">
                <a:pos x="5" y="30"/>
              </a:cxn>
              <a:cxn ang="0">
                <a:pos x="8" y="31"/>
              </a:cxn>
              <a:cxn ang="0">
                <a:pos x="6" y="33"/>
              </a:cxn>
              <a:cxn ang="0">
                <a:pos x="6" y="37"/>
              </a:cxn>
              <a:cxn ang="0">
                <a:pos x="7" y="38"/>
              </a:cxn>
              <a:cxn ang="0">
                <a:pos x="10" y="37"/>
              </a:cxn>
              <a:cxn ang="0">
                <a:pos x="12" y="38"/>
              </a:cxn>
              <a:cxn ang="0">
                <a:pos x="13" y="38"/>
              </a:cxn>
              <a:cxn ang="0">
                <a:pos x="14" y="38"/>
              </a:cxn>
              <a:cxn ang="0">
                <a:pos x="16" y="38"/>
              </a:cxn>
              <a:cxn ang="0">
                <a:pos x="18" y="38"/>
              </a:cxn>
              <a:cxn ang="0">
                <a:pos x="22" y="37"/>
              </a:cxn>
              <a:cxn ang="0">
                <a:pos x="23" y="37"/>
              </a:cxn>
              <a:cxn ang="0">
                <a:pos x="24" y="36"/>
              </a:cxn>
              <a:cxn ang="0">
                <a:pos x="23" y="34"/>
              </a:cxn>
              <a:cxn ang="0">
                <a:pos x="25" y="33"/>
              </a:cxn>
              <a:cxn ang="0">
                <a:pos x="26" y="32"/>
              </a:cxn>
              <a:cxn ang="0">
                <a:pos x="26" y="32"/>
              </a:cxn>
              <a:cxn ang="0">
                <a:pos x="25" y="31"/>
              </a:cxn>
              <a:cxn ang="0">
                <a:pos x="23" y="28"/>
              </a:cxn>
              <a:cxn ang="0">
                <a:pos x="21" y="26"/>
              </a:cxn>
              <a:cxn ang="0">
                <a:pos x="20" y="25"/>
              </a:cxn>
              <a:cxn ang="0">
                <a:pos x="22" y="24"/>
              </a:cxn>
              <a:cxn ang="0">
                <a:pos x="24" y="23"/>
              </a:cxn>
              <a:cxn ang="0">
                <a:pos x="26" y="22"/>
              </a:cxn>
              <a:cxn ang="0">
                <a:pos x="27" y="21"/>
              </a:cxn>
              <a:cxn ang="0">
                <a:pos x="29" y="22"/>
              </a:cxn>
              <a:cxn ang="0">
                <a:pos x="29" y="21"/>
              </a:cxn>
              <a:cxn ang="0">
                <a:pos x="29" y="18"/>
              </a:cxn>
              <a:cxn ang="0">
                <a:pos x="28" y="14"/>
              </a:cxn>
              <a:cxn ang="0">
                <a:pos x="28" y="11"/>
              </a:cxn>
              <a:cxn ang="0">
                <a:pos x="28" y="10"/>
              </a:cxn>
              <a:cxn ang="0">
                <a:pos x="27" y="7"/>
              </a:cxn>
              <a:cxn ang="0">
                <a:pos x="27" y="5"/>
              </a:cxn>
              <a:cxn ang="0">
                <a:pos x="23" y="3"/>
              </a:cxn>
              <a:cxn ang="0">
                <a:pos x="19" y="5"/>
              </a:cxn>
              <a:cxn ang="0">
                <a:pos x="17" y="4"/>
              </a:cxn>
              <a:cxn ang="0">
                <a:pos x="17" y="2"/>
              </a:cxn>
              <a:cxn ang="0">
                <a:pos x="14" y="1"/>
              </a:cxn>
              <a:cxn ang="0">
                <a:pos x="14" y="1"/>
              </a:cxn>
              <a:cxn ang="0">
                <a:pos x="12" y="0"/>
              </a:cxn>
              <a:cxn ang="0">
                <a:pos x="11" y="1"/>
              </a:cxn>
              <a:cxn ang="0">
                <a:pos x="11" y="1"/>
              </a:cxn>
              <a:cxn ang="0">
                <a:pos x="10" y="5"/>
              </a:cxn>
              <a:cxn ang="0">
                <a:pos x="9" y="7"/>
              </a:cxn>
              <a:cxn ang="0">
                <a:pos x="7" y="7"/>
              </a:cxn>
              <a:cxn ang="0">
                <a:pos x="5" y="7"/>
              </a:cxn>
              <a:cxn ang="0">
                <a:pos x="5" y="8"/>
              </a:cxn>
              <a:cxn ang="0">
                <a:pos x="5" y="10"/>
              </a:cxn>
            </a:cxnLst>
            <a:rect l="0" t="0" r="r" b="b"/>
            <a:pathLst>
              <a:path w="29" h="39">
                <a:moveTo>
                  <a:pt x="5" y="10"/>
                </a:moveTo>
                <a:cubicBezTo>
                  <a:pt x="4" y="12"/>
                  <a:pt x="4" y="12"/>
                  <a:pt x="4" y="12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8"/>
                  <a:pt x="0" y="28"/>
                  <a:pt x="0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8" y="31"/>
                  <a:pt x="8" y="31"/>
                  <a:pt x="8" y="31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4" y="38"/>
                  <a:pt x="14" y="38"/>
                </a:cubicBezTo>
                <a:cubicBezTo>
                  <a:pt x="14" y="39"/>
                  <a:pt x="16" y="38"/>
                  <a:pt x="16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7"/>
                  <a:pt x="23" y="37"/>
                </a:cubicBezTo>
                <a:cubicBezTo>
                  <a:pt x="24" y="37"/>
                  <a:pt x="24" y="36"/>
                  <a:pt x="24" y="36"/>
                </a:cubicBezTo>
                <a:cubicBezTo>
                  <a:pt x="23" y="34"/>
                  <a:pt x="23" y="34"/>
                  <a:pt x="23" y="34"/>
                </a:cubicBezTo>
                <a:cubicBezTo>
                  <a:pt x="25" y="33"/>
                  <a:pt x="25" y="33"/>
                  <a:pt x="25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21" y="26"/>
                  <a:pt x="21" y="26"/>
                  <a:pt x="21" y="26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4" y="23"/>
                  <a:pt x="24" y="23"/>
                  <a:pt x="24" y="23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1"/>
                  <a:pt x="29" y="21"/>
                </a:cubicBezTo>
                <a:cubicBezTo>
                  <a:pt x="29" y="20"/>
                  <a:pt x="29" y="18"/>
                  <a:pt x="29" y="18"/>
                </a:cubicBezTo>
                <a:cubicBezTo>
                  <a:pt x="28" y="18"/>
                  <a:pt x="28" y="14"/>
                  <a:pt x="28" y="14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5"/>
                  <a:pt x="27" y="5"/>
                  <a:pt x="27" y="5"/>
                </a:cubicBezTo>
                <a:cubicBezTo>
                  <a:pt x="23" y="3"/>
                  <a:pt x="23" y="3"/>
                  <a:pt x="23" y="3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8" y="5"/>
                  <a:pt x="17" y="4"/>
                </a:cubicBezTo>
                <a:cubicBezTo>
                  <a:pt x="17" y="4"/>
                  <a:pt x="17" y="2"/>
                  <a:pt x="17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lnTo>
                  <a:pt x="5" y="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97" name="Freeform 345"/>
          <p:cNvSpPr>
            <a:spLocks/>
          </p:cNvSpPr>
          <p:nvPr/>
        </p:nvSpPr>
        <p:spPr bwMode="auto">
          <a:xfrm>
            <a:off x="4591050" y="2420190"/>
            <a:ext cx="87313" cy="115888"/>
          </a:xfrm>
          <a:custGeom>
            <a:avLst/>
            <a:gdLst/>
            <a:ahLst/>
            <a:cxnLst>
              <a:cxn ang="0">
                <a:pos x="18" y="72"/>
              </a:cxn>
              <a:cxn ang="0">
                <a:pos x="30" y="78"/>
              </a:cxn>
              <a:cxn ang="0">
                <a:pos x="36" y="84"/>
              </a:cxn>
              <a:cxn ang="0">
                <a:pos x="42" y="90"/>
              </a:cxn>
              <a:cxn ang="0">
                <a:pos x="48" y="78"/>
              </a:cxn>
              <a:cxn ang="0">
                <a:pos x="48" y="60"/>
              </a:cxn>
              <a:cxn ang="0">
                <a:pos x="60" y="48"/>
              </a:cxn>
              <a:cxn ang="0">
                <a:pos x="60" y="30"/>
              </a:cxn>
              <a:cxn ang="0">
                <a:pos x="66" y="18"/>
              </a:cxn>
              <a:cxn ang="0">
                <a:pos x="66" y="6"/>
              </a:cxn>
              <a:cxn ang="0">
                <a:pos x="66" y="0"/>
              </a:cxn>
              <a:cxn ang="0">
                <a:pos x="54" y="6"/>
              </a:cxn>
              <a:cxn ang="0">
                <a:pos x="36" y="12"/>
              </a:cxn>
              <a:cxn ang="0">
                <a:pos x="36" y="30"/>
              </a:cxn>
              <a:cxn ang="0">
                <a:pos x="24" y="18"/>
              </a:cxn>
              <a:cxn ang="0">
                <a:pos x="12" y="54"/>
              </a:cxn>
              <a:cxn ang="0">
                <a:pos x="0" y="66"/>
              </a:cxn>
              <a:cxn ang="0">
                <a:pos x="6" y="72"/>
              </a:cxn>
              <a:cxn ang="0">
                <a:pos x="18" y="72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98" name="Freeform 346"/>
          <p:cNvSpPr>
            <a:spLocks/>
          </p:cNvSpPr>
          <p:nvPr/>
        </p:nvSpPr>
        <p:spPr bwMode="auto">
          <a:xfrm>
            <a:off x="4999038" y="2866278"/>
            <a:ext cx="157162" cy="153987"/>
          </a:xfrm>
          <a:custGeom>
            <a:avLst/>
            <a:gdLst/>
            <a:ahLst/>
            <a:cxnLst>
              <a:cxn ang="0">
                <a:pos x="120" y="6"/>
              </a:cxn>
              <a:cxn ang="0">
                <a:pos x="120" y="0"/>
              </a:cxn>
              <a:cxn ang="0">
                <a:pos x="114" y="6"/>
              </a:cxn>
              <a:cxn ang="0">
                <a:pos x="96" y="6"/>
              </a:cxn>
              <a:cxn ang="0">
                <a:pos x="60" y="6"/>
              </a:cxn>
              <a:cxn ang="0">
                <a:pos x="60" y="6"/>
              </a:cxn>
              <a:cxn ang="0">
                <a:pos x="42" y="12"/>
              </a:cxn>
              <a:cxn ang="0">
                <a:pos x="18" y="18"/>
              </a:cxn>
              <a:cxn ang="0">
                <a:pos x="18" y="24"/>
              </a:cxn>
              <a:cxn ang="0">
                <a:pos x="12" y="36"/>
              </a:cxn>
              <a:cxn ang="0">
                <a:pos x="0" y="48"/>
              </a:cxn>
              <a:cxn ang="0">
                <a:pos x="12" y="66"/>
              </a:cxn>
              <a:cxn ang="0">
                <a:pos x="36" y="72"/>
              </a:cxn>
              <a:cxn ang="0">
                <a:pos x="24" y="84"/>
              </a:cxn>
              <a:cxn ang="0">
                <a:pos x="24" y="108"/>
              </a:cxn>
              <a:cxn ang="0">
                <a:pos x="48" y="120"/>
              </a:cxn>
              <a:cxn ang="0">
                <a:pos x="60" y="108"/>
              </a:cxn>
              <a:cxn ang="0">
                <a:pos x="60" y="96"/>
              </a:cxn>
              <a:cxn ang="0">
                <a:pos x="84" y="84"/>
              </a:cxn>
              <a:cxn ang="0">
                <a:pos x="60" y="60"/>
              </a:cxn>
              <a:cxn ang="0">
                <a:pos x="60" y="48"/>
              </a:cxn>
              <a:cxn ang="0">
                <a:pos x="48" y="30"/>
              </a:cxn>
              <a:cxn ang="0">
                <a:pos x="84" y="24"/>
              </a:cxn>
              <a:cxn ang="0">
                <a:pos x="108" y="18"/>
              </a:cxn>
              <a:cxn ang="0">
                <a:pos x="108" y="24"/>
              </a:cxn>
              <a:cxn ang="0">
                <a:pos x="114" y="18"/>
              </a:cxn>
              <a:cxn ang="0">
                <a:pos x="120" y="6"/>
              </a:cxn>
            </a:cxnLst>
            <a:rect l="0" t="0" r="r" b="b"/>
            <a:pathLst>
              <a:path w="120" h="120">
                <a:moveTo>
                  <a:pt x="120" y="6"/>
                </a:moveTo>
                <a:lnTo>
                  <a:pt x="120" y="0"/>
                </a:lnTo>
                <a:lnTo>
                  <a:pt x="114" y="6"/>
                </a:lnTo>
                <a:lnTo>
                  <a:pt x="96" y="6"/>
                </a:lnTo>
                <a:lnTo>
                  <a:pt x="60" y="6"/>
                </a:lnTo>
                <a:lnTo>
                  <a:pt x="60" y="6"/>
                </a:lnTo>
                <a:lnTo>
                  <a:pt x="42" y="12"/>
                </a:lnTo>
                <a:lnTo>
                  <a:pt x="18" y="18"/>
                </a:lnTo>
                <a:lnTo>
                  <a:pt x="18" y="24"/>
                </a:lnTo>
                <a:lnTo>
                  <a:pt x="12" y="36"/>
                </a:lnTo>
                <a:lnTo>
                  <a:pt x="0" y="48"/>
                </a:lnTo>
                <a:lnTo>
                  <a:pt x="12" y="66"/>
                </a:lnTo>
                <a:lnTo>
                  <a:pt x="36" y="72"/>
                </a:lnTo>
                <a:lnTo>
                  <a:pt x="24" y="84"/>
                </a:lnTo>
                <a:lnTo>
                  <a:pt x="24" y="108"/>
                </a:lnTo>
                <a:lnTo>
                  <a:pt x="48" y="120"/>
                </a:lnTo>
                <a:lnTo>
                  <a:pt x="60" y="108"/>
                </a:lnTo>
                <a:lnTo>
                  <a:pt x="60" y="96"/>
                </a:lnTo>
                <a:lnTo>
                  <a:pt x="84" y="84"/>
                </a:lnTo>
                <a:lnTo>
                  <a:pt x="60" y="60"/>
                </a:lnTo>
                <a:lnTo>
                  <a:pt x="60" y="48"/>
                </a:lnTo>
                <a:lnTo>
                  <a:pt x="48" y="30"/>
                </a:lnTo>
                <a:lnTo>
                  <a:pt x="84" y="24"/>
                </a:lnTo>
                <a:lnTo>
                  <a:pt x="108" y="18"/>
                </a:lnTo>
                <a:lnTo>
                  <a:pt x="108" y="24"/>
                </a:lnTo>
                <a:lnTo>
                  <a:pt x="114" y="18"/>
                </a:lnTo>
                <a:lnTo>
                  <a:pt x="120" y="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99" name="Freeform 347"/>
          <p:cNvSpPr>
            <a:spLocks/>
          </p:cNvSpPr>
          <p:nvPr/>
        </p:nvSpPr>
        <p:spPr bwMode="auto">
          <a:xfrm>
            <a:off x="4616450" y="1459753"/>
            <a:ext cx="649288" cy="766762"/>
          </a:xfrm>
          <a:custGeom>
            <a:avLst/>
            <a:gdLst/>
            <a:ahLst/>
            <a:cxnLst>
              <a:cxn ang="0">
                <a:pos x="24" y="86"/>
              </a:cxn>
              <a:cxn ang="0">
                <a:pos x="24" y="80"/>
              </a:cxn>
              <a:cxn ang="0">
                <a:pos x="24" y="75"/>
              </a:cxn>
              <a:cxn ang="0">
                <a:pos x="24" y="65"/>
              </a:cxn>
              <a:cxn ang="0">
                <a:pos x="26" y="60"/>
              </a:cxn>
              <a:cxn ang="0">
                <a:pos x="30" y="56"/>
              </a:cxn>
              <a:cxn ang="0">
                <a:pos x="31" y="50"/>
              </a:cxn>
              <a:cxn ang="0">
                <a:pos x="34" y="43"/>
              </a:cxn>
              <a:cxn ang="0">
                <a:pos x="38" y="35"/>
              </a:cxn>
              <a:cxn ang="0">
                <a:pos x="38" y="30"/>
              </a:cxn>
              <a:cxn ang="0">
                <a:pos x="42" y="28"/>
              </a:cxn>
              <a:cxn ang="0">
                <a:pos x="47" y="24"/>
              </a:cxn>
              <a:cxn ang="0">
                <a:pos x="49" y="22"/>
              </a:cxn>
              <a:cxn ang="0">
                <a:pos x="51" y="19"/>
              </a:cxn>
              <a:cxn ang="0">
                <a:pos x="53" y="17"/>
              </a:cxn>
              <a:cxn ang="0">
                <a:pos x="56" y="21"/>
              </a:cxn>
              <a:cxn ang="0">
                <a:pos x="62" y="21"/>
              </a:cxn>
              <a:cxn ang="0">
                <a:pos x="66" y="19"/>
              </a:cxn>
              <a:cxn ang="0">
                <a:pos x="70" y="12"/>
              </a:cxn>
              <a:cxn ang="0">
                <a:pos x="78" y="14"/>
              </a:cxn>
              <a:cxn ang="0">
                <a:pos x="77" y="19"/>
              </a:cxn>
              <a:cxn ang="0">
                <a:pos x="77" y="19"/>
              </a:cxn>
              <a:cxn ang="0">
                <a:pos x="81" y="15"/>
              </a:cxn>
              <a:cxn ang="0">
                <a:pos x="81" y="12"/>
              </a:cxn>
              <a:cxn ang="0">
                <a:pos x="83" y="6"/>
              </a:cxn>
              <a:cxn ang="0">
                <a:pos x="76" y="0"/>
              </a:cxn>
              <a:cxn ang="0">
                <a:pos x="69" y="2"/>
              </a:cxn>
              <a:cxn ang="0">
                <a:pos x="66" y="1"/>
              </a:cxn>
              <a:cxn ang="0">
                <a:pos x="59" y="5"/>
              </a:cxn>
              <a:cxn ang="0">
                <a:pos x="55" y="6"/>
              </a:cxn>
              <a:cxn ang="0">
                <a:pos x="50" y="8"/>
              </a:cxn>
              <a:cxn ang="0">
                <a:pos x="43" y="14"/>
              </a:cxn>
              <a:cxn ang="0">
                <a:pos x="40" y="22"/>
              </a:cxn>
              <a:cxn ang="0">
                <a:pos x="32" y="28"/>
              </a:cxn>
              <a:cxn ang="0">
                <a:pos x="28" y="38"/>
              </a:cxn>
              <a:cxn ang="0">
                <a:pos x="25" y="46"/>
              </a:cxn>
              <a:cxn ang="0">
                <a:pos x="17" y="60"/>
              </a:cxn>
              <a:cxn ang="0">
                <a:pos x="8" y="65"/>
              </a:cxn>
              <a:cxn ang="0">
                <a:pos x="4" y="71"/>
              </a:cxn>
              <a:cxn ang="0">
                <a:pos x="2" y="76"/>
              </a:cxn>
              <a:cxn ang="0">
                <a:pos x="1" y="84"/>
              </a:cxn>
              <a:cxn ang="0">
                <a:pos x="3" y="91"/>
              </a:cxn>
              <a:cxn ang="0">
                <a:pos x="7" y="98"/>
              </a:cxn>
              <a:cxn ang="0">
                <a:pos x="16" y="93"/>
              </a:cxn>
              <a:cxn ang="0">
                <a:pos x="20" y="92"/>
              </a:cxn>
              <a:cxn ang="0">
                <a:pos x="21" y="92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00" name="Freeform 348"/>
          <p:cNvSpPr>
            <a:spLocks/>
          </p:cNvSpPr>
          <p:nvPr/>
        </p:nvSpPr>
        <p:spPr bwMode="auto">
          <a:xfrm>
            <a:off x="4772025" y="1608978"/>
            <a:ext cx="320675" cy="741362"/>
          </a:xfrm>
          <a:custGeom>
            <a:avLst/>
            <a:gdLst/>
            <a:ahLst/>
            <a:cxnLst>
              <a:cxn ang="0">
                <a:pos x="41" y="21"/>
              </a:cxn>
              <a:cxn ang="0">
                <a:pos x="40" y="15"/>
              </a:cxn>
              <a:cxn ang="0">
                <a:pos x="38" y="6"/>
              </a:cxn>
              <a:cxn ang="0">
                <a:pos x="35" y="5"/>
              </a:cxn>
              <a:cxn ang="0">
                <a:pos x="31" y="0"/>
              </a:cxn>
              <a:cxn ang="0">
                <a:pos x="29" y="3"/>
              </a:cxn>
              <a:cxn ang="0">
                <a:pos x="27" y="5"/>
              </a:cxn>
              <a:cxn ang="0">
                <a:pos x="22" y="9"/>
              </a:cxn>
              <a:cxn ang="0">
                <a:pos x="18" y="11"/>
              </a:cxn>
              <a:cxn ang="0">
                <a:pos x="18" y="16"/>
              </a:cxn>
              <a:cxn ang="0">
                <a:pos x="14" y="24"/>
              </a:cxn>
              <a:cxn ang="0">
                <a:pos x="11" y="31"/>
              </a:cxn>
              <a:cxn ang="0">
                <a:pos x="10" y="37"/>
              </a:cxn>
              <a:cxn ang="0">
                <a:pos x="6" y="41"/>
              </a:cxn>
              <a:cxn ang="0">
                <a:pos x="4" y="46"/>
              </a:cxn>
              <a:cxn ang="0">
                <a:pos x="4" y="56"/>
              </a:cxn>
              <a:cxn ang="0">
                <a:pos x="4" y="61"/>
              </a:cxn>
              <a:cxn ang="0">
                <a:pos x="4" y="67"/>
              </a:cxn>
              <a:cxn ang="0">
                <a:pos x="1" y="73"/>
              </a:cxn>
              <a:cxn ang="0">
                <a:pos x="2" y="79"/>
              </a:cxn>
              <a:cxn ang="0">
                <a:pos x="5" y="88"/>
              </a:cxn>
              <a:cxn ang="0">
                <a:pos x="6" y="93"/>
              </a:cxn>
              <a:cxn ang="0">
                <a:pos x="10" y="94"/>
              </a:cxn>
              <a:cxn ang="0">
                <a:pos x="13" y="90"/>
              </a:cxn>
              <a:cxn ang="0">
                <a:pos x="18" y="86"/>
              </a:cxn>
              <a:cxn ang="0">
                <a:pos x="19" y="75"/>
              </a:cxn>
              <a:cxn ang="0">
                <a:pos x="24" y="73"/>
              </a:cxn>
              <a:cxn ang="0">
                <a:pos x="23" y="65"/>
              </a:cxn>
              <a:cxn ang="0">
                <a:pos x="21" y="56"/>
              </a:cxn>
              <a:cxn ang="0">
                <a:pos x="24" y="46"/>
              </a:cxn>
              <a:cxn ang="0">
                <a:pos x="33" y="40"/>
              </a:cxn>
              <a:cxn ang="0">
                <a:pos x="33" y="34"/>
              </a:cxn>
              <a:cxn ang="0">
                <a:pos x="38" y="27"/>
              </a:cxn>
              <a:cxn ang="0">
                <a:pos x="41" y="27"/>
              </a:cxn>
            </a:cxnLst>
            <a:rect l="0" t="0" r="r" b="b"/>
            <a:pathLst>
              <a:path w="41" h="95">
                <a:moveTo>
                  <a:pt x="41" y="22"/>
                </a:moveTo>
                <a:cubicBezTo>
                  <a:pt x="41" y="21"/>
                  <a:pt x="41" y="21"/>
                  <a:pt x="41" y="21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1"/>
                  <a:pt x="40" y="11"/>
                  <a:pt x="40" y="11"/>
                </a:cubicBezTo>
                <a:cubicBezTo>
                  <a:pt x="38" y="6"/>
                  <a:pt x="38" y="6"/>
                  <a:pt x="38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2" y="2"/>
                  <a:pt x="32" y="2"/>
                  <a:pt x="32" y="2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5"/>
                  <a:pt x="29" y="5"/>
                  <a:pt x="29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6"/>
                  <a:pt x="18" y="16"/>
                  <a:pt x="18" y="16"/>
                </a:cubicBezTo>
                <a:cubicBezTo>
                  <a:pt x="16" y="19"/>
                  <a:pt x="16" y="19"/>
                  <a:pt x="16" y="19"/>
                </a:cubicBezTo>
                <a:cubicBezTo>
                  <a:pt x="14" y="24"/>
                  <a:pt x="14" y="24"/>
                  <a:pt x="14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31"/>
                  <a:pt x="11" y="31"/>
                  <a:pt x="11" y="31"/>
                </a:cubicBezTo>
                <a:cubicBezTo>
                  <a:pt x="9" y="35"/>
                  <a:pt x="9" y="35"/>
                  <a:pt x="9" y="35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40"/>
                  <a:pt x="10" y="40"/>
                  <a:pt x="10" y="40"/>
                </a:cubicBezTo>
                <a:cubicBezTo>
                  <a:pt x="6" y="41"/>
                  <a:pt x="6" y="41"/>
                  <a:pt x="6" y="41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3"/>
                  <a:pt x="4" y="46"/>
                  <a:pt x="4" y="46"/>
                </a:cubicBezTo>
                <a:cubicBezTo>
                  <a:pt x="4" y="46"/>
                  <a:pt x="3" y="50"/>
                  <a:pt x="3" y="51"/>
                </a:cubicBezTo>
                <a:cubicBezTo>
                  <a:pt x="3" y="51"/>
                  <a:pt x="4" y="56"/>
                  <a:pt x="4" y="56"/>
                </a:cubicBezTo>
                <a:cubicBezTo>
                  <a:pt x="6" y="59"/>
                  <a:pt x="6" y="59"/>
                  <a:pt x="6" y="59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3"/>
                  <a:pt x="4" y="63"/>
                  <a:pt x="4" y="63"/>
                </a:cubicBezTo>
                <a:cubicBezTo>
                  <a:pt x="4" y="63"/>
                  <a:pt x="4" y="67"/>
                  <a:pt x="4" y="67"/>
                </a:cubicBezTo>
                <a:cubicBezTo>
                  <a:pt x="4" y="68"/>
                  <a:pt x="3" y="68"/>
                  <a:pt x="3" y="68"/>
                </a:cubicBezTo>
                <a:cubicBezTo>
                  <a:pt x="1" y="73"/>
                  <a:pt x="1" y="73"/>
                  <a:pt x="1" y="73"/>
                </a:cubicBezTo>
                <a:cubicBezTo>
                  <a:pt x="0" y="74"/>
                  <a:pt x="0" y="74"/>
                  <a:pt x="0" y="74"/>
                </a:cubicBezTo>
                <a:cubicBezTo>
                  <a:pt x="2" y="79"/>
                  <a:pt x="2" y="79"/>
                  <a:pt x="2" y="79"/>
                </a:cubicBezTo>
                <a:cubicBezTo>
                  <a:pt x="3" y="83"/>
                  <a:pt x="3" y="83"/>
                  <a:pt x="3" y="83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90"/>
                  <a:pt x="5" y="90"/>
                  <a:pt x="5" y="90"/>
                </a:cubicBezTo>
                <a:cubicBezTo>
                  <a:pt x="6" y="93"/>
                  <a:pt x="6" y="93"/>
                  <a:pt x="6" y="93"/>
                </a:cubicBezTo>
                <a:cubicBezTo>
                  <a:pt x="7" y="95"/>
                  <a:pt x="7" y="95"/>
                  <a:pt x="7" y="95"/>
                </a:cubicBezTo>
                <a:cubicBezTo>
                  <a:pt x="10" y="94"/>
                  <a:pt x="10" y="94"/>
                  <a:pt x="10" y="94"/>
                </a:cubicBezTo>
                <a:cubicBezTo>
                  <a:pt x="11" y="92"/>
                  <a:pt x="11" y="92"/>
                  <a:pt x="11" y="92"/>
                </a:cubicBezTo>
                <a:cubicBezTo>
                  <a:pt x="13" y="90"/>
                  <a:pt x="13" y="90"/>
                  <a:pt x="13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8" y="86"/>
                  <a:pt x="18" y="86"/>
                  <a:pt x="18" y="86"/>
                </a:cubicBezTo>
                <a:cubicBezTo>
                  <a:pt x="19" y="79"/>
                  <a:pt x="19" y="79"/>
                  <a:pt x="19" y="79"/>
                </a:cubicBezTo>
                <a:cubicBezTo>
                  <a:pt x="19" y="75"/>
                  <a:pt x="19" y="75"/>
                  <a:pt x="19" y="75"/>
                </a:cubicBezTo>
                <a:cubicBezTo>
                  <a:pt x="21" y="74"/>
                  <a:pt x="21" y="74"/>
                  <a:pt x="21" y="74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68"/>
                  <a:pt x="24" y="68"/>
                  <a:pt x="24" y="68"/>
                </a:cubicBezTo>
                <a:cubicBezTo>
                  <a:pt x="23" y="65"/>
                  <a:pt x="23" y="65"/>
                  <a:pt x="23" y="65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1"/>
                  <a:pt x="21" y="51"/>
                  <a:pt x="21" y="51"/>
                </a:cubicBezTo>
                <a:cubicBezTo>
                  <a:pt x="24" y="46"/>
                  <a:pt x="24" y="46"/>
                  <a:pt x="24" y="46"/>
                </a:cubicBezTo>
                <a:cubicBezTo>
                  <a:pt x="27" y="44"/>
                  <a:pt x="27" y="44"/>
                  <a:pt x="27" y="44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37"/>
                  <a:pt x="34" y="37"/>
                  <a:pt x="34" y="37"/>
                </a:cubicBezTo>
                <a:cubicBezTo>
                  <a:pt x="33" y="34"/>
                  <a:pt x="33" y="34"/>
                  <a:pt x="33" y="34"/>
                </a:cubicBezTo>
                <a:cubicBezTo>
                  <a:pt x="35" y="31"/>
                  <a:pt x="35" y="31"/>
                  <a:pt x="35" y="31"/>
                </a:cubicBezTo>
                <a:cubicBezTo>
                  <a:pt x="38" y="27"/>
                  <a:pt x="38" y="27"/>
                  <a:pt x="38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7"/>
                  <a:pt x="41" y="27"/>
                  <a:pt x="41" y="27"/>
                </a:cubicBezTo>
                <a:lnTo>
                  <a:pt x="41" y="2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01" name="Freeform 349"/>
          <p:cNvSpPr>
            <a:spLocks/>
          </p:cNvSpPr>
          <p:nvPr/>
        </p:nvSpPr>
        <p:spPr bwMode="auto">
          <a:xfrm>
            <a:off x="5046663" y="2475753"/>
            <a:ext cx="446087" cy="287337"/>
          </a:xfrm>
          <a:custGeom>
            <a:avLst/>
            <a:gdLst/>
            <a:ahLst/>
            <a:cxnLst>
              <a:cxn ang="0">
                <a:pos x="54" y="22"/>
              </a:cxn>
              <a:cxn ang="0">
                <a:pos x="56" y="21"/>
              </a:cxn>
              <a:cxn ang="0">
                <a:pos x="57" y="16"/>
              </a:cxn>
              <a:cxn ang="0">
                <a:pos x="57" y="14"/>
              </a:cxn>
              <a:cxn ang="0">
                <a:pos x="52" y="12"/>
              </a:cxn>
              <a:cxn ang="0">
                <a:pos x="47" y="9"/>
              </a:cxn>
              <a:cxn ang="0">
                <a:pos x="45" y="9"/>
              </a:cxn>
              <a:cxn ang="0">
                <a:pos x="42" y="7"/>
              </a:cxn>
              <a:cxn ang="0">
                <a:pos x="40" y="4"/>
              </a:cxn>
              <a:cxn ang="0">
                <a:pos x="33" y="1"/>
              </a:cxn>
              <a:cxn ang="0">
                <a:pos x="31" y="1"/>
              </a:cxn>
              <a:cxn ang="0">
                <a:pos x="31" y="0"/>
              </a:cxn>
              <a:cxn ang="0">
                <a:pos x="30" y="0"/>
              </a:cxn>
              <a:cxn ang="0">
                <a:pos x="28" y="6"/>
              </a:cxn>
              <a:cxn ang="0">
                <a:pos x="24" y="5"/>
              </a:cxn>
              <a:cxn ang="0">
                <a:pos x="17" y="5"/>
              </a:cxn>
              <a:cxn ang="0">
                <a:pos x="11" y="3"/>
              </a:cxn>
              <a:cxn ang="0">
                <a:pos x="7" y="3"/>
              </a:cxn>
              <a:cxn ang="0">
                <a:pos x="5" y="4"/>
              </a:cxn>
              <a:cxn ang="0">
                <a:pos x="6" y="8"/>
              </a:cxn>
              <a:cxn ang="0">
                <a:pos x="4" y="10"/>
              </a:cxn>
              <a:cxn ang="0">
                <a:pos x="2" y="15"/>
              </a:cxn>
              <a:cxn ang="0">
                <a:pos x="0" y="15"/>
              </a:cxn>
              <a:cxn ang="0">
                <a:pos x="0" y="18"/>
              </a:cxn>
              <a:cxn ang="0">
                <a:pos x="1" y="19"/>
              </a:cxn>
              <a:cxn ang="0">
                <a:pos x="2" y="20"/>
              </a:cxn>
              <a:cxn ang="0">
                <a:pos x="3" y="21"/>
              </a:cxn>
              <a:cxn ang="0">
                <a:pos x="12" y="20"/>
              </a:cxn>
              <a:cxn ang="0">
                <a:pos x="18" y="20"/>
              </a:cxn>
              <a:cxn ang="0">
                <a:pos x="24" y="24"/>
              </a:cxn>
              <a:cxn ang="0">
                <a:pos x="25" y="28"/>
              </a:cxn>
              <a:cxn ang="0">
                <a:pos x="22" y="30"/>
              </a:cxn>
              <a:cxn ang="0">
                <a:pos x="21" y="33"/>
              </a:cxn>
              <a:cxn ang="0">
                <a:pos x="24" y="34"/>
              </a:cxn>
              <a:cxn ang="0">
                <a:pos x="25" y="32"/>
              </a:cxn>
              <a:cxn ang="0">
                <a:pos x="30" y="29"/>
              </a:cxn>
              <a:cxn ang="0">
                <a:pos x="33" y="29"/>
              </a:cxn>
              <a:cxn ang="0">
                <a:pos x="36" y="32"/>
              </a:cxn>
              <a:cxn ang="0">
                <a:pos x="34" y="34"/>
              </a:cxn>
              <a:cxn ang="0">
                <a:pos x="37" y="37"/>
              </a:cxn>
              <a:cxn ang="0">
                <a:pos x="45" y="34"/>
              </a:cxn>
              <a:cxn ang="0">
                <a:pos x="41" y="31"/>
              </a:cxn>
              <a:cxn ang="0">
                <a:pos x="43" y="28"/>
              </a:cxn>
              <a:cxn ang="0">
                <a:pos x="50" y="27"/>
              </a:cxn>
              <a:cxn ang="0">
                <a:pos x="51" y="25"/>
              </a:cxn>
              <a:cxn ang="0">
                <a:pos x="54" y="22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02" name="Freeform 350"/>
          <p:cNvSpPr>
            <a:spLocks/>
          </p:cNvSpPr>
          <p:nvPr/>
        </p:nvSpPr>
        <p:spPr bwMode="auto">
          <a:xfrm>
            <a:off x="5303838" y="2475753"/>
            <a:ext cx="55562" cy="30162"/>
          </a:xfrm>
          <a:custGeom>
            <a:avLst/>
            <a:gdLst/>
            <a:ahLst/>
            <a:cxnLst>
              <a:cxn ang="0">
                <a:pos x="36" y="24"/>
              </a:cxn>
              <a:cxn ang="0">
                <a:pos x="18" y="0"/>
              </a:cxn>
              <a:cxn ang="0">
                <a:pos x="0" y="6"/>
              </a:cxn>
              <a:cxn ang="0">
                <a:pos x="42" y="24"/>
              </a:cxn>
              <a:cxn ang="0">
                <a:pos x="36" y="24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03" name="Freeform 351"/>
          <p:cNvSpPr>
            <a:spLocks/>
          </p:cNvSpPr>
          <p:nvPr/>
        </p:nvSpPr>
        <p:spPr bwMode="auto">
          <a:xfrm>
            <a:off x="4999038" y="2631328"/>
            <a:ext cx="250825" cy="161925"/>
          </a:xfrm>
          <a:custGeom>
            <a:avLst/>
            <a:gdLst/>
            <a:ahLst/>
            <a:cxnLst>
              <a:cxn ang="0">
                <a:pos x="28" y="10"/>
              </a:cxn>
              <a:cxn ang="0">
                <a:pos x="31" y="8"/>
              </a:cxn>
              <a:cxn ang="0">
                <a:pos x="30" y="4"/>
              </a:cxn>
              <a:cxn ang="0">
                <a:pos x="24" y="0"/>
              </a:cxn>
              <a:cxn ang="0">
                <a:pos x="18" y="0"/>
              </a:cxn>
              <a:cxn ang="0">
                <a:pos x="9" y="1"/>
              </a:cxn>
              <a:cxn ang="0">
                <a:pos x="8" y="0"/>
              </a:cxn>
              <a:cxn ang="0">
                <a:pos x="5" y="5"/>
              </a:cxn>
              <a:cxn ang="0">
                <a:pos x="3" y="9"/>
              </a:cxn>
              <a:cxn ang="0">
                <a:pos x="0" y="10"/>
              </a:cxn>
              <a:cxn ang="0">
                <a:pos x="0" y="10"/>
              </a:cxn>
              <a:cxn ang="0">
                <a:pos x="8" y="19"/>
              </a:cxn>
              <a:cxn ang="0">
                <a:pos x="10" y="20"/>
              </a:cxn>
              <a:cxn ang="0">
                <a:pos x="16" y="20"/>
              </a:cxn>
              <a:cxn ang="0">
                <a:pos x="21" y="19"/>
              </a:cxn>
              <a:cxn ang="0">
                <a:pos x="27" y="21"/>
              </a:cxn>
              <a:cxn ang="0">
                <a:pos x="28" y="15"/>
              </a:cxn>
              <a:cxn ang="0">
                <a:pos x="30" y="14"/>
              </a:cxn>
              <a:cxn ang="0">
                <a:pos x="27" y="13"/>
              </a:cxn>
              <a:cxn ang="0">
                <a:pos x="28" y="10"/>
              </a:cxn>
            </a:cxnLst>
            <a:rect l="0" t="0" r="r" b="b"/>
            <a:pathLst>
              <a:path w="32" h="21">
                <a:moveTo>
                  <a:pt x="28" y="10"/>
                </a:moveTo>
                <a:cubicBezTo>
                  <a:pt x="28" y="10"/>
                  <a:pt x="31" y="9"/>
                  <a:pt x="31" y="8"/>
                </a:cubicBezTo>
                <a:cubicBezTo>
                  <a:pt x="32" y="6"/>
                  <a:pt x="30" y="4"/>
                  <a:pt x="30" y="4"/>
                </a:cubicBezTo>
                <a:cubicBezTo>
                  <a:pt x="24" y="0"/>
                  <a:pt x="24" y="0"/>
                  <a:pt x="24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1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5" y="5"/>
                  <a:pt x="5" y="5"/>
                  <a:pt x="5" y="5"/>
                </a:cubicBezTo>
                <a:cubicBezTo>
                  <a:pt x="3" y="9"/>
                  <a:pt x="3" y="9"/>
                  <a:pt x="3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20"/>
                  <a:pt x="10" y="20"/>
                  <a:pt x="10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15"/>
                  <a:pt x="28" y="15"/>
                  <a:pt x="28" y="15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13"/>
                  <a:pt x="27" y="13"/>
                  <a:pt x="27" y="13"/>
                </a:cubicBezTo>
                <a:lnTo>
                  <a:pt x="28" y="10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04" name="Freeform 352"/>
          <p:cNvSpPr>
            <a:spLocks/>
          </p:cNvSpPr>
          <p:nvPr/>
        </p:nvSpPr>
        <p:spPr bwMode="auto">
          <a:xfrm>
            <a:off x="4999038" y="2710703"/>
            <a:ext cx="61912" cy="69850"/>
          </a:xfrm>
          <a:custGeom>
            <a:avLst/>
            <a:gdLst/>
            <a:ahLst/>
            <a:cxnLst>
              <a:cxn ang="0">
                <a:pos x="42" y="42"/>
              </a:cxn>
              <a:cxn ang="0">
                <a:pos x="48" y="54"/>
              </a:cxn>
              <a:cxn ang="0">
                <a:pos x="0" y="0"/>
              </a:cxn>
              <a:cxn ang="0">
                <a:pos x="12" y="18"/>
              </a:cxn>
              <a:cxn ang="0">
                <a:pos x="42" y="42"/>
              </a:cxn>
            </a:cxnLst>
            <a:rect l="0" t="0" r="r" b="b"/>
            <a:pathLst>
              <a:path w="48" h="54">
                <a:moveTo>
                  <a:pt x="42" y="42"/>
                </a:moveTo>
                <a:lnTo>
                  <a:pt x="48" y="54"/>
                </a:lnTo>
                <a:lnTo>
                  <a:pt x="0" y="0"/>
                </a:lnTo>
                <a:lnTo>
                  <a:pt x="12" y="18"/>
                </a:lnTo>
                <a:lnTo>
                  <a:pt x="42" y="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05" name="Freeform 353"/>
          <p:cNvSpPr>
            <a:spLocks/>
          </p:cNvSpPr>
          <p:nvPr/>
        </p:nvSpPr>
        <p:spPr bwMode="auto">
          <a:xfrm>
            <a:off x="4795838" y="2531315"/>
            <a:ext cx="171450" cy="93663"/>
          </a:xfrm>
          <a:custGeom>
            <a:avLst/>
            <a:gdLst/>
            <a:ahLst/>
            <a:cxnLst>
              <a:cxn ang="0">
                <a:pos x="10" y="10"/>
              </a:cxn>
              <a:cxn ang="0">
                <a:pos x="14" y="11"/>
              </a:cxn>
              <a:cxn ang="0">
                <a:pos x="15" y="11"/>
              </a:cxn>
              <a:cxn ang="0">
                <a:pos x="15" y="11"/>
              </a:cxn>
              <a:cxn ang="0">
                <a:pos x="15" y="12"/>
              </a:cxn>
              <a:cxn ang="0">
                <a:pos x="19" y="10"/>
              </a:cxn>
              <a:cxn ang="0">
                <a:pos x="20" y="8"/>
              </a:cxn>
              <a:cxn ang="0">
                <a:pos x="22" y="6"/>
              </a:cxn>
              <a:cxn ang="0">
                <a:pos x="17" y="4"/>
              </a:cxn>
              <a:cxn ang="0">
                <a:pos x="13" y="2"/>
              </a:cxn>
              <a:cxn ang="0">
                <a:pos x="9" y="0"/>
              </a:cxn>
              <a:cxn ang="0">
                <a:pos x="9" y="1"/>
              </a:cxn>
              <a:cxn ang="0">
                <a:pos x="7" y="0"/>
              </a:cxn>
              <a:cxn ang="0">
                <a:pos x="6" y="1"/>
              </a:cxn>
              <a:cxn ang="0">
                <a:pos x="4" y="2"/>
              </a:cxn>
              <a:cxn ang="0">
                <a:pos x="2" y="3"/>
              </a:cxn>
              <a:cxn ang="0">
                <a:pos x="0" y="4"/>
              </a:cxn>
              <a:cxn ang="0">
                <a:pos x="1" y="5"/>
              </a:cxn>
              <a:cxn ang="0">
                <a:pos x="3" y="7"/>
              </a:cxn>
              <a:cxn ang="0">
                <a:pos x="5" y="10"/>
              </a:cxn>
              <a:cxn ang="0">
                <a:pos x="6" y="11"/>
              </a:cxn>
              <a:cxn ang="0">
                <a:pos x="6" y="11"/>
              </a:cxn>
              <a:cxn ang="0">
                <a:pos x="9" y="11"/>
              </a:cxn>
              <a:cxn ang="0">
                <a:pos x="10" y="10"/>
              </a:cxn>
            </a:cxnLst>
            <a:rect l="0" t="0" r="r" b="b"/>
            <a:pathLst>
              <a:path w="22" h="12">
                <a:moveTo>
                  <a:pt x="10" y="10"/>
                </a:moveTo>
                <a:cubicBezTo>
                  <a:pt x="14" y="11"/>
                  <a:pt x="14" y="11"/>
                  <a:pt x="14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2"/>
                  <a:pt x="15" y="12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8"/>
                  <a:pt x="20" y="8"/>
                  <a:pt x="20" y="8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4"/>
                  <a:pt x="17" y="4"/>
                  <a:pt x="17" y="4"/>
                </a:cubicBezTo>
                <a:cubicBezTo>
                  <a:pt x="13" y="2"/>
                  <a:pt x="13" y="2"/>
                  <a:pt x="13" y="2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1"/>
                  <a:pt x="9" y="1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2"/>
                  <a:pt x="4" y="2"/>
                  <a:pt x="4" y="2"/>
                </a:cubicBezTo>
                <a:cubicBezTo>
                  <a:pt x="2" y="3"/>
                  <a:pt x="2" y="3"/>
                  <a:pt x="2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5"/>
                  <a:pt x="1" y="5"/>
                  <a:pt x="1" y="5"/>
                </a:cubicBezTo>
                <a:cubicBezTo>
                  <a:pt x="3" y="7"/>
                  <a:pt x="3" y="7"/>
                  <a:pt x="3" y="7"/>
                </a:cubicBezTo>
                <a:cubicBezTo>
                  <a:pt x="5" y="10"/>
                  <a:pt x="5" y="10"/>
                  <a:pt x="5" y="10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9" y="11"/>
                  <a:pt x="9" y="11"/>
                  <a:pt x="9" y="11"/>
                </a:cubicBezTo>
                <a:lnTo>
                  <a:pt x="10" y="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06" name="Freeform 354"/>
          <p:cNvSpPr>
            <a:spLocks/>
          </p:cNvSpPr>
          <p:nvPr/>
        </p:nvSpPr>
        <p:spPr bwMode="auto">
          <a:xfrm>
            <a:off x="4897438" y="2624978"/>
            <a:ext cx="163512" cy="90487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3" y="1"/>
              </a:cxn>
              <a:cxn ang="0">
                <a:pos x="9" y="2"/>
              </a:cxn>
              <a:cxn ang="0">
                <a:pos x="6" y="3"/>
              </a:cxn>
              <a:cxn ang="0">
                <a:pos x="4" y="3"/>
              </a:cxn>
              <a:cxn ang="0">
                <a:pos x="3" y="2"/>
              </a:cxn>
              <a:cxn ang="0">
                <a:pos x="2" y="4"/>
              </a:cxn>
              <a:cxn ang="0">
                <a:pos x="1" y="7"/>
              </a:cxn>
              <a:cxn ang="0">
                <a:pos x="0" y="7"/>
              </a:cxn>
              <a:cxn ang="0">
                <a:pos x="1" y="9"/>
              </a:cxn>
              <a:cxn ang="0">
                <a:pos x="4" y="11"/>
              </a:cxn>
              <a:cxn ang="0">
                <a:pos x="8" y="12"/>
              </a:cxn>
              <a:cxn ang="0">
                <a:pos x="9" y="12"/>
              </a:cxn>
              <a:cxn ang="0">
                <a:pos x="13" y="11"/>
              </a:cxn>
              <a:cxn ang="0">
                <a:pos x="13" y="11"/>
              </a:cxn>
              <a:cxn ang="0">
                <a:pos x="16" y="10"/>
              </a:cxn>
              <a:cxn ang="0">
                <a:pos x="18" y="6"/>
              </a:cxn>
              <a:cxn ang="0">
                <a:pos x="21" y="1"/>
              </a:cxn>
              <a:cxn ang="0">
                <a:pos x="20" y="0"/>
              </a:cxn>
              <a:cxn ang="0">
                <a:pos x="18" y="0"/>
              </a:cxn>
              <a:cxn ang="0">
                <a:pos x="15" y="0"/>
              </a:cxn>
            </a:cxnLst>
            <a:rect l="0" t="0" r="r" b="b"/>
            <a:pathLst>
              <a:path w="21" h="12">
                <a:moveTo>
                  <a:pt x="15" y="0"/>
                </a:moveTo>
                <a:cubicBezTo>
                  <a:pt x="13" y="1"/>
                  <a:pt x="13" y="1"/>
                  <a:pt x="13" y="1"/>
                </a:cubicBezTo>
                <a:cubicBezTo>
                  <a:pt x="9" y="2"/>
                  <a:pt x="9" y="2"/>
                  <a:pt x="9" y="2"/>
                </a:cubicBezTo>
                <a:cubicBezTo>
                  <a:pt x="6" y="3"/>
                  <a:pt x="6" y="3"/>
                  <a:pt x="6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2"/>
                  <a:pt x="3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9"/>
                  <a:pt x="1" y="9"/>
                  <a:pt x="1" y="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7" y="12"/>
                  <a:pt x="8" y="12"/>
                </a:cubicBezTo>
                <a:cubicBezTo>
                  <a:pt x="8" y="12"/>
                  <a:pt x="9" y="12"/>
                  <a:pt x="9" y="12"/>
                </a:cubicBezTo>
                <a:cubicBezTo>
                  <a:pt x="11" y="12"/>
                  <a:pt x="12" y="12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8" y="6"/>
                  <a:pt x="18" y="6"/>
                  <a:pt x="18" y="6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0"/>
                  <a:pt x="18" y="0"/>
                  <a:pt x="18" y="0"/>
                </a:cubicBezTo>
                <a:lnTo>
                  <a:pt x="15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07" name="Freeform 355"/>
          <p:cNvSpPr>
            <a:spLocks/>
          </p:cNvSpPr>
          <p:nvPr/>
        </p:nvSpPr>
        <p:spPr bwMode="auto">
          <a:xfrm>
            <a:off x="4913313" y="2577353"/>
            <a:ext cx="139700" cy="69850"/>
          </a:xfrm>
          <a:custGeom>
            <a:avLst/>
            <a:gdLst/>
            <a:ahLst/>
            <a:cxnLst>
              <a:cxn ang="0">
                <a:pos x="66" y="12"/>
              </a:cxn>
              <a:cxn ang="0">
                <a:pos x="42" y="0"/>
              </a:cxn>
              <a:cxn ang="0">
                <a:pos x="42" y="0"/>
              </a:cxn>
              <a:cxn ang="0">
                <a:pos x="30" y="12"/>
              </a:cxn>
              <a:cxn ang="0">
                <a:pos x="24" y="24"/>
              </a:cxn>
              <a:cxn ang="0">
                <a:pos x="0" y="36"/>
              </a:cxn>
              <a:cxn ang="0">
                <a:pos x="6" y="48"/>
              </a:cxn>
              <a:cxn ang="0">
                <a:pos x="6" y="48"/>
              </a:cxn>
              <a:cxn ang="0">
                <a:pos x="12" y="54"/>
              </a:cxn>
              <a:cxn ang="0">
                <a:pos x="24" y="54"/>
              </a:cxn>
              <a:cxn ang="0">
                <a:pos x="42" y="48"/>
              </a:cxn>
              <a:cxn ang="0">
                <a:pos x="66" y="42"/>
              </a:cxn>
              <a:cxn ang="0">
                <a:pos x="78" y="36"/>
              </a:cxn>
              <a:cxn ang="0">
                <a:pos x="96" y="36"/>
              </a:cxn>
              <a:cxn ang="0">
                <a:pos x="108" y="36"/>
              </a:cxn>
              <a:cxn ang="0">
                <a:pos x="102" y="30"/>
              </a:cxn>
              <a:cxn ang="0">
                <a:pos x="102" y="12"/>
              </a:cxn>
              <a:cxn ang="0">
                <a:pos x="90" y="12"/>
              </a:cxn>
              <a:cxn ang="0">
                <a:pos x="66" y="12"/>
              </a:cxn>
            </a:cxnLst>
            <a:rect l="0" t="0" r="r" b="b"/>
            <a:pathLst>
              <a:path w="108" h="54">
                <a:moveTo>
                  <a:pt x="66" y="12"/>
                </a:moveTo>
                <a:lnTo>
                  <a:pt x="42" y="0"/>
                </a:lnTo>
                <a:lnTo>
                  <a:pt x="42" y="0"/>
                </a:lnTo>
                <a:lnTo>
                  <a:pt x="30" y="12"/>
                </a:lnTo>
                <a:lnTo>
                  <a:pt x="24" y="24"/>
                </a:lnTo>
                <a:lnTo>
                  <a:pt x="0" y="36"/>
                </a:lnTo>
                <a:lnTo>
                  <a:pt x="6" y="48"/>
                </a:lnTo>
                <a:lnTo>
                  <a:pt x="6" y="48"/>
                </a:lnTo>
                <a:lnTo>
                  <a:pt x="12" y="54"/>
                </a:lnTo>
                <a:lnTo>
                  <a:pt x="24" y="54"/>
                </a:lnTo>
                <a:lnTo>
                  <a:pt x="42" y="48"/>
                </a:lnTo>
                <a:lnTo>
                  <a:pt x="66" y="42"/>
                </a:lnTo>
                <a:lnTo>
                  <a:pt x="78" y="36"/>
                </a:lnTo>
                <a:lnTo>
                  <a:pt x="96" y="36"/>
                </a:lnTo>
                <a:lnTo>
                  <a:pt x="108" y="36"/>
                </a:lnTo>
                <a:lnTo>
                  <a:pt x="102" y="30"/>
                </a:lnTo>
                <a:lnTo>
                  <a:pt x="102" y="12"/>
                </a:lnTo>
                <a:lnTo>
                  <a:pt x="90" y="12"/>
                </a:lnTo>
                <a:lnTo>
                  <a:pt x="66" y="1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08" name="Freeform 356"/>
          <p:cNvSpPr>
            <a:spLocks/>
          </p:cNvSpPr>
          <p:nvPr/>
        </p:nvSpPr>
        <p:spPr bwMode="auto">
          <a:xfrm>
            <a:off x="5060950" y="2780553"/>
            <a:ext cx="174625" cy="149225"/>
          </a:xfrm>
          <a:custGeom>
            <a:avLst/>
            <a:gdLst/>
            <a:ahLst/>
            <a:cxnLst>
              <a:cxn ang="0">
                <a:pos x="48" y="6"/>
              </a:cxn>
              <a:cxn ang="0">
                <a:pos x="12" y="6"/>
              </a:cxn>
              <a:cxn ang="0">
                <a:pos x="0" y="0"/>
              </a:cxn>
              <a:cxn ang="0">
                <a:pos x="0" y="12"/>
              </a:cxn>
              <a:cxn ang="0">
                <a:pos x="6" y="30"/>
              </a:cxn>
              <a:cxn ang="0">
                <a:pos x="0" y="48"/>
              </a:cxn>
              <a:cxn ang="0">
                <a:pos x="6" y="61"/>
              </a:cxn>
              <a:cxn ang="0">
                <a:pos x="12" y="73"/>
              </a:cxn>
              <a:cxn ang="0">
                <a:pos x="12" y="73"/>
              </a:cxn>
              <a:cxn ang="0">
                <a:pos x="48" y="73"/>
              </a:cxn>
              <a:cxn ang="0">
                <a:pos x="66" y="73"/>
              </a:cxn>
              <a:cxn ang="0">
                <a:pos x="72" y="67"/>
              </a:cxn>
              <a:cxn ang="0">
                <a:pos x="72" y="73"/>
              </a:cxn>
              <a:cxn ang="0">
                <a:pos x="66" y="85"/>
              </a:cxn>
              <a:cxn ang="0">
                <a:pos x="60" y="91"/>
              </a:cxn>
              <a:cxn ang="0">
                <a:pos x="66" y="115"/>
              </a:cxn>
              <a:cxn ang="0">
                <a:pos x="90" y="97"/>
              </a:cxn>
              <a:cxn ang="0">
                <a:pos x="114" y="97"/>
              </a:cxn>
              <a:cxn ang="0">
                <a:pos x="126" y="79"/>
              </a:cxn>
              <a:cxn ang="0">
                <a:pos x="132" y="79"/>
              </a:cxn>
              <a:cxn ang="0">
                <a:pos x="96" y="67"/>
              </a:cxn>
              <a:cxn ang="0">
                <a:pos x="90" y="36"/>
              </a:cxn>
              <a:cxn ang="0">
                <a:pos x="114" y="12"/>
              </a:cxn>
              <a:cxn ang="0">
                <a:pos x="114" y="12"/>
              </a:cxn>
              <a:cxn ang="0">
                <a:pos x="78" y="0"/>
              </a:cxn>
              <a:cxn ang="0">
                <a:pos x="48" y="6"/>
              </a:cxn>
            </a:cxnLst>
            <a:rect l="0" t="0" r="r" b="b"/>
            <a:pathLst>
              <a:path w="132" h="115">
                <a:moveTo>
                  <a:pt x="48" y="6"/>
                </a:moveTo>
                <a:lnTo>
                  <a:pt x="12" y="6"/>
                </a:lnTo>
                <a:lnTo>
                  <a:pt x="0" y="0"/>
                </a:lnTo>
                <a:lnTo>
                  <a:pt x="0" y="12"/>
                </a:lnTo>
                <a:lnTo>
                  <a:pt x="6" y="30"/>
                </a:lnTo>
                <a:lnTo>
                  <a:pt x="0" y="48"/>
                </a:lnTo>
                <a:lnTo>
                  <a:pt x="6" y="61"/>
                </a:lnTo>
                <a:lnTo>
                  <a:pt x="12" y="73"/>
                </a:lnTo>
                <a:lnTo>
                  <a:pt x="12" y="73"/>
                </a:lnTo>
                <a:lnTo>
                  <a:pt x="48" y="73"/>
                </a:lnTo>
                <a:lnTo>
                  <a:pt x="66" y="73"/>
                </a:lnTo>
                <a:lnTo>
                  <a:pt x="72" y="67"/>
                </a:lnTo>
                <a:lnTo>
                  <a:pt x="72" y="73"/>
                </a:lnTo>
                <a:lnTo>
                  <a:pt x="66" y="85"/>
                </a:lnTo>
                <a:lnTo>
                  <a:pt x="60" y="91"/>
                </a:lnTo>
                <a:lnTo>
                  <a:pt x="66" y="115"/>
                </a:lnTo>
                <a:lnTo>
                  <a:pt x="90" y="97"/>
                </a:lnTo>
                <a:lnTo>
                  <a:pt x="114" y="97"/>
                </a:lnTo>
                <a:lnTo>
                  <a:pt x="126" y="79"/>
                </a:lnTo>
                <a:lnTo>
                  <a:pt x="132" y="79"/>
                </a:lnTo>
                <a:lnTo>
                  <a:pt x="96" y="67"/>
                </a:lnTo>
                <a:lnTo>
                  <a:pt x="90" y="36"/>
                </a:lnTo>
                <a:lnTo>
                  <a:pt x="114" y="12"/>
                </a:lnTo>
                <a:lnTo>
                  <a:pt x="114" y="12"/>
                </a:lnTo>
                <a:lnTo>
                  <a:pt x="78" y="0"/>
                </a:lnTo>
                <a:lnTo>
                  <a:pt x="48" y="6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09" name="Freeform 357"/>
          <p:cNvSpPr>
            <a:spLocks/>
          </p:cNvSpPr>
          <p:nvPr/>
        </p:nvSpPr>
        <p:spPr bwMode="auto">
          <a:xfrm>
            <a:off x="4951413" y="2710703"/>
            <a:ext cx="127000" cy="219075"/>
          </a:xfrm>
          <a:custGeom>
            <a:avLst/>
            <a:gdLst/>
            <a:ahLst/>
            <a:cxnLst>
              <a:cxn ang="0">
                <a:pos x="9" y="24"/>
              </a:cxn>
              <a:cxn ang="0">
                <a:pos x="9" y="23"/>
              </a:cxn>
              <a:cxn ang="0">
                <a:pos x="13" y="22"/>
              </a:cxn>
              <a:cxn ang="0">
                <a:pos x="16" y="21"/>
              </a:cxn>
              <a:cxn ang="0">
                <a:pos x="15" y="19"/>
              </a:cxn>
              <a:cxn ang="0">
                <a:pos x="14" y="17"/>
              </a:cxn>
              <a:cxn ang="0">
                <a:pos x="15" y="14"/>
              </a:cxn>
              <a:cxn ang="0">
                <a:pos x="14" y="11"/>
              </a:cxn>
              <a:cxn ang="0">
                <a:pos x="14" y="9"/>
              </a:cxn>
              <a:cxn ang="0">
                <a:pos x="13" y="7"/>
              </a:cxn>
              <a:cxn ang="0">
                <a:pos x="8" y="3"/>
              </a:cxn>
              <a:cxn ang="0">
                <a:pos x="6" y="0"/>
              </a:cxn>
              <a:cxn ang="0">
                <a:pos x="2" y="1"/>
              </a:cxn>
              <a:cxn ang="0">
                <a:pos x="2" y="2"/>
              </a:cxn>
              <a:cxn ang="0">
                <a:pos x="3" y="4"/>
              </a:cxn>
              <a:cxn ang="0">
                <a:pos x="3" y="6"/>
              </a:cxn>
              <a:cxn ang="0">
                <a:pos x="4" y="9"/>
              </a:cxn>
              <a:cxn ang="0">
                <a:pos x="1" y="13"/>
              </a:cxn>
              <a:cxn ang="0">
                <a:pos x="0" y="18"/>
              </a:cxn>
              <a:cxn ang="0">
                <a:pos x="4" y="21"/>
              </a:cxn>
              <a:cxn ang="0">
                <a:pos x="4" y="24"/>
              </a:cxn>
              <a:cxn ang="0">
                <a:pos x="6" y="28"/>
              </a:cxn>
              <a:cxn ang="0">
                <a:pos x="8" y="26"/>
              </a:cxn>
              <a:cxn ang="0">
                <a:pos x="9" y="24"/>
              </a:cxn>
            </a:cxnLst>
            <a:rect l="0" t="0" r="r" b="b"/>
            <a:pathLst>
              <a:path w="16" h="28">
                <a:moveTo>
                  <a:pt x="9" y="24"/>
                </a:moveTo>
                <a:cubicBezTo>
                  <a:pt x="9" y="23"/>
                  <a:pt x="9" y="23"/>
                  <a:pt x="9" y="23"/>
                </a:cubicBezTo>
                <a:cubicBezTo>
                  <a:pt x="13" y="22"/>
                  <a:pt x="13" y="22"/>
                  <a:pt x="13" y="22"/>
                </a:cubicBezTo>
                <a:cubicBezTo>
                  <a:pt x="16" y="21"/>
                  <a:pt x="16" y="21"/>
                  <a:pt x="16" y="21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7"/>
                  <a:pt x="13" y="7"/>
                  <a:pt x="13" y="7"/>
                </a:cubicBezTo>
                <a:cubicBezTo>
                  <a:pt x="8" y="3"/>
                  <a:pt x="8" y="3"/>
                  <a:pt x="8" y="3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4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3" y="4"/>
                  <a:pt x="3" y="4"/>
                  <a:pt x="3" y="4"/>
                </a:cubicBezTo>
                <a:cubicBezTo>
                  <a:pt x="3" y="6"/>
                  <a:pt x="3" y="6"/>
                  <a:pt x="3" y="6"/>
                </a:cubicBezTo>
                <a:cubicBezTo>
                  <a:pt x="4" y="9"/>
                  <a:pt x="4" y="9"/>
                  <a:pt x="4" y="9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4"/>
                  <a:pt x="4" y="24"/>
                  <a:pt x="4" y="24"/>
                </a:cubicBezTo>
                <a:cubicBezTo>
                  <a:pt x="6" y="28"/>
                  <a:pt x="6" y="28"/>
                  <a:pt x="6" y="28"/>
                </a:cubicBezTo>
                <a:cubicBezTo>
                  <a:pt x="8" y="26"/>
                  <a:pt x="8" y="26"/>
                  <a:pt x="8" y="26"/>
                </a:cubicBezTo>
                <a:lnTo>
                  <a:pt x="9" y="2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10" name="Freeform 358"/>
          <p:cNvSpPr>
            <a:spLocks/>
          </p:cNvSpPr>
          <p:nvPr/>
        </p:nvSpPr>
        <p:spPr bwMode="auto">
          <a:xfrm>
            <a:off x="4833938" y="2677365"/>
            <a:ext cx="147637" cy="171450"/>
          </a:xfrm>
          <a:custGeom>
            <a:avLst/>
            <a:gdLst/>
            <a:ahLst/>
            <a:cxnLst>
              <a:cxn ang="0">
                <a:pos x="19" y="13"/>
              </a:cxn>
              <a:cxn ang="0">
                <a:pos x="18" y="10"/>
              </a:cxn>
              <a:cxn ang="0">
                <a:pos x="18" y="8"/>
              </a:cxn>
              <a:cxn ang="0">
                <a:pos x="17" y="6"/>
              </a:cxn>
              <a:cxn ang="0">
                <a:pos x="17" y="5"/>
              </a:cxn>
              <a:cxn ang="0">
                <a:pos x="16" y="5"/>
              </a:cxn>
              <a:cxn ang="0">
                <a:pos x="12" y="4"/>
              </a:cxn>
              <a:cxn ang="0">
                <a:pos x="9" y="2"/>
              </a:cxn>
              <a:cxn ang="0">
                <a:pos x="8" y="0"/>
              </a:cxn>
              <a:cxn ang="0">
                <a:pos x="5" y="2"/>
              </a:cxn>
              <a:cxn ang="0">
                <a:pos x="1" y="2"/>
              </a:cxn>
              <a:cxn ang="0">
                <a:pos x="0" y="2"/>
              </a:cxn>
              <a:cxn ang="0">
                <a:pos x="0" y="5"/>
              </a:cxn>
              <a:cxn ang="0">
                <a:pos x="0" y="7"/>
              </a:cxn>
              <a:cxn ang="0">
                <a:pos x="2" y="7"/>
              </a:cxn>
              <a:cxn ang="0">
                <a:pos x="6" y="12"/>
              </a:cxn>
              <a:cxn ang="0">
                <a:pos x="8" y="17"/>
              </a:cxn>
              <a:cxn ang="0">
                <a:pos x="15" y="22"/>
              </a:cxn>
              <a:cxn ang="0">
                <a:pos x="16" y="17"/>
              </a:cxn>
              <a:cxn ang="0">
                <a:pos x="19" y="13"/>
              </a:cxn>
            </a:cxnLst>
            <a:rect l="0" t="0" r="r" b="b"/>
            <a:pathLst>
              <a:path w="19" h="22">
                <a:moveTo>
                  <a:pt x="19" y="13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6" y="5"/>
                  <a:pt x="16" y="5"/>
                </a:cubicBezTo>
                <a:cubicBezTo>
                  <a:pt x="15" y="5"/>
                  <a:pt x="12" y="4"/>
                  <a:pt x="12" y="4"/>
                </a:cubicBezTo>
                <a:cubicBezTo>
                  <a:pt x="9" y="2"/>
                  <a:pt x="9" y="2"/>
                  <a:pt x="9" y="2"/>
                </a:cubicBezTo>
                <a:cubicBezTo>
                  <a:pt x="8" y="0"/>
                  <a:pt x="8" y="0"/>
                  <a:pt x="8" y="0"/>
                </a:cubicBezTo>
                <a:cubicBezTo>
                  <a:pt x="5" y="2"/>
                  <a:pt x="5" y="2"/>
                  <a:pt x="5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5"/>
                  <a:pt x="0" y="5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12"/>
                  <a:pt x="6" y="12"/>
                  <a:pt x="6" y="12"/>
                </a:cubicBezTo>
                <a:cubicBezTo>
                  <a:pt x="8" y="17"/>
                  <a:pt x="8" y="17"/>
                  <a:pt x="8" y="17"/>
                </a:cubicBezTo>
                <a:cubicBezTo>
                  <a:pt x="15" y="22"/>
                  <a:pt x="15" y="22"/>
                  <a:pt x="15" y="22"/>
                </a:cubicBezTo>
                <a:cubicBezTo>
                  <a:pt x="16" y="17"/>
                  <a:pt x="16" y="17"/>
                  <a:pt x="16" y="17"/>
                </a:cubicBezTo>
                <a:lnTo>
                  <a:pt x="19" y="1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11" name="Freeform 359"/>
          <p:cNvSpPr>
            <a:spLocks/>
          </p:cNvSpPr>
          <p:nvPr/>
        </p:nvSpPr>
        <p:spPr bwMode="auto">
          <a:xfrm>
            <a:off x="4991100" y="2350340"/>
            <a:ext cx="77788" cy="47625"/>
          </a:xfrm>
          <a:custGeom>
            <a:avLst/>
            <a:gdLst/>
            <a:ahLst/>
            <a:cxnLst>
              <a:cxn ang="0">
                <a:pos x="54" y="36"/>
              </a:cxn>
              <a:cxn ang="0">
                <a:pos x="60" y="24"/>
              </a:cxn>
              <a:cxn ang="0">
                <a:pos x="54" y="12"/>
              </a:cxn>
              <a:cxn ang="0">
                <a:pos x="42" y="6"/>
              </a:cxn>
              <a:cxn ang="0">
                <a:pos x="30" y="0"/>
              </a:cxn>
              <a:cxn ang="0">
                <a:pos x="18" y="0"/>
              </a:cxn>
              <a:cxn ang="0">
                <a:pos x="6" y="12"/>
              </a:cxn>
              <a:cxn ang="0">
                <a:pos x="0" y="18"/>
              </a:cxn>
              <a:cxn ang="0">
                <a:pos x="12" y="30"/>
              </a:cxn>
              <a:cxn ang="0">
                <a:pos x="54" y="36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12" name="Freeform 360"/>
          <p:cNvSpPr>
            <a:spLocks/>
          </p:cNvSpPr>
          <p:nvPr/>
        </p:nvSpPr>
        <p:spPr bwMode="auto">
          <a:xfrm>
            <a:off x="4849813" y="2374153"/>
            <a:ext cx="242887" cy="217487"/>
          </a:xfrm>
          <a:custGeom>
            <a:avLst/>
            <a:gdLst/>
            <a:ahLst/>
            <a:cxnLst>
              <a:cxn ang="0">
                <a:pos x="1" y="9"/>
              </a:cxn>
              <a:cxn ang="0">
                <a:pos x="1" y="10"/>
              </a:cxn>
              <a:cxn ang="0">
                <a:pos x="1" y="13"/>
              </a:cxn>
              <a:cxn ang="0">
                <a:pos x="2" y="17"/>
              </a:cxn>
              <a:cxn ang="0">
                <a:pos x="2" y="20"/>
              </a:cxn>
              <a:cxn ang="0">
                <a:pos x="6" y="22"/>
              </a:cxn>
              <a:cxn ang="0">
                <a:pos x="10" y="24"/>
              </a:cxn>
              <a:cxn ang="0">
                <a:pos x="15" y="26"/>
              </a:cxn>
              <a:cxn ang="0">
                <a:pos x="15" y="26"/>
              </a:cxn>
              <a:cxn ang="0">
                <a:pos x="19" y="28"/>
              </a:cxn>
              <a:cxn ang="0">
                <a:pos x="23" y="28"/>
              </a:cxn>
              <a:cxn ang="0">
                <a:pos x="25" y="28"/>
              </a:cxn>
              <a:cxn ang="0">
                <a:pos x="27" y="28"/>
              </a:cxn>
              <a:cxn ang="0">
                <a:pos x="29" y="23"/>
              </a:cxn>
              <a:cxn ang="0">
                <a:pos x="31" y="21"/>
              </a:cxn>
              <a:cxn ang="0">
                <a:pos x="30" y="17"/>
              </a:cxn>
              <a:cxn ang="0">
                <a:pos x="30" y="15"/>
              </a:cxn>
              <a:cxn ang="0">
                <a:pos x="29" y="12"/>
              </a:cxn>
              <a:cxn ang="0">
                <a:pos x="31" y="10"/>
              </a:cxn>
              <a:cxn ang="0">
                <a:pos x="30" y="6"/>
              </a:cxn>
              <a:cxn ang="0">
                <a:pos x="28" y="3"/>
              </a:cxn>
              <a:cxn ang="0">
                <a:pos x="27" y="3"/>
              </a:cxn>
              <a:cxn ang="0">
                <a:pos x="20" y="2"/>
              </a:cxn>
              <a:cxn ang="0">
                <a:pos x="18" y="0"/>
              </a:cxn>
              <a:cxn ang="0">
                <a:pos x="18" y="1"/>
              </a:cxn>
              <a:cxn ang="0">
                <a:pos x="15" y="1"/>
              </a:cxn>
              <a:cxn ang="0">
                <a:pos x="14" y="0"/>
              </a:cxn>
              <a:cxn ang="0">
                <a:pos x="13" y="0"/>
              </a:cxn>
              <a:cxn ang="0">
                <a:pos x="5" y="3"/>
              </a:cxn>
              <a:cxn ang="0">
                <a:pos x="1" y="5"/>
              </a:cxn>
              <a:cxn ang="0">
                <a:pos x="0" y="4"/>
              </a:cxn>
              <a:cxn ang="0">
                <a:pos x="0" y="6"/>
              </a:cxn>
              <a:cxn ang="0">
                <a:pos x="1" y="9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13" name="Freeform 361"/>
          <p:cNvSpPr>
            <a:spLocks/>
          </p:cNvSpPr>
          <p:nvPr/>
        </p:nvSpPr>
        <p:spPr bwMode="auto">
          <a:xfrm>
            <a:off x="4652963" y="2655140"/>
            <a:ext cx="109537" cy="60325"/>
          </a:xfrm>
          <a:custGeom>
            <a:avLst/>
            <a:gdLst/>
            <a:ahLst/>
            <a:cxnLst>
              <a:cxn ang="0">
                <a:pos x="66" y="12"/>
              </a:cxn>
              <a:cxn ang="0">
                <a:pos x="60" y="6"/>
              </a:cxn>
              <a:cxn ang="0">
                <a:pos x="48" y="0"/>
              </a:cxn>
              <a:cxn ang="0">
                <a:pos x="30" y="6"/>
              </a:cxn>
              <a:cxn ang="0">
                <a:pos x="24" y="0"/>
              </a:cxn>
              <a:cxn ang="0">
                <a:pos x="24" y="0"/>
              </a:cxn>
              <a:cxn ang="0">
                <a:pos x="18" y="6"/>
              </a:cxn>
              <a:cxn ang="0">
                <a:pos x="0" y="24"/>
              </a:cxn>
              <a:cxn ang="0">
                <a:pos x="0" y="36"/>
              </a:cxn>
              <a:cxn ang="0">
                <a:pos x="12" y="36"/>
              </a:cxn>
              <a:cxn ang="0">
                <a:pos x="18" y="48"/>
              </a:cxn>
              <a:cxn ang="0">
                <a:pos x="18" y="48"/>
              </a:cxn>
              <a:cxn ang="0">
                <a:pos x="24" y="48"/>
              </a:cxn>
              <a:cxn ang="0">
                <a:pos x="42" y="36"/>
              </a:cxn>
              <a:cxn ang="0">
                <a:pos x="48" y="42"/>
              </a:cxn>
              <a:cxn ang="0">
                <a:pos x="66" y="36"/>
              </a:cxn>
              <a:cxn ang="0">
                <a:pos x="78" y="30"/>
              </a:cxn>
              <a:cxn ang="0">
                <a:pos x="84" y="30"/>
              </a:cxn>
              <a:cxn ang="0">
                <a:pos x="78" y="24"/>
              </a:cxn>
              <a:cxn ang="0">
                <a:pos x="66" y="12"/>
              </a:cxn>
            </a:cxnLst>
            <a:rect l="0" t="0" r="r" b="b"/>
            <a:pathLst>
              <a:path w="84" h="48">
                <a:moveTo>
                  <a:pt x="66" y="12"/>
                </a:moveTo>
                <a:lnTo>
                  <a:pt x="60" y="6"/>
                </a:lnTo>
                <a:lnTo>
                  <a:pt x="48" y="0"/>
                </a:lnTo>
                <a:lnTo>
                  <a:pt x="30" y="6"/>
                </a:lnTo>
                <a:lnTo>
                  <a:pt x="24" y="0"/>
                </a:lnTo>
                <a:lnTo>
                  <a:pt x="24" y="0"/>
                </a:lnTo>
                <a:lnTo>
                  <a:pt x="18" y="6"/>
                </a:lnTo>
                <a:lnTo>
                  <a:pt x="0" y="24"/>
                </a:lnTo>
                <a:lnTo>
                  <a:pt x="0" y="36"/>
                </a:lnTo>
                <a:lnTo>
                  <a:pt x="12" y="36"/>
                </a:lnTo>
                <a:lnTo>
                  <a:pt x="18" y="48"/>
                </a:lnTo>
                <a:lnTo>
                  <a:pt x="18" y="48"/>
                </a:lnTo>
                <a:lnTo>
                  <a:pt x="24" y="48"/>
                </a:lnTo>
                <a:lnTo>
                  <a:pt x="42" y="36"/>
                </a:lnTo>
                <a:lnTo>
                  <a:pt x="48" y="42"/>
                </a:lnTo>
                <a:lnTo>
                  <a:pt x="66" y="36"/>
                </a:lnTo>
                <a:lnTo>
                  <a:pt x="78" y="30"/>
                </a:lnTo>
                <a:lnTo>
                  <a:pt x="84" y="30"/>
                </a:lnTo>
                <a:lnTo>
                  <a:pt x="78" y="24"/>
                </a:lnTo>
                <a:lnTo>
                  <a:pt x="66" y="1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14" name="Freeform 362"/>
          <p:cNvSpPr>
            <a:spLocks/>
          </p:cNvSpPr>
          <p:nvPr/>
        </p:nvSpPr>
        <p:spPr bwMode="auto">
          <a:xfrm>
            <a:off x="4700588" y="2248740"/>
            <a:ext cx="71437" cy="125413"/>
          </a:xfrm>
          <a:custGeom>
            <a:avLst/>
            <a:gdLst/>
            <a:ahLst/>
            <a:cxnLst>
              <a:cxn ang="0">
                <a:pos x="6" y="16"/>
              </a:cxn>
              <a:cxn ang="0">
                <a:pos x="5" y="13"/>
              </a:cxn>
              <a:cxn ang="0">
                <a:pos x="6" y="9"/>
              </a:cxn>
              <a:cxn ang="0">
                <a:pos x="8" y="9"/>
              </a:cxn>
              <a:cxn ang="0">
                <a:pos x="9" y="7"/>
              </a:cxn>
              <a:cxn ang="0">
                <a:pos x="7" y="6"/>
              </a:cxn>
              <a:cxn ang="0">
                <a:pos x="7" y="4"/>
              </a:cxn>
              <a:cxn ang="0">
                <a:pos x="7" y="0"/>
              </a:cxn>
              <a:cxn ang="0">
                <a:pos x="4" y="2"/>
              </a:cxn>
              <a:cxn ang="0">
                <a:pos x="1" y="3"/>
              </a:cxn>
              <a:cxn ang="0">
                <a:pos x="0" y="7"/>
              </a:cxn>
              <a:cxn ang="0">
                <a:pos x="0" y="11"/>
              </a:cxn>
              <a:cxn ang="0">
                <a:pos x="2" y="12"/>
              </a:cxn>
              <a:cxn ang="0">
                <a:pos x="3" y="16"/>
              </a:cxn>
              <a:cxn ang="0">
                <a:pos x="4" y="15"/>
              </a:cxn>
              <a:cxn ang="0">
                <a:pos x="6" y="16"/>
              </a:cxn>
            </a:cxnLst>
            <a:rect l="0" t="0" r="r" b="b"/>
            <a:pathLst>
              <a:path w="9" h="16">
                <a:moveTo>
                  <a:pt x="6" y="16"/>
                </a:moveTo>
                <a:cubicBezTo>
                  <a:pt x="5" y="15"/>
                  <a:pt x="5" y="14"/>
                  <a:pt x="5" y="13"/>
                </a:cubicBezTo>
                <a:cubicBezTo>
                  <a:pt x="5" y="11"/>
                  <a:pt x="6" y="9"/>
                  <a:pt x="6" y="9"/>
                </a:cubicBezTo>
                <a:cubicBezTo>
                  <a:pt x="8" y="9"/>
                  <a:pt x="8" y="9"/>
                  <a:pt x="8" y="9"/>
                </a:cubicBezTo>
                <a:cubicBezTo>
                  <a:pt x="9" y="7"/>
                  <a:pt x="9" y="7"/>
                  <a:pt x="9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4"/>
                  <a:pt x="7" y="4"/>
                  <a:pt x="7" y="4"/>
                </a:cubicBezTo>
                <a:cubicBezTo>
                  <a:pt x="7" y="0"/>
                  <a:pt x="7" y="0"/>
                  <a:pt x="7" y="0"/>
                </a:cubicBezTo>
                <a:cubicBezTo>
                  <a:pt x="4" y="2"/>
                  <a:pt x="4" y="2"/>
                  <a:pt x="4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7"/>
                  <a:pt x="0" y="7"/>
                  <a:pt x="0" y="7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lnTo>
                  <a:pt x="6" y="1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15" name="Freeform 363"/>
          <p:cNvSpPr>
            <a:spLocks/>
          </p:cNvSpPr>
          <p:nvPr/>
        </p:nvSpPr>
        <p:spPr bwMode="auto">
          <a:xfrm>
            <a:off x="4567238" y="2505915"/>
            <a:ext cx="85725" cy="77788"/>
          </a:xfrm>
          <a:custGeom>
            <a:avLst/>
            <a:gdLst/>
            <a:ahLst/>
            <a:cxnLst>
              <a:cxn ang="0">
                <a:pos x="18" y="30"/>
              </a:cxn>
              <a:cxn ang="0">
                <a:pos x="24" y="42"/>
              </a:cxn>
              <a:cxn ang="0">
                <a:pos x="36" y="48"/>
              </a:cxn>
              <a:cxn ang="0">
                <a:pos x="48" y="54"/>
              </a:cxn>
              <a:cxn ang="0">
                <a:pos x="54" y="60"/>
              </a:cxn>
              <a:cxn ang="0">
                <a:pos x="60" y="48"/>
              </a:cxn>
              <a:cxn ang="0">
                <a:pos x="66" y="36"/>
              </a:cxn>
              <a:cxn ang="0">
                <a:pos x="60" y="24"/>
              </a:cxn>
              <a:cxn ang="0">
                <a:pos x="60" y="24"/>
              </a:cxn>
              <a:cxn ang="0">
                <a:pos x="54" y="18"/>
              </a:cxn>
              <a:cxn ang="0">
                <a:pos x="48" y="12"/>
              </a:cxn>
              <a:cxn ang="0">
                <a:pos x="36" y="6"/>
              </a:cxn>
              <a:cxn ang="0">
                <a:pos x="24" y="6"/>
              </a:cxn>
              <a:cxn ang="0">
                <a:pos x="18" y="0"/>
              </a:cxn>
              <a:cxn ang="0">
                <a:pos x="6" y="6"/>
              </a:cxn>
              <a:cxn ang="0">
                <a:pos x="0" y="12"/>
              </a:cxn>
              <a:cxn ang="0">
                <a:pos x="6" y="24"/>
              </a:cxn>
              <a:cxn ang="0">
                <a:pos x="18" y="30"/>
              </a:cxn>
            </a:cxnLst>
            <a:rect l="0" t="0" r="r" b="b"/>
            <a:pathLst>
              <a:path w="66" h="60">
                <a:moveTo>
                  <a:pt x="18" y="30"/>
                </a:moveTo>
                <a:lnTo>
                  <a:pt x="24" y="42"/>
                </a:lnTo>
                <a:lnTo>
                  <a:pt x="36" y="48"/>
                </a:lnTo>
                <a:lnTo>
                  <a:pt x="48" y="54"/>
                </a:lnTo>
                <a:lnTo>
                  <a:pt x="54" y="60"/>
                </a:lnTo>
                <a:lnTo>
                  <a:pt x="60" y="48"/>
                </a:lnTo>
                <a:lnTo>
                  <a:pt x="66" y="36"/>
                </a:lnTo>
                <a:lnTo>
                  <a:pt x="60" y="24"/>
                </a:lnTo>
                <a:lnTo>
                  <a:pt x="60" y="24"/>
                </a:lnTo>
                <a:lnTo>
                  <a:pt x="54" y="18"/>
                </a:lnTo>
                <a:lnTo>
                  <a:pt x="48" y="12"/>
                </a:lnTo>
                <a:lnTo>
                  <a:pt x="36" y="6"/>
                </a:lnTo>
                <a:lnTo>
                  <a:pt x="24" y="6"/>
                </a:lnTo>
                <a:lnTo>
                  <a:pt x="18" y="0"/>
                </a:lnTo>
                <a:lnTo>
                  <a:pt x="6" y="6"/>
                </a:lnTo>
                <a:lnTo>
                  <a:pt x="0" y="12"/>
                </a:lnTo>
                <a:lnTo>
                  <a:pt x="6" y="24"/>
                </a:lnTo>
                <a:lnTo>
                  <a:pt x="18" y="3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16" name="Freeform 364"/>
          <p:cNvSpPr>
            <a:spLocks/>
          </p:cNvSpPr>
          <p:nvPr/>
        </p:nvSpPr>
        <p:spPr bwMode="auto">
          <a:xfrm>
            <a:off x="4503738" y="3396503"/>
            <a:ext cx="393700" cy="290512"/>
          </a:xfrm>
          <a:custGeom>
            <a:avLst/>
            <a:gdLst/>
            <a:ahLst/>
            <a:cxnLst>
              <a:cxn ang="0">
                <a:pos x="66" y="223"/>
              </a:cxn>
              <a:cxn ang="0">
                <a:pos x="78" y="205"/>
              </a:cxn>
              <a:cxn ang="0">
                <a:pos x="102" y="205"/>
              </a:cxn>
              <a:cxn ang="0">
                <a:pos x="138" y="217"/>
              </a:cxn>
              <a:cxn ang="0">
                <a:pos x="162" y="205"/>
              </a:cxn>
              <a:cxn ang="0">
                <a:pos x="198" y="205"/>
              </a:cxn>
              <a:cxn ang="0">
                <a:pos x="228" y="199"/>
              </a:cxn>
              <a:cxn ang="0">
                <a:pos x="258" y="174"/>
              </a:cxn>
              <a:cxn ang="0">
                <a:pos x="288" y="138"/>
              </a:cxn>
              <a:cxn ang="0">
                <a:pos x="300" y="66"/>
              </a:cxn>
              <a:cxn ang="0">
                <a:pos x="288" y="54"/>
              </a:cxn>
              <a:cxn ang="0">
                <a:pos x="282" y="24"/>
              </a:cxn>
              <a:cxn ang="0">
                <a:pos x="282" y="18"/>
              </a:cxn>
              <a:cxn ang="0">
                <a:pos x="282" y="18"/>
              </a:cxn>
              <a:cxn ang="0">
                <a:pos x="270" y="6"/>
              </a:cxn>
              <a:cxn ang="0">
                <a:pos x="222" y="0"/>
              </a:cxn>
              <a:cxn ang="0">
                <a:pos x="114" y="72"/>
              </a:cxn>
              <a:cxn ang="0">
                <a:pos x="78" y="90"/>
              </a:cxn>
              <a:cxn ang="0">
                <a:pos x="78" y="90"/>
              </a:cxn>
              <a:cxn ang="0">
                <a:pos x="78" y="144"/>
              </a:cxn>
              <a:cxn ang="0">
                <a:pos x="66" y="162"/>
              </a:cxn>
              <a:cxn ang="0">
                <a:pos x="24" y="168"/>
              </a:cxn>
              <a:cxn ang="0">
                <a:pos x="0" y="168"/>
              </a:cxn>
              <a:cxn ang="0">
                <a:pos x="12" y="193"/>
              </a:cxn>
              <a:cxn ang="0">
                <a:pos x="36" y="217"/>
              </a:cxn>
              <a:cxn ang="0">
                <a:pos x="48" y="217"/>
              </a:cxn>
              <a:cxn ang="0">
                <a:pos x="60" y="223"/>
              </a:cxn>
              <a:cxn ang="0">
                <a:pos x="66" y="223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17" name="Freeform 365"/>
          <p:cNvSpPr>
            <a:spLocks/>
          </p:cNvSpPr>
          <p:nvPr/>
        </p:nvSpPr>
        <p:spPr bwMode="auto">
          <a:xfrm>
            <a:off x="4503738" y="3396503"/>
            <a:ext cx="393700" cy="290512"/>
          </a:xfrm>
          <a:custGeom>
            <a:avLst/>
            <a:gdLst/>
            <a:ahLst/>
            <a:cxnLst>
              <a:cxn ang="0">
                <a:pos x="66" y="223"/>
              </a:cxn>
              <a:cxn ang="0">
                <a:pos x="78" y="205"/>
              </a:cxn>
              <a:cxn ang="0">
                <a:pos x="102" y="205"/>
              </a:cxn>
              <a:cxn ang="0">
                <a:pos x="138" y="217"/>
              </a:cxn>
              <a:cxn ang="0">
                <a:pos x="162" y="205"/>
              </a:cxn>
              <a:cxn ang="0">
                <a:pos x="198" y="205"/>
              </a:cxn>
              <a:cxn ang="0">
                <a:pos x="228" y="199"/>
              </a:cxn>
              <a:cxn ang="0">
                <a:pos x="258" y="174"/>
              </a:cxn>
              <a:cxn ang="0">
                <a:pos x="288" y="138"/>
              </a:cxn>
              <a:cxn ang="0">
                <a:pos x="300" y="66"/>
              </a:cxn>
              <a:cxn ang="0">
                <a:pos x="288" y="54"/>
              </a:cxn>
              <a:cxn ang="0">
                <a:pos x="282" y="24"/>
              </a:cxn>
              <a:cxn ang="0">
                <a:pos x="282" y="18"/>
              </a:cxn>
              <a:cxn ang="0">
                <a:pos x="282" y="18"/>
              </a:cxn>
              <a:cxn ang="0">
                <a:pos x="270" y="6"/>
              </a:cxn>
              <a:cxn ang="0">
                <a:pos x="222" y="0"/>
              </a:cxn>
              <a:cxn ang="0">
                <a:pos x="114" y="72"/>
              </a:cxn>
              <a:cxn ang="0">
                <a:pos x="78" y="90"/>
              </a:cxn>
              <a:cxn ang="0">
                <a:pos x="78" y="90"/>
              </a:cxn>
              <a:cxn ang="0">
                <a:pos x="78" y="144"/>
              </a:cxn>
              <a:cxn ang="0">
                <a:pos x="66" y="162"/>
              </a:cxn>
              <a:cxn ang="0">
                <a:pos x="24" y="168"/>
              </a:cxn>
              <a:cxn ang="0">
                <a:pos x="0" y="168"/>
              </a:cxn>
              <a:cxn ang="0">
                <a:pos x="12" y="193"/>
              </a:cxn>
              <a:cxn ang="0">
                <a:pos x="36" y="217"/>
              </a:cxn>
              <a:cxn ang="0">
                <a:pos x="48" y="217"/>
              </a:cxn>
              <a:cxn ang="0">
                <a:pos x="60" y="223"/>
              </a:cxn>
              <a:cxn ang="0">
                <a:pos x="66" y="223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18" name="Freeform 366"/>
          <p:cNvSpPr>
            <a:spLocks/>
          </p:cNvSpPr>
          <p:nvPr/>
        </p:nvSpPr>
        <p:spPr bwMode="auto">
          <a:xfrm>
            <a:off x="4198938" y="3356815"/>
            <a:ext cx="407987" cy="384175"/>
          </a:xfrm>
          <a:custGeom>
            <a:avLst/>
            <a:gdLst/>
            <a:ahLst/>
            <a:cxnLst>
              <a:cxn ang="0">
                <a:pos x="24" y="44"/>
              </a:cxn>
              <a:cxn ang="0">
                <a:pos x="27" y="40"/>
              </a:cxn>
              <a:cxn ang="0">
                <a:pos x="32" y="36"/>
              </a:cxn>
              <a:cxn ang="0">
                <a:pos x="38" y="33"/>
              </a:cxn>
              <a:cxn ang="0">
                <a:pos x="39" y="33"/>
              </a:cxn>
              <a:cxn ang="0">
                <a:pos x="43" y="33"/>
              </a:cxn>
              <a:cxn ang="0">
                <a:pos x="50" y="32"/>
              </a:cxn>
              <a:cxn ang="0">
                <a:pos x="51" y="29"/>
              </a:cxn>
              <a:cxn ang="0">
                <a:pos x="52" y="20"/>
              </a:cxn>
              <a:cxn ang="0">
                <a:pos x="49" y="20"/>
              </a:cxn>
              <a:cxn ang="0">
                <a:pos x="47" y="18"/>
              </a:cxn>
              <a:cxn ang="0">
                <a:pos x="21" y="0"/>
              </a:cxn>
              <a:cxn ang="0">
                <a:pos x="18" y="0"/>
              </a:cxn>
              <a:cxn ang="0">
                <a:pos x="21" y="29"/>
              </a:cxn>
              <a:cxn ang="0">
                <a:pos x="23" y="30"/>
              </a:cxn>
              <a:cxn ang="0">
                <a:pos x="20" y="32"/>
              </a:cxn>
              <a:cxn ang="0">
                <a:pos x="6" y="32"/>
              </a:cxn>
              <a:cxn ang="0">
                <a:pos x="5" y="33"/>
              </a:cxn>
              <a:cxn ang="0">
                <a:pos x="3" y="31"/>
              </a:cxn>
              <a:cxn ang="0">
                <a:pos x="0" y="34"/>
              </a:cxn>
              <a:cxn ang="0">
                <a:pos x="0" y="35"/>
              </a:cxn>
              <a:cxn ang="0">
                <a:pos x="1" y="38"/>
              </a:cxn>
              <a:cxn ang="0">
                <a:pos x="3" y="42"/>
              </a:cxn>
              <a:cxn ang="0">
                <a:pos x="2" y="42"/>
              </a:cxn>
              <a:cxn ang="0">
                <a:pos x="2" y="43"/>
              </a:cxn>
              <a:cxn ang="0">
                <a:pos x="6" y="43"/>
              </a:cxn>
              <a:cxn ang="0">
                <a:pos x="10" y="42"/>
              </a:cxn>
              <a:cxn ang="0">
                <a:pos x="11" y="44"/>
              </a:cxn>
              <a:cxn ang="0">
                <a:pos x="13" y="49"/>
              </a:cxn>
              <a:cxn ang="0">
                <a:pos x="15" y="48"/>
              </a:cxn>
              <a:cxn ang="0">
                <a:pos x="17" y="48"/>
              </a:cxn>
              <a:cxn ang="0">
                <a:pos x="18" y="48"/>
              </a:cxn>
              <a:cxn ang="0">
                <a:pos x="20" y="49"/>
              </a:cxn>
              <a:cxn ang="0">
                <a:pos x="22" y="49"/>
              </a:cxn>
              <a:cxn ang="0">
                <a:pos x="23" y="49"/>
              </a:cxn>
              <a:cxn ang="0">
                <a:pos x="23" y="47"/>
              </a:cxn>
              <a:cxn ang="0">
                <a:pos x="24" y="44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19" name="Freeform 367"/>
          <p:cNvSpPr>
            <a:spLocks/>
          </p:cNvSpPr>
          <p:nvPr/>
        </p:nvSpPr>
        <p:spPr bwMode="auto">
          <a:xfrm>
            <a:off x="5526088" y="3710828"/>
            <a:ext cx="234950" cy="317500"/>
          </a:xfrm>
          <a:custGeom>
            <a:avLst/>
            <a:gdLst/>
            <a:ahLst/>
            <a:cxnLst>
              <a:cxn ang="0">
                <a:pos x="72" y="18"/>
              </a:cxn>
              <a:cxn ang="0">
                <a:pos x="48" y="12"/>
              </a:cxn>
              <a:cxn ang="0">
                <a:pos x="48" y="6"/>
              </a:cxn>
              <a:cxn ang="0">
                <a:pos x="30" y="18"/>
              </a:cxn>
              <a:cxn ang="0">
                <a:pos x="42" y="36"/>
              </a:cxn>
              <a:cxn ang="0">
                <a:pos x="84" y="60"/>
              </a:cxn>
              <a:cxn ang="0">
                <a:pos x="126" y="66"/>
              </a:cxn>
              <a:cxn ang="0">
                <a:pos x="78" y="120"/>
              </a:cxn>
              <a:cxn ang="0">
                <a:pos x="36" y="132"/>
              </a:cxn>
              <a:cxn ang="0">
                <a:pos x="18" y="144"/>
              </a:cxn>
              <a:cxn ang="0">
                <a:pos x="24" y="150"/>
              </a:cxn>
              <a:cxn ang="0">
                <a:pos x="18" y="144"/>
              </a:cxn>
              <a:cxn ang="0">
                <a:pos x="18" y="150"/>
              </a:cxn>
              <a:cxn ang="0">
                <a:pos x="0" y="168"/>
              </a:cxn>
              <a:cxn ang="0">
                <a:pos x="0" y="228"/>
              </a:cxn>
              <a:cxn ang="0">
                <a:pos x="12" y="246"/>
              </a:cxn>
              <a:cxn ang="0">
                <a:pos x="42" y="204"/>
              </a:cxn>
              <a:cxn ang="0">
                <a:pos x="90" y="180"/>
              </a:cxn>
              <a:cxn ang="0">
                <a:pos x="132" y="132"/>
              </a:cxn>
              <a:cxn ang="0">
                <a:pos x="168" y="48"/>
              </a:cxn>
              <a:cxn ang="0">
                <a:pos x="180" y="0"/>
              </a:cxn>
              <a:cxn ang="0">
                <a:pos x="72" y="18"/>
              </a:cxn>
            </a:cxnLst>
            <a:rect l="0" t="0" r="r" b="b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20" name="Freeform 368"/>
          <p:cNvSpPr>
            <a:spLocks/>
          </p:cNvSpPr>
          <p:nvPr/>
        </p:nvSpPr>
        <p:spPr bwMode="auto">
          <a:xfrm>
            <a:off x="4849813" y="3687015"/>
            <a:ext cx="31750" cy="1238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2" y="0"/>
              </a:cxn>
              <a:cxn ang="0">
                <a:pos x="24" y="42"/>
              </a:cxn>
              <a:cxn ang="0">
                <a:pos x="0" y="48"/>
              </a:cxn>
              <a:cxn ang="0">
                <a:pos x="0" y="66"/>
              </a:cxn>
              <a:cxn ang="0">
                <a:pos x="18" y="96"/>
              </a:cxn>
              <a:cxn ang="0">
                <a:pos x="24" y="96"/>
              </a:cxn>
              <a:cxn ang="0">
                <a:pos x="12" y="0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21" name="Freeform 369"/>
          <p:cNvSpPr>
            <a:spLocks/>
          </p:cNvSpPr>
          <p:nvPr/>
        </p:nvSpPr>
        <p:spPr bwMode="auto">
          <a:xfrm>
            <a:off x="4849813" y="3687015"/>
            <a:ext cx="31750" cy="1238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2" y="0"/>
              </a:cxn>
              <a:cxn ang="0">
                <a:pos x="24" y="42"/>
              </a:cxn>
              <a:cxn ang="0">
                <a:pos x="0" y="48"/>
              </a:cxn>
              <a:cxn ang="0">
                <a:pos x="0" y="66"/>
              </a:cxn>
              <a:cxn ang="0">
                <a:pos x="18" y="96"/>
              </a:cxn>
              <a:cxn ang="0">
                <a:pos x="24" y="96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22" name="Freeform 370"/>
          <p:cNvSpPr>
            <a:spLocks/>
          </p:cNvSpPr>
          <p:nvPr/>
        </p:nvSpPr>
        <p:spPr bwMode="auto">
          <a:xfrm>
            <a:off x="4833938" y="3406028"/>
            <a:ext cx="258762" cy="404812"/>
          </a:xfrm>
          <a:custGeom>
            <a:avLst/>
            <a:gdLst/>
            <a:ahLst/>
            <a:cxnLst>
              <a:cxn ang="0">
                <a:pos x="36" y="313"/>
              </a:cxn>
              <a:cxn ang="0">
                <a:pos x="60" y="307"/>
              </a:cxn>
              <a:cxn ang="0">
                <a:pos x="96" y="295"/>
              </a:cxn>
              <a:cxn ang="0">
                <a:pos x="102" y="283"/>
              </a:cxn>
              <a:cxn ang="0">
                <a:pos x="132" y="277"/>
              </a:cxn>
              <a:cxn ang="0">
                <a:pos x="180" y="247"/>
              </a:cxn>
              <a:cxn ang="0">
                <a:pos x="180" y="247"/>
              </a:cxn>
              <a:cxn ang="0">
                <a:pos x="162" y="211"/>
              </a:cxn>
              <a:cxn ang="0">
                <a:pos x="168" y="193"/>
              </a:cxn>
              <a:cxn ang="0">
                <a:pos x="174" y="162"/>
              </a:cxn>
              <a:cxn ang="0">
                <a:pos x="192" y="150"/>
              </a:cxn>
              <a:cxn ang="0">
                <a:pos x="198" y="78"/>
              </a:cxn>
              <a:cxn ang="0">
                <a:pos x="54" y="0"/>
              </a:cxn>
              <a:cxn ang="0">
                <a:pos x="30" y="12"/>
              </a:cxn>
              <a:cxn ang="0">
                <a:pos x="30" y="18"/>
              </a:cxn>
              <a:cxn ang="0">
                <a:pos x="36" y="48"/>
              </a:cxn>
              <a:cxn ang="0">
                <a:pos x="48" y="60"/>
              </a:cxn>
              <a:cxn ang="0">
                <a:pos x="36" y="132"/>
              </a:cxn>
              <a:cxn ang="0">
                <a:pos x="6" y="168"/>
              </a:cxn>
              <a:cxn ang="0">
                <a:pos x="12" y="168"/>
              </a:cxn>
              <a:cxn ang="0">
                <a:pos x="6" y="168"/>
              </a:cxn>
              <a:cxn ang="0">
                <a:pos x="0" y="175"/>
              </a:cxn>
              <a:cxn ang="0">
                <a:pos x="12" y="193"/>
              </a:cxn>
              <a:cxn ang="0">
                <a:pos x="30" y="199"/>
              </a:cxn>
              <a:cxn ang="0">
                <a:pos x="24" y="217"/>
              </a:cxn>
              <a:cxn ang="0">
                <a:pos x="36" y="313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23" name="Freeform 371"/>
          <p:cNvSpPr>
            <a:spLocks/>
          </p:cNvSpPr>
          <p:nvPr/>
        </p:nvSpPr>
        <p:spPr bwMode="auto">
          <a:xfrm>
            <a:off x="4833938" y="3406028"/>
            <a:ext cx="258762" cy="404812"/>
          </a:xfrm>
          <a:custGeom>
            <a:avLst/>
            <a:gdLst/>
            <a:ahLst/>
            <a:cxnLst>
              <a:cxn ang="0">
                <a:pos x="36" y="313"/>
              </a:cxn>
              <a:cxn ang="0">
                <a:pos x="60" y="307"/>
              </a:cxn>
              <a:cxn ang="0">
                <a:pos x="96" y="295"/>
              </a:cxn>
              <a:cxn ang="0">
                <a:pos x="102" y="283"/>
              </a:cxn>
              <a:cxn ang="0">
                <a:pos x="132" y="277"/>
              </a:cxn>
              <a:cxn ang="0">
                <a:pos x="180" y="247"/>
              </a:cxn>
              <a:cxn ang="0">
                <a:pos x="180" y="247"/>
              </a:cxn>
              <a:cxn ang="0">
                <a:pos x="162" y="211"/>
              </a:cxn>
              <a:cxn ang="0">
                <a:pos x="168" y="193"/>
              </a:cxn>
              <a:cxn ang="0">
                <a:pos x="174" y="162"/>
              </a:cxn>
              <a:cxn ang="0">
                <a:pos x="192" y="150"/>
              </a:cxn>
              <a:cxn ang="0">
                <a:pos x="198" y="78"/>
              </a:cxn>
              <a:cxn ang="0">
                <a:pos x="54" y="0"/>
              </a:cxn>
              <a:cxn ang="0">
                <a:pos x="30" y="12"/>
              </a:cxn>
              <a:cxn ang="0">
                <a:pos x="30" y="18"/>
              </a:cxn>
              <a:cxn ang="0">
                <a:pos x="36" y="48"/>
              </a:cxn>
              <a:cxn ang="0">
                <a:pos x="48" y="60"/>
              </a:cxn>
              <a:cxn ang="0">
                <a:pos x="36" y="132"/>
              </a:cxn>
              <a:cxn ang="0">
                <a:pos x="6" y="168"/>
              </a:cxn>
              <a:cxn ang="0">
                <a:pos x="12" y="168"/>
              </a:cxn>
              <a:cxn ang="0">
                <a:pos x="6" y="168"/>
              </a:cxn>
              <a:cxn ang="0">
                <a:pos x="0" y="175"/>
              </a:cxn>
              <a:cxn ang="0">
                <a:pos x="12" y="193"/>
              </a:cxn>
              <a:cxn ang="0">
                <a:pos x="30" y="199"/>
              </a:cxn>
              <a:cxn ang="0">
                <a:pos x="24" y="217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24" name="Freeform 372"/>
          <p:cNvSpPr>
            <a:spLocks/>
          </p:cNvSpPr>
          <p:nvPr/>
        </p:nvSpPr>
        <p:spPr bwMode="auto">
          <a:xfrm>
            <a:off x="4913313" y="4552203"/>
            <a:ext cx="398462" cy="354012"/>
          </a:xfrm>
          <a:custGeom>
            <a:avLst/>
            <a:gdLst/>
            <a:ahLst/>
            <a:cxnLst>
              <a:cxn ang="0">
                <a:pos x="48" y="1"/>
              </a:cxn>
              <a:cxn ang="0">
                <a:pos x="47" y="1"/>
              </a:cxn>
              <a:cxn ang="0">
                <a:pos x="46" y="2"/>
              </a:cxn>
              <a:cxn ang="0">
                <a:pos x="47" y="1"/>
              </a:cxn>
              <a:cxn ang="0">
                <a:pos x="41" y="0"/>
              </a:cxn>
              <a:cxn ang="0">
                <a:pos x="34" y="5"/>
              </a:cxn>
              <a:cxn ang="0">
                <a:pos x="26" y="12"/>
              </a:cxn>
              <a:cxn ang="0">
                <a:pos x="22" y="12"/>
              </a:cxn>
              <a:cxn ang="0">
                <a:pos x="17" y="15"/>
              </a:cxn>
              <a:cxn ang="0">
                <a:pos x="14" y="15"/>
              </a:cxn>
              <a:cxn ang="0">
                <a:pos x="13" y="13"/>
              </a:cxn>
              <a:cxn ang="0">
                <a:pos x="11" y="9"/>
              </a:cxn>
              <a:cxn ang="0">
                <a:pos x="11" y="11"/>
              </a:cxn>
              <a:cxn ang="0">
                <a:pos x="11" y="9"/>
              </a:cxn>
              <a:cxn ang="0">
                <a:pos x="9" y="23"/>
              </a:cxn>
              <a:cxn ang="0">
                <a:pos x="6" y="24"/>
              </a:cxn>
              <a:cxn ang="0">
                <a:pos x="1" y="22"/>
              </a:cxn>
              <a:cxn ang="0">
                <a:pos x="0" y="24"/>
              </a:cxn>
              <a:cxn ang="0">
                <a:pos x="2" y="27"/>
              </a:cxn>
              <a:cxn ang="0">
                <a:pos x="5" y="35"/>
              </a:cxn>
              <a:cxn ang="0">
                <a:pos x="5" y="39"/>
              </a:cxn>
              <a:cxn ang="0">
                <a:pos x="9" y="45"/>
              </a:cxn>
              <a:cxn ang="0">
                <a:pos x="17" y="43"/>
              </a:cxn>
              <a:cxn ang="0">
                <a:pos x="25" y="42"/>
              </a:cxn>
              <a:cxn ang="0">
                <a:pos x="32" y="41"/>
              </a:cxn>
              <a:cxn ang="0">
                <a:pos x="47" y="25"/>
              </a:cxn>
              <a:cxn ang="0">
                <a:pos x="51" y="16"/>
              </a:cxn>
              <a:cxn ang="0">
                <a:pos x="51" y="16"/>
              </a:cxn>
              <a:cxn ang="0">
                <a:pos x="49" y="16"/>
              </a:cxn>
              <a:cxn ang="0">
                <a:pos x="48" y="1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25" name="Freeform 373"/>
          <p:cNvSpPr>
            <a:spLocks/>
          </p:cNvSpPr>
          <p:nvPr/>
        </p:nvSpPr>
        <p:spPr bwMode="auto">
          <a:xfrm>
            <a:off x="4999038" y="4436315"/>
            <a:ext cx="236537" cy="234950"/>
          </a:xfrm>
          <a:custGeom>
            <a:avLst/>
            <a:gdLst/>
            <a:ahLst/>
            <a:cxnLst>
              <a:cxn ang="0">
                <a:pos x="144" y="54"/>
              </a:cxn>
              <a:cxn ang="0">
                <a:pos x="132" y="54"/>
              </a:cxn>
              <a:cxn ang="0">
                <a:pos x="114" y="30"/>
              </a:cxn>
              <a:cxn ang="0">
                <a:pos x="102" y="6"/>
              </a:cxn>
              <a:cxn ang="0">
                <a:pos x="96" y="6"/>
              </a:cxn>
              <a:cxn ang="0">
                <a:pos x="84" y="12"/>
              </a:cxn>
              <a:cxn ang="0">
                <a:pos x="96" y="6"/>
              </a:cxn>
              <a:cxn ang="0">
                <a:pos x="84" y="0"/>
              </a:cxn>
              <a:cxn ang="0">
                <a:pos x="66" y="6"/>
              </a:cxn>
              <a:cxn ang="0">
                <a:pos x="18" y="18"/>
              </a:cxn>
              <a:cxn ang="0">
                <a:pos x="12" y="84"/>
              </a:cxn>
              <a:cxn ang="0">
                <a:pos x="0" y="90"/>
              </a:cxn>
              <a:cxn ang="0">
                <a:pos x="0" y="144"/>
              </a:cxn>
              <a:cxn ang="0">
                <a:pos x="12" y="168"/>
              </a:cxn>
              <a:cxn ang="0">
                <a:pos x="18" y="180"/>
              </a:cxn>
              <a:cxn ang="0">
                <a:pos x="36" y="180"/>
              </a:cxn>
              <a:cxn ang="0">
                <a:pos x="66" y="162"/>
              </a:cxn>
              <a:cxn ang="0">
                <a:pos x="90" y="162"/>
              </a:cxn>
              <a:cxn ang="0">
                <a:pos x="138" y="120"/>
              </a:cxn>
              <a:cxn ang="0">
                <a:pos x="180" y="90"/>
              </a:cxn>
              <a:cxn ang="0">
                <a:pos x="150" y="78"/>
              </a:cxn>
              <a:cxn ang="0">
                <a:pos x="144" y="54"/>
              </a:cxn>
            </a:cxnLst>
            <a:rect l="0" t="0" r="r" b="b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26" name="Freeform 374"/>
          <p:cNvSpPr>
            <a:spLocks/>
          </p:cNvSpPr>
          <p:nvPr/>
        </p:nvSpPr>
        <p:spPr bwMode="auto">
          <a:xfrm>
            <a:off x="5241925" y="4255340"/>
            <a:ext cx="268288" cy="422275"/>
          </a:xfrm>
          <a:custGeom>
            <a:avLst/>
            <a:gdLst/>
            <a:ahLst/>
            <a:cxnLst>
              <a:cxn ang="0">
                <a:pos x="22" y="2"/>
              </a:cxn>
              <a:cxn ang="0">
                <a:pos x="17" y="3"/>
              </a:cxn>
              <a:cxn ang="0">
                <a:pos x="17" y="4"/>
              </a:cxn>
              <a:cxn ang="0">
                <a:pos x="17" y="3"/>
              </a:cxn>
              <a:cxn ang="0">
                <a:pos x="16" y="3"/>
              </a:cxn>
              <a:cxn ang="0">
                <a:pos x="16" y="8"/>
              </a:cxn>
              <a:cxn ang="0">
                <a:pos x="19" y="13"/>
              </a:cxn>
              <a:cxn ang="0">
                <a:pos x="19" y="16"/>
              </a:cxn>
              <a:cxn ang="0">
                <a:pos x="16" y="18"/>
              </a:cxn>
              <a:cxn ang="0">
                <a:pos x="15" y="16"/>
              </a:cxn>
              <a:cxn ang="0">
                <a:pos x="13" y="13"/>
              </a:cxn>
              <a:cxn ang="0">
                <a:pos x="9" y="11"/>
              </a:cxn>
              <a:cxn ang="0">
                <a:pos x="0" y="15"/>
              </a:cxn>
              <a:cxn ang="0">
                <a:pos x="0" y="16"/>
              </a:cxn>
              <a:cxn ang="0">
                <a:pos x="1" y="16"/>
              </a:cxn>
              <a:cxn ang="0">
                <a:pos x="2" y="15"/>
              </a:cxn>
              <a:cxn ang="0">
                <a:pos x="1" y="16"/>
              </a:cxn>
              <a:cxn ang="0">
                <a:pos x="9" y="19"/>
              </a:cxn>
              <a:cxn ang="0">
                <a:pos x="9" y="23"/>
              </a:cxn>
              <a:cxn ang="0">
                <a:pos x="9" y="28"/>
              </a:cxn>
              <a:cxn ang="0">
                <a:pos x="7" y="36"/>
              </a:cxn>
              <a:cxn ang="0">
                <a:pos x="5" y="39"/>
              </a:cxn>
              <a:cxn ang="0">
                <a:pos x="6" y="39"/>
              </a:cxn>
              <a:cxn ang="0">
                <a:pos x="7" y="54"/>
              </a:cxn>
              <a:cxn ang="0">
                <a:pos x="9" y="54"/>
              </a:cxn>
              <a:cxn ang="0">
                <a:pos x="9" y="51"/>
              </a:cxn>
              <a:cxn ang="0">
                <a:pos x="16" y="45"/>
              </a:cxn>
              <a:cxn ang="0">
                <a:pos x="18" y="40"/>
              </a:cxn>
              <a:cxn ang="0">
                <a:pos x="16" y="31"/>
              </a:cxn>
              <a:cxn ang="0">
                <a:pos x="21" y="25"/>
              </a:cxn>
              <a:cxn ang="0">
                <a:pos x="30" y="20"/>
              </a:cxn>
              <a:cxn ang="0">
                <a:pos x="33" y="16"/>
              </a:cxn>
              <a:cxn ang="0">
                <a:pos x="34" y="11"/>
              </a:cxn>
              <a:cxn ang="0">
                <a:pos x="33" y="4"/>
              </a:cxn>
              <a:cxn ang="0">
                <a:pos x="33" y="0"/>
              </a:cxn>
              <a:cxn ang="0">
                <a:pos x="33" y="0"/>
              </a:cxn>
              <a:cxn ang="0">
                <a:pos x="30" y="1"/>
              </a:cxn>
              <a:cxn ang="0">
                <a:pos x="22" y="2"/>
              </a:cxn>
            </a:cxnLst>
            <a:rect l="0" t="0" r="r" b="b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27" name="Freeform 375"/>
          <p:cNvSpPr>
            <a:spLocks/>
          </p:cNvSpPr>
          <p:nvPr/>
        </p:nvSpPr>
        <p:spPr bwMode="auto">
          <a:xfrm>
            <a:off x="5241925" y="4014040"/>
            <a:ext cx="260350" cy="265113"/>
          </a:xfrm>
          <a:custGeom>
            <a:avLst/>
            <a:gdLst/>
            <a:ahLst/>
            <a:cxnLst>
              <a:cxn ang="0">
                <a:pos x="25" y="6"/>
              </a:cxn>
              <a:cxn ang="0">
                <a:pos x="14" y="1"/>
              </a:cxn>
              <a:cxn ang="0">
                <a:pos x="14" y="1"/>
              </a:cxn>
              <a:cxn ang="0">
                <a:pos x="14" y="1"/>
              </a:cxn>
              <a:cxn ang="0">
                <a:pos x="13" y="0"/>
              </a:cxn>
              <a:cxn ang="0">
                <a:pos x="12" y="2"/>
              </a:cxn>
              <a:cxn ang="0">
                <a:pos x="12" y="5"/>
              </a:cxn>
              <a:cxn ang="0">
                <a:pos x="8" y="5"/>
              </a:cxn>
              <a:cxn ang="0">
                <a:pos x="6" y="1"/>
              </a:cxn>
              <a:cxn ang="0">
                <a:pos x="1" y="1"/>
              </a:cxn>
              <a:cxn ang="0">
                <a:pos x="2" y="8"/>
              </a:cxn>
              <a:cxn ang="0">
                <a:pos x="0" y="11"/>
              </a:cxn>
              <a:cxn ang="0">
                <a:pos x="2" y="19"/>
              </a:cxn>
              <a:cxn ang="0">
                <a:pos x="4" y="24"/>
              </a:cxn>
              <a:cxn ang="0">
                <a:pos x="9" y="26"/>
              </a:cxn>
              <a:cxn ang="0">
                <a:pos x="14" y="27"/>
              </a:cxn>
              <a:cxn ang="0">
                <a:pos x="15" y="29"/>
              </a:cxn>
              <a:cxn ang="0">
                <a:pos x="17" y="34"/>
              </a:cxn>
              <a:cxn ang="0">
                <a:pos x="22" y="33"/>
              </a:cxn>
              <a:cxn ang="0">
                <a:pos x="30" y="32"/>
              </a:cxn>
              <a:cxn ang="0">
                <a:pos x="33" y="31"/>
              </a:cxn>
              <a:cxn ang="0">
                <a:pos x="31" y="28"/>
              </a:cxn>
              <a:cxn ang="0">
                <a:pos x="30" y="19"/>
              </a:cxn>
              <a:cxn ang="0">
                <a:pos x="28" y="14"/>
              </a:cxn>
              <a:cxn ang="0">
                <a:pos x="30" y="12"/>
              </a:cxn>
              <a:cxn ang="0">
                <a:pos x="25" y="9"/>
              </a:cxn>
              <a:cxn ang="0">
                <a:pos x="25" y="6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28" name="Freeform 376"/>
          <p:cNvSpPr>
            <a:spLocks/>
          </p:cNvSpPr>
          <p:nvPr/>
        </p:nvSpPr>
        <p:spPr bwMode="auto">
          <a:xfrm>
            <a:off x="4802188" y="4137865"/>
            <a:ext cx="298450" cy="298450"/>
          </a:xfrm>
          <a:custGeom>
            <a:avLst/>
            <a:gdLst/>
            <a:ahLst/>
            <a:cxnLst>
              <a:cxn ang="0">
                <a:pos x="4" y="37"/>
              </a:cxn>
              <a:cxn ang="0">
                <a:pos x="18" y="37"/>
              </a:cxn>
              <a:cxn ang="0">
                <a:pos x="20" y="38"/>
              </a:cxn>
              <a:cxn ang="0">
                <a:pos x="28" y="38"/>
              </a:cxn>
              <a:cxn ang="0">
                <a:pos x="34" y="37"/>
              </a:cxn>
              <a:cxn ang="0">
                <a:pos x="32" y="33"/>
              </a:cxn>
              <a:cxn ang="0">
                <a:pos x="32" y="22"/>
              </a:cxn>
              <a:cxn ang="0">
                <a:pos x="38" y="21"/>
              </a:cxn>
              <a:cxn ang="0">
                <a:pos x="38" y="17"/>
              </a:cxn>
              <a:cxn ang="0">
                <a:pos x="37" y="17"/>
              </a:cxn>
              <a:cxn ang="0">
                <a:pos x="38" y="17"/>
              </a:cxn>
              <a:cxn ang="0">
                <a:pos x="32" y="16"/>
              </a:cxn>
              <a:cxn ang="0">
                <a:pos x="30" y="4"/>
              </a:cxn>
              <a:cxn ang="0">
                <a:pos x="24" y="4"/>
              </a:cxn>
              <a:cxn ang="0">
                <a:pos x="21" y="6"/>
              </a:cxn>
              <a:cxn ang="0">
                <a:pos x="18" y="6"/>
              </a:cxn>
              <a:cxn ang="0">
                <a:pos x="12" y="0"/>
              </a:cxn>
              <a:cxn ang="0">
                <a:pos x="4" y="0"/>
              </a:cxn>
              <a:cxn ang="0">
                <a:pos x="1" y="2"/>
              </a:cxn>
              <a:cxn ang="0">
                <a:pos x="3" y="15"/>
              </a:cxn>
              <a:cxn ang="0">
                <a:pos x="4" y="21"/>
              </a:cxn>
              <a:cxn ang="0">
                <a:pos x="0" y="28"/>
              </a:cxn>
              <a:cxn ang="0">
                <a:pos x="0" y="36"/>
              </a:cxn>
              <a:cxn ang="0">
                <a:pos x="2" y="35"/>
              </a:cxn>
              <a:cxn ang="0">
                <a:pos x="4" y="37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29" name="Freeform 377"/>
          <p:cNvSpPr>
            <a:spLocks/>
          </p:cNvSpPr>
          <p:nvPr/>
        </p:nvSpPr>
        <p:spPr bwMode="auto">
          <a:xfrm>
            <a:off x="4802188" y="3856878"/>
            <a:ext cx="463550" cy="460375"/>
          </a:xfrm>
          <a:custGeom>
            <a:avLst/>
            <a:gdLst/>
            <a:ahLst/>
            <a:cxnLst>
              <a:cxn ang="0">
                <a:pos x="21" y="6"/>
              </a:cxn>
              <a:cxn ang="0">
                <a:pos x="18" y="18"/>
              </a:cxn>
              <a:cxn ang="0">
                <a:pos x="15" y="21"/>
              </a:cxn>
              <a:cxn ang="0">
                <a:pos x="11" y="29"/>
              </a:cxn>
              <a:cxn ang="0">
                <a:pos x="7" y="32"/>
              </a:cxn>
              <a:cxn ang="0">
                <a:pos x="3" y="32"/>
              </a:cxn>
              <a:cxn ang="0">
                <a:pos x="0" y="35"/>
              </a:cxn>
              <a:cxn ang="0">
                <a:pos x="1" y="38"/>
              </a:cxn>
              <a:cxn ang="0">
                <a:pos x="1" y="38"/>
              </a:cxn>
              <a:cxn ang="0">
                <a:pos x="4" y="36"/>
              </a:cxn>
              <a:cxn ang="0">
                <a:pos x="12" y="36"/>
              </a:cxn>
              <a:cxn ang="0">
                <a:pos x="18" y="42"/>
              </a:cxn>
              <a:cxn ang="0">
                <a:pos x="21" y="42"/>
              </a:cxn>
              <a:cxn ang="0">
                <a:pos x="24" y="40"/>
              </a:cxn>
              <a:cxn ang="0">
                <a:pos x="30" y="40"/>
              </a:cxn>
              <a:cxn ang="0">
                <a:pos x="32" y="52"/>
              </a:cxn>
              <a:cxn ang="0">
                <a:pos x="38" y="53"/>
              </a:cxn>
              <a:cxn ang="0">
                <a:pos x="43" y="53"/>
              </a:cxn>
              <a:cxn ang="0">
                <a:pos x="49" y="56"/>
              </a:cxn>
              <a:cxn ang="0">
                <a:pos x="55" y="59"/>
              </a:cxn>
              <a:cxn ang="0">
                <a:pos x="55" y="57"/>
              </a:cxn>
              <a:cxn ang="0">
                <a:pos x="52" y="53"/>
              </a:cxn>
              <a:cxn ang="0">
                <a:pos x="53" y="50"/>
              </a:cxn>
              <a:cxn ang="0">
                <a:pos x="54" y="44"/>
              </a:cxn>
              <a:cxn ang="0">
                <a:pos x="57" y="43"/>
              </a:cxn>
              <a:cxn ang="0">
                <a:pos x="55" y="37"/>
              </a:cxn>
              <a:cxn ang="0">
                <a:pos x="54" y="31"/>
              </a:cxn>
              <a:cxn ang="0">
                <a:pos x="53" y="25"/>
              </a:cxn>
              <a:cxn ang="0">
                <a:pos x="55" y="18"/>
              </a:cxn>
              <a:cxn ang="0">
                <a:pos x="59" y="11"/>
              </a:cxn>
              <a:cxn ang="0">
                <a:pos x="59" y="10"/>
              </a:cxn>
              <a:cxn ang="0">
                <a:pos x="59" y="5"/>
              </a:cxn>
              <a:cxn ang="0">
                <a:pos x="56" y="3"/>
              </a:cxn>
              <a:cxn ang="0">
                <a:pos x="51" y="3"/>
              </a:cxn>
              <a:cxn ang="0">
                <a:pos x="49" y="0"/>
              </a:cxn>
              <a:cxn ang="0">
                <a:pos x="41" y="1"/>
              </a:cxn>
              <a:cxn ang="0">
                <a:pos x="32" y="3"/>
              </a:cxn>
              <a:cxn ang="0">
                <a:pos x="27" y="1"/>
              </a:cxn>
              <a:cxn ang="0">
                <a:pos x="21" y="2"/>
              </a:cxn>
              <a:cxn ang="0">
                <a:pos x="21" y="6"/>
              </a:cxn>
            </a:cxnLst>
            <a:rect l="0" t="0" r="r" b="b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30" name="Freeform 378"/>
          <p:cNvSpPr>
            <a:spLocks/>
          </p:cNvSpPr>
          <p:nvPr/>
        </p:nvSpPr>
        <p:spPr bwMode="auto">
          <a:xfrm>
            <a:off x="5319713" y="3544140"/>
            <a:ext cx="369887" cy="354013"/>
          </a:xfrm>
          <a:custGeom>
            <a:avLst/>
            <a:gdLst/>
            <a:ahLst/>
            <a:cxnLst>
              <a:cxn ang="0">
                <a:pos x="22" y="45"/>
              </a:cxn>
              <a:cxn ang="0">
                <a:pos x="24" y="44"/>
              </a:cxn>
              <a:cxn ang="0">
                <a:pos x="27" y="45"/>
              </a:cxn>
              <a:cxn ang="0">
                <a:pos x="29" y="45"/>
              </a:cxn>
              <a:cxn ang="0">
                <a:pos x="32" y="43"/>
              </a:cxn>
              <a:cxn ang="0">
                <a:pos x="39" y="41"/>
              </a:cxn>
              <a:cxn ang="0">
                <a:pos x="47" y="32"/>
              </a:cxn>
              <a:cxn ang="0">
                <a:pos x="40" y="31"/>
              </a:cxn>
              <a:cxn ang="0">
                <a:pos x="33" y="27"/>
              </a:cxn>
              <a:cxn ang="0">
                <a:pos x="31" y="24"/>
              </a:cxn>
              <a:cxn ang="0">
                <a:pos x="34" y="22"/>
              </a:cxn>
              <a:cxn ang="0">
                <a:pos x="33" y="20"/>
              </a:cxn>
              <a:cxn ang="0">
                <a:pos x="25" y="8"/>
              </a:cxn>
              <a:cxn ang="0">
                <a:pos x="20" y="6"/>
              </a:cxn>
              <a:cxn ang="0">
                <a:pos x="17" y="0"/>
              </a:cxn>
              <a:cxn ang="0">
                <a:pos x="17" y="0"/>
              </a:cxn>
              <a:cxn ang="0">
                <a:pos x="15" y="1"/>
              </a:cxn>
              <a:cxn ang="0">
                <a:pos x="12" y="3"/>
              </a:cxn>
              <a:cxn ang="0">
                <a:pos x="11" y="14"/>
              </a:cxn>
              <a:cxn ang="0">
                <a:pos x="8" y="20"/>
              </a:cxn>
              <a:cxn ang="0">
                <a:pos x="4" y="24"/>
              </a:cxn>
              <a:cxn ang="0">
                <a:pos x="3" y="30"/>
              </a:cxn>
              <a:cxn ang="0">
                <a:pos x="1" y="30"/>
              </a:cxn>
              <a:cxn ang="0">
                <a:pos x="0" y="33"/>
              </a:cxn>
              <a:cxn ang="0">
                <a:pos x="4" y="36"/>
              </a:cxn>
              <a:cxn ang="0">
                <a:pos x="7" y="39"/>
              </a:cxn>
              <a:cxn ang="0">
                <a:pos x="9" y="41"/>
              </a:cxn>
              <a:cxn ang="0">
                <a:pos x="9" y="42"/>
              </a:cxn>
              <a:cxn ang="0">
                <a:pos x="12" y="43"/>
              </a:cxn>
              <a:cxn ang="0">
                <a:pos x="22" y="45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31" name="Freeform 379"/>
          <p:cNvSpPr>
            <a:spLocks/>
          </p:cNvSpPr>
          <p:nvPr/>
        </p:nvSpPr>
        <p:spPr bwMode="auto">
          <a:xfrm>
            <a:off x="5343525" y="3872753"/>
            <a:ext cx="204788" cy="234950"/>
          </a:xfrm>
          <a:custGeom>
            <a:avLst/>
            <a:gdLst/>
            <a:ahLst/>
            <a:cxnLst>
              <a:cxn ang="0">
                <a:pos x="23" y="7"/>
              </a:cxn>
              <a:cxn ang="0">
                <a:pos x="26" y="4"/>
              </a:cxn>
              <a:cxn ang="0">
                <a:pos x="26" y="3"/>
              </a:cxn>
              <a:cxn ang="0">
                <a:pos x="24" y="3"/>
              </a:cxn>
              <a:cxn ang="0">
                <a:pos x="21" y="2"/>
              </a:cxn>
              <a:cxn ang="0">
                <a:pos x="19" y="3"/>
              </a:cxn>
              <a:cxn ang="0">
                <a:pos x="9" y="1"/>
              </a:cxn>
              <a:cxn ang="0">
                <a:pos x="6" y="0"/>
              </a:cxn>
              <a:cxn ang="0">
                <a:pos x="6" y="1"/>
              </a:cxn>
              <a:cxn ang="0">
                <a:pos x="3" y="1"/>
              </a:cxn>
              <a:cxn ang="0">
                <a:pos x="0" y="3"/>
              </a:cxn>
              <a:cxn ang="0">
                <a:pos x="2" y="5"/>
              </a:cxn>
              <a:cxn ang="0">
                <a:pos x="2" y="9"/>
              </a:cxn>
              <a:cxn ang="0">
                <a:pos x="0" y="13"/>
              </a:cxn>
              <a:cxn ang="0">
                <a:pos x="1" y="19"/>
              </a:cxn>
              <a:cxn ang="0">
                <a:pos x="12" y="24"/>
              </a:cxn>
              <a:cxn ang="0">
                <a:pos x="12" y="27"/>
              </a:cxn>
              <a:cxn ang="0">
                <a:pos x="17" y="30"/>
              </a:cxn>
              <a:cxn ang="0">
                <a:pos x="18" y="29"/>
              </a:cxn>
              <a:cxn ang="0">
                <a:pos x="22" y="23"/>
              </a:cxn>
              <a:cxn ang="0">
                <a:pos x="25" y="20"/>
              </a:cxn>
              <a:cxn ang="0">
                <a:pos x="23" y="17"/>
              </a:cxn>
              <a:cxn ang="0">
                <a:pos x="23" y="7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32" name="Freeform 380"/>
          <p:cNvSpPr>
            <a:spLocks/>
          </p:cNvSpPr>
          <p:nvPr/>
        </p:nvSpPr>
        <p:spPr bwMode="auto">
          <a:xfrm>
            <a:off x="5122863" y="4380753"/>
            <a:ext cx="188912" cy="179387"/>
          </a:xfrm>
          <a:custGeom>
            <a:avLst/>
            <a:gdLst/>
            <a:ahLst/>
            <a:cxnLst>
              <a:cxn ang="0">
                <a:pos x="9" y="5"/>
              </a:cxn>
              <a:cxn ang="0">
                <a:pos x="6" y="8"/>
              </a:cxn>
              <a:cxn ang="0">
                <a:pos x="2" y="7"/>
              </a:cxn>
              <a:cxn ang="0">
                <a:pos x="0" y="8"/>
              </a:cxn>
              <a:cxn ang="0">
                <a:pos x="1" y="8"/>
              </a:cxn>
              <a:cxn ang="0">
                <a:pos x="3" y="12"/>
              </a:cxn>
              <a:cxn ang="0">
                <a:pos x="6" y="16"/>
              </a:cxn>
              <a:cxn ang="0">
                <a:pos x="8" y="16"/>
              </a:cxn>
              <a:cxn ang="0">
                <a:pos x="9" y="20"/>
              </a:cxn>
              <a:cxn ang="0">
                <a:pos x="14" y="22"/>
              </a:cxn>
              <a:cxn ang="0">
                <a:pos x="20" y="23"/>
              </a:cxn>
              <a:cxn ang="0">
                <a:pos x="22" y="20"/>
              </a:cxn>
              <a:cxn ang="0">
                <a:pos x="24" y="12"/>
              </a:cxn>
              <a:cxn ang="0">
                <a:pos x="24" y="7"/>
              </a:cxn>
              <a:cxn ang="0">
                <a:pos x="24" y="3"/>
              </a:cxn>
              <a:cxn ang="0">
                <a:pos x="16" y="0"/>
              </a:cxn>
              <a:cxn ang="0">
                <a:pos x="13" y="1"/>
              </a:cxn>
              <a:cxn ang="0">
                <a:pos x="9" y="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33" name="Freeform 381"/>
          <p:cNvSpPr>
            <a:spLocks/>
          </p:cNvSpPr>
          <p:nvPr/>
        </p:nvSpPr>
        <p:spPr bwMode="auto">
          <a:xfrm>
            <a:off x="5053013" y="3898153"/>
            <a:ext cx="338137" cy="544512"/>
          </a:xfrm>
          <a:custGeom>
            <a:avLst/>
            <a:gdLst/>
            <a:ahLst/>
            <a:cxnLst>
              <a:cxn ang="0">
                <a:pos x="27" y="6"/>
              </a:cxn>
              <a:cxn ang="0">
                <a:pos x="23" y="13"/>
              </a:cxn>
              <a:cxn ang="0">
                <a:pos x="21" y="20"/>
              </a:cxn>
              <a:cxn ang="0">
                <a:pos x="22" y="26"/>
              </a:cxn>
              <a:cxn ang="0">
                <a:pos x="23" y="32"/>
              </a:cxn>
              <a:cxn ang="0">
                <a:pos x="25" y="38"/>
              </a:cxn>
              <a:cxn ang="0">
                <a:pos x="22" y="39"/>
              </a:cxn>
              <a:cxn ang="0">
                <a:pos x="21" y="45"/>
              </a:cxn>
              <a:cxn ang="0">
                <a:pos x="20" y="48"/>
              </a:cxn>
              <a:cxn ang="0">
                <a:pos x="23" y="52"/>
              </a:cxn>
              <a:cxn ang="0">
                <a:pos x="23" y="54"/>
              </a:cxn>
              <a:cxn ang="0">
                <a:pos x="17" y="51"/>
              </a:cxn>
              <a:cxn ang="0">
                <a:pos x="11" y="48"/>
              </a:cxn>
              <a:cxn ang="0">
                <a:pos x="6" y="48"/>
              </a:cxn>
              <a:cxn ang="0">
                <a:pos x="6" y="52"/>
              </a:cxn>
              <a:cxn ang="0">
                <a:pos x="0" y="53"/>
              </a:cxn>
              <a:cxn ang="0">
                <a:pos x="0" y="64"/>
              </a:cxn>
              <a:cxn ang="0">
                <a:pos x="2" y="68"/>
              </a:cxn>
              <a:cxn ang="0">
                <a:pos x="6" y="68"/>
              </a:cxn>
              <a:cxn ang="0">
                <a:pos x="8" y="69"/>
              </a:cxn>
              <a:cxn ang="0">
                <a:pos x="7" y="69"/>
              </a:cxn>
              <a:cxn ang="0">
                <a:pos x="9" y="70"/>
              </a:cxn>
              <a:cxn ang="0">
                <a:pos x="11" y="69"/>
              </a:cxn>
              <a:cxn ang="0">
                <a:pos x="15" y="70"/>
              </a:cxn>
              <a:cxn ang="0">
                <a:pos x="18" y="67"/>
              </a:cxn>
              <a:cxn ang="0">
                <a:pos x="22" y="63"/>
              </a:cxn>
              <a:cxn ang="0">
                <a:pos x="25" y="62"/>
              </a:cxn>
              <a:cxn ang="0">
                <a:pos x="24" y="62"/>
              </a:cxn>
              <a:cxn ang="0">
                <a:pos x="24" y="61"/>
              </a:cxn>
              <a:cxn ang="0">
                <a:pos x="33" y="57"/>
              </a:cxn>
              <a:cxn ang="0">
                <a:pos x="37" y="59"/>
              </a:cxn>
              <a:cxn ang="0">
                <a:pos x="39" y="62"/>
              </a:cxn>
              <a:cxn ang="0">
                <a:pos x="40" y="64"/>
              </a:cxn>
              <a:cxn ang="0">
                <a:pos x="43" y="62"/>
              </a:cxn>
              <a:cxn ang="0">
                <a:pos x="43" y="59"/>
              </a:cxn>
              <a:cxn ang="0">
                <a:pos x="40" y="54"/>
              </a:cxn>
              <a:cxn ang="0">
                <a:pos x="40" y="49"/>
              </a:cxn>
              <a:cxn ang="0">
                <a:pos x="41" y="49"/>
              </a:cxn>
              <a:cxn ang="0">
                <a:pos x="39" y="44"/>
              </a:cxn>
              <a:cxn ang="0">
                <a:pos x="38" y="42"/>
              </a:cxn>
              <a:cxn ang="0">
                <a:pos x="33" y="41"/>
              </a:cxn>
              <a:cxn ang="0">
                <a:pos x="28" y="39"/>
              </a:cxn>
              <a:cxn ang="0">
                <a:pos x="26" y="34"/>
              </a:cxn>
              <a:cxn ang="0">
                <a:pos x="24" y="26"/>
              </a:cxn>
              <a:cxn ang="0">
                <a:pos x="26" y="23"/>
              </a:cxn>
              <a:cxn ang="0">
                <a:pos x="25" y="16"/>
              </a:cxn>
              <a:cxn ang="0">
                <a:pos x="30" y="16"/>
              </a:cxn>
              <a:cxn ang="0">
                <a:pos x="32" y="20"/>
              </a:cxn>
              <a:cxn ang="0">
                <a:pos x="36" y="20"/>
              </a:cxn>
              <a:cxn ang="0">
                <a:pos x="36" y="17"/>
              </a:cxn>
              <a:cxn ang="0">
                <a:pos x="37" y="15"/>
              </a:cxn>
              <a:cxn ang="0">
                <a:pos x="38" y="16"/>
              </a:cxn>
              <a:cxn ang="0">
                <a:pos x="37" y="10"/>
              </a:cxn>
              <a:cxn ang="0">
                <a:pos x="39" y="6"/>
              </a:cxn>
              <a:cxn ang="0">
                <a:pos x="39" y="2"/>
              </a:cxn>
              <a:cxn ang="0">
                <a:pos x="37" y="0"/>
              </a:cxn>
              <a:cxn ang="0">
                <a:pos x="35" y="0"/>
              </a:cxn>
              <a:cxn ang="0">
                <a:pos x="28" y="1"/>
              </a:cxn>
              <a:cxn ang="0">
                <a:pos x="27" y="0"/>
              </a:cxn>
              <a:cxn ang="0">
                <a:pos x="27" y="5"/>
              </a:cxn>
              <a:cxn ang="0">
                <a:pos x="27" y="6"/>
              </a:cxn>
            </a:cxnLst>
            <a:rect l="0" t="0" r="r" b="b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34" name="Freeform 382"/>
          <p:cNvSpPr>
            <a:spLocks/>
          </p:cNvSpPr>
          <p:nvPr/>
        </p:nvSpPr>
        <p:spPr bwMode="auto">
          <a:xfrm>
            <a:off x="4379913" y="3615578"/>
            <a:ext cx="187325" cy="141287"/>
          </a:xfrm>
          <a:custGeom>
            <a:avLst/>
            <a:gdLst/>
            <a:ahLst/>
            <a:cxnLst>
              <a:cxn ang="0">
                <a:pos x="114" y="79"/>
              </a:cxn>
              <a:cxn ang="0">
                <a:pos x="120" y="79"/>
              </a:cxn>
              <a:cxn ang="0">
                <a:pos x="138" y="55"/>
              </a:cxn>
              <a:cxn ang="0">
                <a:pos x="144" y="49"/>
              </a:cxn>
              <a:cxn ang="0">
                <a:pos x="132" y="49"/>
              </a:cxn>
              <a:cxn ang="0">
                <a:pos x="108" y="25"/>
              </a:cxn>
              <a:cxn ang="0">
                <a:pos x="96" y="0"/>
              </a:cxn>
              <a:cxn ang="0">
                <a:pos x="90" y="0"/>
              </a:cxn>
              <a:cxn ang="0">
                <a:pos x="54" y="19"/>
              </a:cxn>
              <a:cxn ang="0">
                <a:pos x="24" y="43"/>
              </a:cxn>
              <a:cxn ang="0">
                <a:pos x="6" y="67"/>
              </a:cxn>
              <a:cxn ang="0">
                <a:pos x="0" y="85"/>
              </a:cxn>
              <a:cxn ang="0">
                <a:pos x="0" y="97"/>
              </a:cxn>
              <a:cxn ang="0">
                <a:pos x="6" y="109"/>
              </a:cxn>
              <a:cxn ang="0">
                <a:pos x="36" y="103"/>
              </a:cxn>
              <a:cxn ang="0">
                <a:pos x="36" y="109"/>
              </a:cxn>
              <a:cxn ang="0">
                <a:pos x="42" y="85"/>
              </a:cxn>
              <a:cxn ang="0">
                <a:pos x="72" y="85"/>
              </a:cxn>
              <a:cxn ang="0">
                <a:pos x="96" y="85"/>
              </a:cxn>
              <a:cxn ang="0">
                <a:pos x="114" y="7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35" name="Freeform 383"/>
          <p:cNvSpPr>
            <a:spLocks/>
          </p:cNvSpPr>
          <p:nvPr/>
        </p:nvSpPr>
        <p:spPr bwMode="auto">
          <a:xfrm>
            <a:off x="4379913" y="3615578"/>
            <a:ext cx="187325" cy="141287"/>
          </a:xfrm>
          <a:custGeom>
            <a:avLst/>
            <a:gdLst/>
            <a:ahLst/>
            <a:cxnLst>
              <a:cxn ang="0">
                <a:pos x="114" y="79"/>
              </a:cxn>
              <a:cxn ang="0">
                <a:pos x="120" y="79"/>
              </a:cxn>
              <a:cxn ang="0">
                <a:pos x="138" y="55"/>
              </a:cxn>
              <a:cxn ang="0">
                <a:pos x="144" y="49"/>
              </a:cxn>
              <a:cxn ang="0">
                <a:pos x="132" y="49"/>
              </a:cxn>
              <a:cxn ang="0">
                <a:pos x="108" y="25"/>
              </a:cxn>
              <a:cxn ang="0">
                <a:pos x="96" y="0"/>
              </a:cxn>
              <a:cxn ang="0">
                <a:pos x="90" y="0"/>
              </a:cxn>
              <a:cxn ang="0">
                <a:pos x="54" y="19"/>
              </a:cxn>
              <a:cxn ang="0">
                <a:pos x="24" y="43"/>
              </a:cxn>
              <a:cxn ang="0">
                <a:pos x="6" y="67"/>
              </a:cxn>
              <a:cxn ang="0">
                <a:pos x="0" y="85"/>
              </a:cxn>
              <a:cxn ang="0">
                <a:pos x="0" y="97"/>
              </a:cxn>
              <a:cxn ang="0">
                <a:pos x="6" y="109"/>
              </a:cxn>
              <a:cxn ang="0">
                <a:pos x="36" y="103"/>
              </a:cxn>
              <a:cxn ang="0">
                <a:pos x="36" y="109"/>
              </a:cxn>
              <a:cxn ang="0">
                <a:pos x="42" y="85"/>
              </a:cxn>
              <a:cxn ang="0">
                <a:pos x="72" y="85"/>
              </a:cxn>
              <a:cxn ang="0">
                <a:pos x="96" y="85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36" name="Freeform 384"/>
          <p:cNvSpPr>
            <a:spLocks/>
          </p:cNvSpPr>
          <p:nvPr/>
        </p:nvSpPr>
        <p:spPr bwMode="auto">
          <a:xfrm>
            <a:off x="4503738" y="3718765"/>
            <a:ext cx="23812" cy="63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6"/>
              </a:cxn>
              <a:cxn ang="0">
                <a:pos x="18" y="0"/>
              </a:cxn>
              <a:cxn ang="0">
                <a:pos x="0" y="6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37" name="Freeform 385"/>
          <p:cNvSpPr>
            <a:spLocks/>
          </p:cNvSpPr>
          <p:nvPr/>
        </p:nvSpPr>
        <p:spPr bwMode="auto">
          <a:xfrm>
            <a:off x="4503738" y="3718765"/>
            <a:ext cx="23812" cy="63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6"/>
              </a:cxn>
              <a:cxn ang="0">
                <a:pos x="18" y="0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38" name="Freeform 386"/>
          <p:cNvSpPr>
            <a:spLocks/>
          </p:cNvSpPr>
          <p:nvPr/>
        </p:nvSpPr>
        <p:spPr bwMode="auto">
          <a:xfrm>
            <a:off x="4425950" y="3725115"/>
            <a:ext cx="101600" cy="131763"/>
          </a:xfrm>
          <a:custGeom>
            <a:avLst/>
            <a:gdLst/>
            <a:ahLst/>
            <a:cxnLst>
              <a:cxn ang="0">
                <a:pos x="60" y="6"/>
              </a:cxn>
              <a:cxn ang="0">
                <a:pos x="60" y="0"/>
              </a:cxn>
              <a:cxn ang="0">
                <a:pos x="36" y="0"/>
              </a:cxn>
              <a:cxn ang="0">
                <a:pos x="6" y="0"/>
              </a:cxn>
              <a:cxn ang="0">
                <a:pos x="0" y="24"/>
              </a:cxn>
              <a:cxn ang="0">
                <a:pos x="12" y="42"/>
              </a:cxn>
              <a:cxn ang="0">
                <a:pos x="0" y="66"/>
              </a:cxn>
              <a:cxn ang="0">
                <a:pos x="0" y="84"/>
              </a:cxn>
              <a:cxn ang="0">
                <a:pos x="6" y="102"/>
              </a:cxn>
              <a:cxn ang="0">
                <a:pos x="36" y="102"/>
              </a:cxn>
              <a:cxn ang="0">
                <a:pos x="78" y="90"/>
              </a:cxn>
              <a:cxn ang="0">
                <a:pos x="60" y="36"/>
              </a:cxn>
              <a:cxn ang="0">
                <a:pos x="60" y="6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39" name="Freeform 387"/>
          <p:cNvSpPr>
            <a:spLocks/>
          </p:cNvSpPr>
          <p:nvPr/>
        </p:nvSpPr>
        <p:spPr bwMode="auto">
          <a:xfrm>
            <a:off x="4576763" y="3623515"/>
            <a:ext cx="296862" cy="266700"/>
          </a:xfrm>
          <a:custGeom>
            <a:avLst/>
            <a:gdLst/>
            <a:ahLst/>
            <a:cxnLst>
              <a:cxn ang="0">
                <a:pos x="120" y="151"/>
              </a:cxn>
              <a:cxn ang="0">
                <a:pos x="150" y="163"/>
              </a:cxn>
              <a:cxn ang="0">
                <a:pos x="180" y="121"/>
              </a:cxn>
              <a:cxn ang="0">
                <a:pos x="198" y="73"/>
              </a:cxn>
              <a:cxn ang="0">
                <a:pos x="204" y="55"/>
              </a:cxn>
              <a:cxn ang="0">
                <a:pos x="222" y="49"/>
              </a:cxn>
              <a:cxn ang="0">
                <a:pos x="228" y="31"/>
              </a:cxn>
              <a:cxn ang="0">
                <a:pos x="210" y="25"/>
              </a:cxn>
              <a:cxn ang="0">
                <a:pos x="198" y="7"/>
              </a:cxn>
              <a:cxn ang="0">
                <a:pos x="204" y="0"/>
              </a:cxn>
              <a:cxn ang="0">
                <a:pos x="174" y="25"/>
              </a:cxn>
              <a:cxn ang="0">
                <a:pos x="144" y="31"/>
              </a:cxn>
              <a:cxn ang="0">
                <a:pos x="108" y="31"/>
              </a:cxn>
              <a:cxn ang="0">
                <a:pos x="84" y="43"/>
              </a:cxn>
              <a:cxn ang="0">
                <a:pos x="48" y="31"/>
              </a:cxn>
              <a:cxn ang="0">
                <a:pos x="24" y="31"/>
              </a:cxn>
              <a:cxn ang="0">
                <a:pos x="12" y="49"/>
              </a:cxn>
              <a:cxn ang="0">
                <a:pos x="12" y="67"/>
              </a:cxn>
              <a:cxn ang="0">
                <a:pos x="12" y="91"/>
              </a:cxn>
              <a:cxn ang="0">
                <a:pos x="0" y="133"/>
              </a:cxn>
              <a:cxn ang="0">
                <a:pos x="0" y="163"/>
              </a:cxn>
              <a:cxn ang="0">
                <a:pos x="24" y="163"/>
              </a:cxn>
              <a:cxn ang="0">
                <a:pos x="48" y="193"/>
              </a:cxn>
              <a:cxn ang="0">
                <a:pos x="72" y="199"/>
              </a:cxn>
              <a:cxn ang="0">
                <a:pos x="96" y="205"/>
              </a:cxn>
              <a:cxn ang="0">
                <a:pos x="102" y="175"/>
              </a:cxn>
              <a:cxn ang="0">
                <a:pos x="120" y="151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40" name="Freeform 388"/>
          <p:cNvSpPr>
            <a:spLocks/>
          </p:cNvSpPr>
          <p:nvPr/>
        </p:nvSpPr>
        <p:spPr bwMode="auto">
          <a:xfrm>
            <a:off x="4865688" y="3725115"/>
            <a:ext cx="320675" cy="187325"/>
          </a:xfrm>
          <a:custGeom>
            <a:avLst/>
            <a:gdLst/>
            <a:ahLst/>
            <a:cxnLst>
              <a:cxn ang="0">
                <a:pos x="78" y="36"/>
              </a:cxn>
              <a:cxn ang="0">
                <a:pos x="72" y="48"/>
              </a:cxn>
              <a:cxn ang="0">
                <a:pos x="36" y="60"/>
              </a:cxn>
              <a:cxn ang="0">
                <a:pos x="12" y="66"/>
              </a:cxn>
              <a:cxn ang="0">
                <a:pos x="0" y="102"/>
              </a:cxn>
              <a:cxn ang="0">
                <a:pos x="12" y="132"/>
              </a:cxn>
              <a:cxn ang="0">
                <a:pos x="18" y="144"/>
              </a:cxn>
              <a:cxn ang="0">
                <a:pos x="42" y="132"/>
              </a:cxn>
              <a:cxn ang="0">
                <a:pos x="66" y="132"/>
              </a:cxn>
              <a:cxn ang="0">
                <a:pos x="78" y="138"/>
              </a:cxn>
              <a:cxn ang="0">
                <a:pos x="78" y="114"/>
              </a:cxn>
              <a:cxn ang="0">
                <a:pos x="114" y="108"/>
              </a:cxn>
              <a:cxn ang="0">
                <a:pos x="144" y="120"/>
              </a:cxn>
              <a:cxn ang="0">
                <a:pos x="198" y="108"/>
              </a:cxn>
              <a:cxn ang="0">
                <a:pos x="246" y="102"/>
              </a:cxn>
              <a:cxn ang="0">
                <a:pos x="246" y="102"/>
              </a:cxn>
              <a:cxn ang="0">
                <a:pos x="210" y="66"/>
              </a:cxn>
              <a:cxn ang="0">
                <a:pos x="186" y="54"/>
              </a:cxn>
              <a:cxn ang="0">
                <a:pos x="168" y="24"/>
              </a:cxn>
              <a:cxn ang="0">
                <a:pos x="156" y="0"/>
              </a:cxn>
              <a:cxn ang="0">
                <a:pos x="108" y="30"/>
              </a:cxn>
              <a:cxn ang="0">
                <a:pos x="78" y="36"/>
              </a:cxn>
            </a:cxnLst>
            <a:rect l="0" t="0" r="r" b="b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41" name="Freeform 389"/>
          <p:cNvSpPr>
            <a:spLocks/>
          </p:cNvSpPr>
          <p:nvPr/>
        </p:nvSpPr>
        <p:spPr bwMode="auto">
          <a:xfrm>
            <a:off x="4772025" y="3898153"/>
            <a:ext cx="195263" cy="233362"/>
          </a:xfrm>
          <a:custGeom>
            <a:avLst/>
            <a:gdLst/>
            <a:ahLst/>
            <a:cxnLst>
              <a:cxn ang="0">
                <a:pos x="66" y="162"/>
              </a:cxn>
              <a:cxn ang="0">
                <a:pos x="90" y="144"/>
              </a:cxn>
              <a:cxn ang="0">
                <a:pos x="114" y="96"/>
              </a:cxn>
              <a:cxn ang="0">
                <a:pos x="132" y="78"/>
              </a:cxn>
              <a:cxn ang="0">
                <a:pos x="150" y="6"/>
              </a:cxn>
              <a:cxn ang="0">
                <a:pos x="138" y="0"/>
              </a:cxn>
              <a:cxn ang="0">
                <a:pos x="114" y="0"/>
              </a:cxn>
              <a:cxn ang="0">
                <a:pos x="90" y="12"/>
              </a:cxn>
              <a:cxn ang="0">
                <a:pos x="72" y="18"/>
              </a:cxn>
              <a:cxn ang="0">
                <a:pos x="60" y="30"/>
              </a:cxn>
              <a:cxn ang="0">
                <a:pos x="48" y="36"/>
              </a:cxn>
              <a:cxn ang="0">
                <a:pos x="48" y="48"/>
              </a:cxn>
              <a:cxn ang="0">
                <a:pos x="60" y="54"/>
              </a:cxn>
              <a:cxn ang="0">
                <a:pos x="54" y="84"/>
              </a:cxn>
              <a:cxn ang="0">
                <a:pos x="48" y="114"/>
              </a:cxn>
              <a:cxn ang="0">
                <a:pos x="30" y="114"/>
              </a:cxn>
              <a:cxn ang="0">
                <a:pos x="12" y="126"/>
              </a:cxn>
              <a:cxn ang="0">
                <a:pos x="0" y="138"/>
              </a:cxn>
              <a:cxn ang="0">
                <a:pos x="18" y="156"/>
              </a:cxn>
              <a:cxn ang="0">
                <a:pos x="24" y="180"/>
              </a:cxn>
              <a:cxn ang="0">
                <a:pos x="42" y="162"/>
              </a:cxn>
              <a:cxn ang="0">
                <a:pos x="66" y="162"/>
              </a:cxn>
            </a:cxnLst>
            <a:rect l="0" t="0" r="r" b="b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42" name="Freeform 390"/>
          <p:cNvSpPr>
            <a:spLocks/>
          </p:cNvSpPr>
          <p:nvPr/>
        </p:nvSpPr>
        <p:spPr bwMode="auto">
          <a:xfrm>
            <a:off x="4732338" y="3945778"/>
            <a:ext cx="117475" cy="130175"/>
          </a:xfrm>
          <a:custGeom>
            <a:avLst/>
            <a:gdLst/>
            <a:ahLst/>
            <a:cxnLst>
              <a:cxn ang="0">
                <a:pos x="60" y="78"/>
              </a:cxn>
              <a:cxn ang="0">
                <a:pos x="78" y="78"/>
              </a:cxn>
              <a:cxn ang="0">
                <a:pos x="84" y="48"/>
              </a:cxn>
              <a:cxn ang="0">
                <a:pos x="90" y="18"/>
              </a:cxn>
              <a:cxn ang="0">
                <a:pos x="78" y="12"/>
              </a:cxn>
              <a:cxn ang="0">
                <a:pos x="78" y="0"/>
              </a:cxn>
              <a:cxn ang="0">
                <a:pos x="48" y="0"/>
              </a:cxn>
              <a:cxn ang="0">
                <a:pos x="0" y="0"/>
              </a:cxn>
              <a:cxn ang="0">
                <a:pos x="0" y="18"/>
              </a:cxn>
              <a:cxn ang="0">
                <a:pos x="0" y="54"/>
              </a:cxn>
              <a:cxn ang="0">
                <a:pos x="30" y="102"/>
              </a:cxn>
              <a:cxn ang="0">
                <a:pos x="42" y="90"/>
              </a:cxn>
              <a:cxn ang="0">
                <a:pos x="60" y="78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43" name="Freeform 391"/>
          <p:cNvSpPr>
            <a:spLocks/>
          </p:cNvSpPr>
          <p:nvPr/>
        </p:nvSpPr>
        <p:spPr bwMode="auto">
          <a:xfrm>
            <a:off x="4700588" y="3687015"/>
            <a:ext cx="187325" cy="258763"/>
          </a:xfrm>
          <a:custGeom>
            <a:avLst/>
            <a:gdLst/>
            <a:ahLst/>
            <a:cxnLst>
              <a:cxn ang="0">
                <a:pos x="144" y="174"/>
              </a:cxn>
              <a:cxn ang="0">
                <a:pos x="138" y="162"/>
              </a:cxn>
              <a:cxn ang="0">
                <a:pos x="126" y="132"/>
              </a:cxn>
              <a:cxn ang="0">
                <a:pos x="138" y="96"/>
              </a:cxn>
              <a:cxn ang="0">
                <a:pos x="132" y="96"/>
              </a:cxn>
              <a:cxn ang="0">
                <a:pos x="114" y="66"/>
              </a:cxn>
              <a:cxn ang="0">
                <a:pos x="114" y="48"/>
              </a:cxn>
              <a:cxn ang="0">
                <a:pos x="138" y="42"/>
              </a:cxn>
              <a:cxn ang="0">
                <a:pos x="126" y="0"/>
              </a:cxn>
              <a:cxn ang="0">
                <a:pos x="126" y="0"/>
              </a:cxn>
              <a:cxn ang="0">
                <a:pos x="108" y="6"/>
              </a:cxn>
              <a:cxn ang="0">
                <a:pos x="102" y="24"/>
              </a:cxn>
              <a:cxn ang="0">
                <a:pos x="84" y="72"/>
              </a:cxn>
              <a:cxn ang="0">
                <a:pos x="54" y="114"/>
              </a:cxn>
              <a:cxn ang="0">
                <a:pos x="24" y="102"/>
              </a:cxn>
              <a:cxn ang="0">
                <a:pos x="6" y="126"/>
              </a:cxn>
              <a:cxn ang="0">
                <a:pos x="0" y="156"/>
              </a:cxn>
              <a:cxn ang="0">
                <a:pos x="18" y="156"/>
              </a:cxn>
              <a:cxn ang="0">
                <a:pos x="24" y="198"/>
              </a:cxn>
              <a:cxn ang="0">
                <a:pos x="72" y="198"/>
              </a:cxn>
              <a:cxn ang="0">
                <a:pos x="102" y="198"/>
              </a:cxn>
              <a:cxn ang="0">
                <a:pos x="144" y="174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44" name="Freeform 392"/>
          <p:cNvSpPr>
            <a:spLocks/>
          </p:cNvSpPr>
          <p:nvPr/>
        </p:nvSpPr>
        <p:spPr bwMode="auto">
          <a:xfrm>
            <a:off x="4700588" y="3687015"/>
            <a:ext cx="187325" cy="258763"/>
          </a:xfrm>
          <a:custGeom>
            <a:avLst/>
            <a:gdLst/>
            <a:ahLst/>
            <a:cxnLst>
              <a:cxn ang="0">
                <a:pos x="144" y="174"/>
              </a:cxn>
              <a:cxn ang="0">
                <a:pos x="138" y="162"/>
              </a:cxn>
              <a:cxn ang="0">
                <a:pos x="126" y="132"/>
              </a:cxn>
              <a:cxn ang="0">
                <a:pos x="138" y="96"/>
              </a:cxn>
              <a:cxn ang="0">
                <a:pos x="132" y="96"/>
              </a:cxn>
              <a:cxn ang="0">
                <a:pos x="114" y="66"/>
              </a:cxn>
              <a:cxn ang="0">
                <a:pos x="114" y="48"/>
              </a:cxn>
              <a:cxn ang="0">
                <a:pos x="138" y="42"/>
              </a:cxn>
              <a:cxn ang="0">
                <a:pos x="126" y="0"/>
              </a:cxn>
              <a:cxn ang="0">
                <a:pos x="126" y="0"/>
              </a:cxn>
              <a:cxn ang="0">
                <a:pos x="108" y="6"/>
              </a:cxn>
              <a:cxn ang="0">
                <a:pos x="102" y="24"/>
              </a:cxn>
              <a:cxn ang="0">
                <a:pos x="84" y="72"/>
              </a:cxn>
              <a:cxn ang="0">
                <a:pos x="54" y="114"/>
              </a:cxn>
              <a:cxn ang="0">
                <a:pos x="24" y="102"/>
              </a:cxn>
              <a:cxn ang="0">
                <a:pos x="6" y="126"/>
              </a:cxn>
              <a:cxn ang="0">
                <a:pos x="0" y="156"/>
              </a:cxn>
              <a:cxn ang="0">
                <a:pos x="18" y="156"/>
              </a:cxn>
              <a:cxn ang="0">
                <a:pos x="24" y="198"/>
              </a:cxn>
              <a:cxn ang="0">
                <a:pos x="72" y="198"/>
              </a:cxn>
              <a:cxn ang="0">
                <a:pos x="102" y="198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45" name="Freeform 393"/>
          <p:cNvSpPr>
            <a:spLocks/>
          </p:cNvSpPr>
          <p:nvPr/>
        </p:nvSpPr>
        <p:spPr bwMode="auto">
          <a:xfrm>
            <a:off x="4527550" y="3677490"/>
            <a:ext cx="63500" cy="157163"/>
          </a:xfrm>
          <a:custGeom>
            <a:avLst/>
            <a:gdLst/>
            <a:ahLst/>
            <a:cxnLst>
              <a:cxn ang="0">
                <a:pos x="48" y="48"/>
              </a:cxn>
              <a:cxn ang="0">
                <a:pos x="48" y="24"/>
              </a:cxn>
              <a:cxn ang="0">
                <a:pos x="48" y="6"/>
              </a:cxn>
              <a:cxn ang="0">
                <a:pos x="42" y="6"/>
              </a:cxn>
              <a:cxn ang="0">
                <a:pos x="30" y="0"/>
              </a:cxn>
              <a:cxn ang="0">
                <a:pos x="24" y="6"/>
              </a:cxn>
              <a:cxn ang="0">
                <a:pos x="6" y="30"/>
              </a:cxn>
              <a:cxn ang="0">
                <a:pos x="0" y="30"/>
              </a:cxn>
              <a:cxn ang="0">
                <a:pos x="0" y="48"/>
              </a:cxn>
              <a:cxn ang="0">
                <a:pos x="6" y="90"/>
              </a:cxn>
              <a:cxn ang="0">
                <a:pos x="24" y="120"/>
              </a:cxn>
              <a:cxn ang="0">
                <a:pos x="24" y="120"/>
              </a:cxn>
              <a:cxn ang="0">
                <a:pos x="36" y="120"/>
              </a:cxn>
              <a:cxn ang="0">
                <a:pos x="36" y="90"/>
              </a:cxn>
              <a:cxn ang="0">
                <a:pos x="48" y="48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46" name="Freeform 394"/>
          <p:cNvSpPr>
            <a:spLocks/>
          </p:cNvSpPr>
          <p:nvPr/>
        </p:nvSpPr>
        <p:spPr bwMode="auto">
          <a:xfrm>
            <a:off x="4503738" y="3718765"/>
            <a:ext cx="55562" cy="123825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6" y="6"/>
              </a:cxn>
              <a:cxn ang="0">
                <a:pos x="0" y="6"/>
              </a:cxn>
              <a:cxn ang="0">
                <a:pos x="0" y="12"/>
              </a:cxn>
              <a:cxn ang="0">
                <a:pos x="0" y="42"/>
              </a:cxn>
              <a:cxn ang="0">
                <a:pos x="18" y="96"/>
              </a:cxn>
              <a:cxn ang="0">
                <a:pos x="42" y="90"/>
              </a:cxn>
              <a:cxn ang="0">
                <a:pos x="24" y="60"/>
              </a:cxn>
              <a:cxn ang="0">
                <a:pos x="18" y="18"/>
              </a:cxn>
            </a:cxnLst>
            <a:rect l="0" t="0" r="r" b="b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47" name="Freeform 395"/>
          <p:cNvSpPr>
            <a:spLocks/>
          </p:cNvSpPr>
          <p:nvPr/>
        </p:nvSpPr>
        <p:spPr bwMode="auto">
          <a:xfrm>
            <a:off x="4795838" y="4414090"/>
            <a:ext cx="320675" cy="325438"/>
          </a:xfrm>
          <a:custGeom>
            <a:avLst/>
            <a:gdLst/>
            <a:ahLst/>
            <a:cxnLst>
              <a:cxn ang="0">
                <a:pos x="126" y="252"/>
              </a:cxn>
              <a:cxn ang="0">
                <a:pos x="144" y="246"/>
              </a:cxn>
              <a:cxn ang="0">
                <a:pos x="156" y="162"/>
              </a:cxn>
              <a:cxn ang="0">
                <a:pos x="156" y="108"/>
              </a:cxn>
              <a:cxn ang="0">
                <a:pos x="168" y="102"/>
              </a:cxn>
              <a:cxn ang="0">
                <a:pos x="174" y="36"/>
              </a:cxn>
              <a:cxn ang="0">
                <a:pos x="222" y="24"/>
              </a:cxn>
              <a:cxn ang="0">
                <a:pos x="240" y="18"/>
              </a:cxn>
              <a:cxn ang="0">
                <a:pos x="240" y="18"/>
              </a:cxn>
              <a:cxn ang="0">
                <a:pos x="240" y="18"/>
              </a:cxn>
              <a:cxn ang="0">
                <a:pos x="246" y="18"/>
              </a:cxn>
              <a:cxn ang="0">
                <a:pos x="234" y="12"/>
              </a:cxn>
              <a:cxn ang="0">
                <a:pos x="210" y="12"/>
              </a:cxn>
              <a:cxn ang="0">
                <a:pos x="216" y="18"/>
              </a:cxn>
              <a:cxn ang="0">
                <a:pos x="210" y="12"/>
              </a:cxn>
              <a:cxn ang="0">
                <a:pos x="174" y="18"/>
              </a:cxn>
              <a:cxn ang="0">
                <a:pos x="126" y="18"/>
              </a:cxn>
              <a:cxn ang="0">
                <a:pos x="114" y="12"/>
              </a:cxn>
              <a:cxn ang="0">
                <a:pos x="30" y="12"/>
              </a:cxn>
              <a:cxn ang="0">
                <a:pos x="18" y="0"/>
              </a:cxn>
              <a:cxn ang="0">
                <a:pos x="6" y="6"/>
              </a:cxn>
              <a:cxn ang="0">
                <a:pos x="0" y="42"/>
              </a:cxn>
              <a:cxn ang="0">
                <a:pos x="42" y="126"/>
              </a:cxn>
              <a:cxn ang="0">
                <a:pos x="48" y="144"/>
              </a:cxn>
              <a:cxn ang="0">
                <a:pos x="60" y="222"/>
              </a:cxn>
              <a:cxn ang="0">
                <a:pos x="90" y="252"/>
              </a:cxn>
              <a:cxn ang="0">
                <a:pos x="96" y="240"/>
              </a:cxn>
              <a:cxn ang="0">
                <a:pos x="126" y="252"/>
              </a:cxn>
            </a:cxnLst>
            <a:rect l="0" t="0" r="r" b="b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0" y="18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48" name="Freeform 396"/>
          <p:cNvSpPr>
            <a:spLocks/>
          </p:cNvSpPr>
          <p:nvPr/>
        </p:nvSpPr>
        <p:spPr bwMode="auto">
          <a:xfrm>
            <a:off x="4527550" y="3521915"/>
            <a:ext cx="79375" cy="9366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" y="11"/>
              </a:cxn>
              <a:cxn ang="0">
                <a:pos x="9" y="10"/>
              </a:cxn>
              <a:cxn ang="0">
                <a:pos x="10" y="8"/>
              </a:cxn>
              <a:cxn ang="0">
                <a:pos x="10" y="0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49" name="Freeform 397"/>
          <p:cNvSpPr>
            <a:spLocks/>
          </p:cNvSpPr>
          <p:nvPr/>
        </p:nvSpPr>
        <p:spPr bwMode="auto">
          <a:xfrm>
            <a:off x="220663" y="1448640"/>
            <a:ext cx="676275" cy="922338"/>
          </a:xfrm>
          <a:custGeom>
            <a:avLst/>
            <a:gdLst/>
            <a:ahLst/>
            <a:cxnLst>
              <a:cxn ang="0">
                <a:pos x="504" y="96"/>
              </a:cxn>
              <a:cxn ang="0">
                <a:pos x="486" y="78"/>
              </a:cxn>
              <a:cxn ang="0">
                <a:pos x="432" y="84"/>
              </a:cxn>
              <a:cxn ang="0">
                <a:pos x="354" y="48"/>
              </a:cxn>
              <a:cxn ang="0">
                <a:pos x="318" y="54"/>
              </a:cxn>
              <a:cxn ang="0">
                <a:pos x="288" y="36"/>
              </a:cxn>
              <a:cxn ang="0">
                <a:pos x="282" y="18"/>
              </a:cxn>
              <a:cxn ang="0">
                <a:pos x="228" y="0"/>
              </a:cxn>
              <a:cxn ang="0">
                <a:pos x="198" y="24"/>
              </a:cxn>
              <a:cxn ang="0">
                <a:pos x="150" y="42"/>
              </a:cxn>
              <a:cxn ang="0">
                <a:pos x="114" y="66"/>
              </a:cxn>
              <a:cxn ang="0">
                <a:pos x="90" y="126"/>
              </a:cxn>
              <a:cxn ang="0">
                <a:pos x="42" y="138"/>
              </a:cxn>
              <a:cxn ang="0">
                <a:pos x="42" y="174"/>
              </a:cxn>
              <a:cxn ang="0">
                <a:pos x="78" y="222"/>
              </a:cxn>
              <a:cxn ang="0">
                <a:pos x="114" y="240"/>
              </a:cxn>
              <a:cxn ang="0">
                <a:pos x="114" y="264"/>
              </a:cxn>
              <a:cxn ang="0">
                <a:pos x="90" y="276"/>
              </a:cxn>
              <a:cxn ang="0">
                <a:pos x="60" y="264"/>
              </a:cxn>
              <a:cxn ang="0">
                <a:pos x="0" y="306"/>
              </a:cxn>
              <a:cxn ang="0">
                <a:pos x="18" y="324"/>
              </a:cxn>
              <a:cxn ang="0">
                <a:pos x="42" y="348"/>
              </a:cxn>
              <a:cxn ang="0">
                <a:pos x="96" y="348"/>
              </a:cxn>
              <a:cxn ang="0">
                <a:pos x="138" y="354"/>
              </a:cxn>
              <a:cxn ang="0">
                <a:pos x="120" y="396"/>
              </a:cxn>
              <a:cxn ang="0">
                <a:pos x="72" y="414"/>
              </a:cxn>
              <a:cxn ang="0">
                <a:pos x="36" y="438"/>
              </a:cxn>
              <a:cxn ang="0">
                <a:pos x="30" y="468"/>
              </a:cxn>
              <a:cxn ang="0">
                <a:pos x="72" y="498"/>
              </a:cxn>
              <a:cxn ang="0">
                <a:pos x="78" y="529"/>
              </a:cxn>
              <a:cxn ang="0">
                <a:pos x="108" y="541"/>
              </a:cxn>
              <a:cxn ang="0">
                <a:pos x="114" y="583"/>
              </a:cxn>
              <a:cxn ang="0">
                <a:pos x="156" y="577"/>
              </a:cxn>
              <a:cxn ang="0">
                <a:pos x="210" y="577"/>
              </a:cxn>
              <a:cxn ang="0">
                <a:pos x="180" y="631"/>
              </a:cxn>
              <a:cxn ang="0">
                <a:pos x="90" y="709"/>
              </a:cxn>
              <a:cxn ang="0">
                <a:pos x="192" y="655"/>
              </a:cxn>
              <a:cxn ang="0">
                <a:pos x="270" y="571"/>
              </a:cxn>
              <a:cxn ang="0">
                <a:pos x="264" y="553"/>
              </a:cxn>
              <a:cxn ang="0">
                <a:pos x="312" y="492"/>
              </a:cxn>
              <a:cxn ang="0">
                <a:pos x="324" y="517"/>
              </a:cxn>
              <a:cxn ang="0">
                <a:pos x="330" y="547"/>
              </a:cxn>
              <a:cxn ang="0">
                <a:pos x="366" y="517"/>
              </a:cxn>
              <a:cxn ang="0">
                <a:pos x="408" y="492"/>
              </a:cxn>
              <a:cxn ang="0">
                <a:pos x="426" y="505"/>
              </a:cxn>
              <a:cxn ang="0">
                <a:pos x="516" y="523"/>
              </a:cxn>
              <a:cxn ang="0">
                <a:pos x="516" y="96"/>
              </a:cxn>
              <a:cxn ang="0">
                <a:pos x="504" y="96"/>
              </a:cxn>
            </a:cxnLst>
            <a:rect l="0" t="0" r="r" b="b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50" name="Freeform 398"/>
          <p:cNvSpPr>
            <a:spLocks/>
          </p:cNvSpPr>
          <p:nvPr/>
        </p:nvSpPr>
        <p:spPr bwMode="auto">
          <a:xfrm>
            <a:off x="896938" y="1410540"/>
            <a:ext cx="2119312" cy="1452563"/>
          </a:xfrm>
          <a:custGeom>
            <a:avLst/>
            <a:gdLst/>
            <a:ahLst/>
            <a:cxnLst>
              <a:cxn ang="0">
                <a:pos x="973" y="955"/>
              </a:cxn>
              <a:cxn ang="0">
                <a:pos x="1111" y="1081"/>
              </a:cxn>
              <a:cxn ang="0">
                <a:pos x="1190" y="1093"/>
              </a:cxn>
              <a:cxn ang="0">
                <a:pos x="1262" y="1051"/>
              </a:cxn>
              <a:cxn ang="0">
                <a:pos x="1370" y="979"/>
              </a:cxn>
              <a:cxn ang="0">
                <a:pos x="1406" y="1045"/>
              </a:cxn>
              <a:cxn ang="0">
                <a:pos x="1448" y="1033"/>
              </a:cxn>
              <a:cxn ang="0">
                <a:pos x="1448" y="1075"/>
              </a:cxn>
              <a:cxn ang="0">
                <a:pos x="1520" y="1009"/>
              </a:cxn>
              <a:cxn ang="0">
                <a:pos x="1442" y="967"/>
              </a:cxn>
              <a:cxn ang="0">
                <a:pos x="1466" y="925"/>
              </a:cxn>
              <a:cxn ang="0">
                <a:pos x="1340" y="979"/>
              </a:cxn>
              <a:cxn ang="0">
                <a:pos x="1400" y="913"/>
              </a:cxn>
              <a:cxn ang="0">
                <a:pos x="1496" y="895"/>
              </a:cxn>
              <a:cxn ang="0">
                <a:pos x="1592" y="859"/>
              </a:cxn>
              <a:cxn ang="0">
                <a:pos x="1598" y="775"/>
              </a:cxn>
              <a:cxn ang="0">
                <a:pos x="1514" y="703"/>
              </a:cxn>
              <a:cxn ang="0">
                <a:pos x="1448" y="553"/>
              </a:cxn>
              <a:cxn ang="0">
                <a:pos x="1388" y="619"/>
              </a:cxn>
              <a:cxn ang="0">
                <a:pos x="1358" y="607"/>
              </a:cxn>
              <a:cxn ang="0">
                <a:pos x="1322" y="516"/>
              </a:cxn>
              <a:cxn ang="0">
                <a:pos x="1262" y="480"/>
              </a:cxn>
              <a:cxn ang="0">
                <a:pos x="1202" y="474"/>
              </a:cxn>
              <a:cxn ang="0">
                <a:pos x="1202" y="535"/>
              </a:cxn>
              <a:cxn ang="0">
                <a:pos x="1190" y="625"/>
              </a:cxn>
              <a:cxn ang="0">
                <a:pos x="1166" y="751"/>
              </a:cxn>
              <a:cxn ang="0">
                <a:pos x="1154" y="859"/>
              </a:cxn>
              <a:cxn ang="0">
                <a:pos x="1117" y="739"/>
              </a:cxn>
              <a:cxn ang="0">
                <a:pos x="943" y="667"/>
              </a:cxn>
              <a:cxn ang="0">
                <a:pos x="901" y="613"/>
              </a:cxn>
              <a:cxn ang="0">
                <a:pos x="931" y="450"/>
              </a:cxn>
              <a:cxn ang="0">
                <a:pos x="991" y="402"/>
              </a:cxn>
              <a:cxn ang="0">
                <a:pos x="1027" y="342"/>
              </a:cxn>
              <a:cxn ang="0">
                <a:pos x="1099" y="282"/>
              </a:cxn>
              <a:cxn ang="0">
                <a:pos x="1111" y="204"/>
              </a:cxn>
              <a:cxn ang="0">
                <a:pos x="1099" y="138"/>
              </a:cxn>
              <a:cxn ang="0">
                <a:pos x="1051" y="192"/>
              </a:cxn>
              <a:cxn ang="0">
                <a:pos x="1003" y="180"/>
              </a:cxn>
              <a:cxn ang="0">
                <a:pos x="961" y="186"/>
              </a:cxn>
              <a:cxn ang="0">
                <a:pos x="925" y="114"/>
              </a:cxn>
              <a:cxn ang="0">
                <a:pos x="877" y="0"/>
              </a:cxn>
              <a:cxn ang="0">
                <a:pos x="847" y="114"/>
              </a:cxn>
              <a:cxn ang="0">
                <a:pos x="895" y="186"/>
              </a:cxn>
              <a:cxn ang="0">
                <a:pos x="847" y="204"/>
              </a:cxn>
              <a:cxn ang="0">
                <a:pos x="811" y="234"/>
              </a:cxn>
              <a:cxn ang="0">
                <a:pos x="709" y="222"/>
              </a:cxn>
              <a:cxn ang="0">
                <a:pos x="619" y="210"/>
              </a:cxn>
              <a:cxn ang="0">
                <a:pos x="631" y="264"/>
              </a:cxn>
              <a:cxn ang="0">
                <a:pos x="583" y="222"/>
              </a:cxn>
              <a:cxn ang="0">
                <a:pos x="487" y="210"/>
              </a:cxn>
              <a:cxn ang="0">
                <a:pos x="457" y="174"/>
              </a:cxn>
              <a:cxn ang="0">
                <a:pos x="343" y="132"/>
              </a:cxn>
              <a:cxn ang="0">
                <a:pos x="259" y="96"/>
              </a:cxn>
              <a:cxn ang="0">
                <a:pos x="115" y="180"/>
              </a:cxn>
              <a:cxn ang="0">
                <a:pos x="37" y="138"/>
              </a:cxn>
              <a:cxn ang="0">
                <a:pos x="0" y="553"/>
              </a:cxn>
              <a:cxn ang="0">
                <a:pos x="61" y="583"/>
              </a:cxn>
              <a:cxn ang="0">
                <a:pos x="175" y="679"/>
              </a:cxn>
              <a:cxn ang="0">
                <a:pos x="211" y="757"/>
              </a:cxn>
              <a:cxn ang="0">
                <a:pos x="277" y="859"/>
              </a:cxn>
              <a:cxn ang="0">
                <a:pos x="349" y="931"/>
              </a:cxn>
              <a:cxn ang="0">
                <a:pos x="931" y="94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51" name="Freeform 399"/>
          <p:cNvSpPr>
            <a:spLocks/>
          </p:cNvSpPr>
          <p:nvPr/>
        </p:nvSpPr>
        <p:spPr bwMode="auto">
          <a:xfrm>
            <a:off x="1296988" y="2620215"/>
            <a:ext cx="1435100" cy="741363"/>
          </a:xfrm>
          <a:custGeom>
            <a:avLst/>
            <a:gdLst/>
            <a:ahLst/>
            <a:cxnLst>
              <a:cxn ang="0">
                <a:pos x="300" y="439"/>
              </a:cxn>
              <a:cxn ang="0">
                <a:pos x="348" y="433"/>
              </a:cxn>
              <a:cxn ang="0">
                <a:pos x="432" y="475"/>
              </a:cxn>
              <a:cxn ang="0">
                <a:pos x="474" y="523"/>
              </a:cxn>
              <a:cxn ang="0">
                <a:pos x="528" y="553"/>
              </a:cxn>
              <a:cxn ang="0">
                <a:pos x="528" y="511"/>
              </a:cxn>
              <a:cxn ang="0">
                <a:pos x="570" y="469"/>
              </a:cxn>
              <a:cxn ang="0">
                <a:pos x="666" y="475"/>
              </a:cxn>
              <a:cxn ang="0">
                <a:pos x="744" y="463"/>
              </a:cxn>
              <a:cxn ang="0">
                <a:pos x="780" y="487"/>
              </a:cxn>
              <a:cxn ang="0">
                <a:pos x="829" y="565"/>
              </a:cxn>
              <a:cxn ang="0">
                <a:pos x="841" y="511"/>
              </a:cxn>
              <a:cxn ang="0">
                <a:pos x="847" y="409"/>
              </a:cxn>
              <a:cxn ang="0">
                <a:pos x="931" y="343"/>
              </a:cxn>
              <a:cxn ang="0">
                <a:pos x="919" y="271"/>
              </a:cxn>
              <a:cxn ang="0">
                <a:pos x="943" y="277"/>
              </a:cxn>
              <a:cxn ang="0">
                <a:pos x="949" y="253"/>
              </a:cxn>
              <a:cxn ang="0">
                <a:pos x="979" y="217"/>
              </a:cxn>
              <a:cxn ang="0">
                <a:pos x="1039" y="193"/>
              </a:cxn>
              <a:cxn ang="0">
                <a:pos x="1099" y="114"/>
              </a:cxn>
              <a:cxn ang="0">
                <a:pos x="1063" y="48"/>
              </a:cxn>
              <a:cxn ang="0">
                <a:pos x="955" y="120"/>
              </a:cxn>
              <a:cxn ang="0">
                <a:pos x="883" y="162"/>
              </a:cxn>
              <a:cxn ang="0">
                <a:pos x="804" y="150"/>
              </a:cxn>
              <a:cxn ang="0">
                <a:pos x="666" y="24"/>
              </a:cxn>
              <a:cxn ang="0">
                <a:pos x="564" y="0"/>
              </a:cxn>
              <a:cxn ang="0">
                <a:pos x="48" y="36"/>
              </a:cxn>
              <a:cxn ang="0">
                <a:pos x="36" y="24"/>
              </a:cxn>
              <a:cxn ang="0">
                <a:pos x="18" y="78"/>
              </a:cxn>
              <a:cxn ang="0">
                <a:pos x="0" y="174"/>
              </a:cxn>
              <a:cxn ang="0">
                <a:pos x="12" y="235"/>
              </a:cxn>
              <a:cxn ang="0">
                <a:pos x="66" y="337"/>
              </a:cxn>
              <a:cxn ang="0">
                <a:pos x="138" y="403"/>
              </a:cxn>
              <a:cxn ang="0">
                <a:pos x="192" y="409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552" name="Freeform 400"/>
          <p:cNvSpPr>
            <a:spLocks/>
          </p:cNvSpPr>
          <p:nvPr/>
        </p:nvSpPr>
        <p:spPr bwMode="auto">
          <a:xfrm>
            <a:off x="2212975" y="3626690"/>
            <a:ext cx="111125" cy="112713"/>
          </a:xfrm>
          <a:custGeom>
            <a:avLst/>
            <a:gdLst/>
            <a:ahLst/>
            <a:cxnLst>
              <a:cxn ang="0">
                <a:pos x="14" y="14"/>
              </a:cxn>
              <a:cxn ang="0">
                <a:pos x="13" y="11"/>
              </a:cxn>
              <a:cxn ang="0">
                <a:pos x="14" y="0"/>
              </a:cxn>
              <a:cxn ang="0">
                <a:pos x="7" y="3"/>
              </a:cxn>
              <a:cxn ang="0">
                <a:pos x="0" y="6"/>
              </a:cxn>
              <a:cxn ang="0">
                <a:pos x="5" y="14"/>
              </a:cxn>
              <a:cxn ang="0">
                <a:pos x="9" y="13"/>
              </a:cxn>
              <a:cxn ang="0">
                <a:pos x="14" y="14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53" name="Freeform 401"/>
          <p:cNvSpPr>
            <a:spLocks/>
          </p:cNvSpPr>
          <p:nvPr/>
        </p:nvSpPr>
        <p:spPr bwMode="auto">
          <a:xfrm>
            <a:off x="2252663" y="3729878"/>
            <a:ext cx="95250" cy="69850"/>
          </a:xfrm>
          <a:custGeom>
            <a:avLst/>
            <a:gdLst/>
            <a:ahLst/>
            <a:cxnLst>
              <a:cxn ang="0">
                <a:pos x="9" y="1"/>
              </a:cxn>
              <a:cxn ang="0">
                <a:pos x="4" y="0"/>
              </a:cxn>
              <a:cxn ang="0">
                <a:pos x="0" y="1"/>
              </a:cxn>
              <a:cxn ang="0">
                <a:pos x="2" y="3"/>
              </a:cxn>
              <a:cxn ang="0">
                <a:pos x="11" y="9"/>
              </a:cxn>
              <a:cxn ang="0">
                <a:pos x="12" y="5"/>
              </a:cxn>
              <a:cxn ang="0">
                <a:pos x="9" y="1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54" name="Freeform 402"/>
          <p:cNvSpPr>
            <a:spLocks/>
          </p:cNvSpPr>
          <p:nvPr/>
        </p:nvSpPr>
        <p:spPr bwMode="auto">
          <a:xfrm>
            <a:off x="2339975" y="3769565"/>
            <a:ext cx="141288" cy="60325"/>
          </a:xfrm>
          <a:custGeom>
            <a:avLst/>
            <a:gdLst/>
            <a:ahLst/>
            <a:cxnLst>
              <a:cxn ang="0">
                <a:pos x="14" y="1"/>
              </a:cxn>
              <a:cxn ang="0">
                <a:pos x="9" y="1"/>
              </a:cxn>
              <a:cxn ang="0">
                <a:pos x="2" y="1"/>
              </a:cxn>
              <a:cxn ang="0">
                <a:pos x="1" y="0"/>
              </a:cxn>
              <a:cxn ang="0">
                <a:pos x="0" y="4"/>
              </a:cxn>
              <a:cxn ang="0">
                <a:pos x="4" y="8"/>
              </a:cxn>
              <a:cxn ang="0">
                <a:pos x="6" y="8"/>
              </a:cxn>
              <a:cxn ang="0">
                <a:pos x="7" y="6"/>
              </a:cxn>
              <a:cxn ang="0">
                <a:pos x="10" y="3"/>
              </a:cxn>
              <a:cxn ang="0">
                <a:pos x="14" y="4"/>
              </a:cxn>
              <a:cxn ang="0">
                <a:pos x="15" y="7"/>
              </a:cxn>
              <a:cxn ang="0">
                <a:pos x="18" y="4"/>
              </a:cxn>
              <a:cxn ang="0">
                <a:pos x="14" y="1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55" name="Freeform 403"/>
          <p:cNvSpPr>
            <a:spLocks/>
          </p:cNvSpPr>
          <p:nvPr/>
        </p:nvSpPr>
        <p:spPr bwMode="auto">
          <a:xfrm>
            <a:off x="2433638" y="3699715"/>
            <a:ext cx="290512" cy="319088"/>
          </a:xfrm>
          <a:custGeom>
            <a:avLst/>
            <a:gdLst/>
            <a:ahLst/>
            <a:cxnLst>
              <a:cxn ang="0">
                <a:pos x="37" y="34"/>
              </a:cxn>
              <a:cxn ang="0">
                <a:pos x="37" y="34"/>
              </a:cxn>
              <a:cxn ang="0">
                <a:pos x="37" y="27"/>
              </a:cxn>
              <a:cxn ang="0">
                <a:pos x="35" y="23"/>
              </a:cxn>
              <a:cxn ang="0">
                <a:pos x="36" y="21"/>
              </a:cxn>
              <a:cxn ang="0">
                <a:pos x="31" y="20"/>
              </a:cxn>
              <a:cxn ang="0">
                <a:pos x="21" y="16"/>
              </a:cxn>
              <a:cxn ang="0">
                <a:pos x="19" y="11"/>
              </a:cxn>
              <a:cxn ang="0">
                <a:pos x="20" y="3"/>
              </a:cxn>
              <a:cxn ang="0">
                <a:pos x="24" y="1"/>
              </a:cxn>
              <a:cxn ang="0">
                <a:pos x="24" y="0"/>
              </a:cxn>
              <a:cxn ang="0">
                <a:pos x="17" y="2"/>
              </a:cxn>
              <a:cxn ang="0">
                <a:pos x="13" y="4"/>
              </a:cxn>
              <a:cxn ang="0">
                <a:pos x="11" y="9"/>
              </a:cxn>
              <a:cxn ang="0">
                <a:pos x="9" y="10"/>
              </a:cxn>
              <a:cxn ang="0">
                <a:pos x="6" y="13"/>
              </a:cxn>
              <a:cxn ang="0">
                <a:pos x="3" y="16"/>
              </a:cxn>
              <a:cxn ang="0">
                <a:pos x="4" y="18"/>
              </a:cxn>
              <a:cxn ang="0">
                <a:pos x="5" y="23"/>
              </a:cxn>
              <a:cxn ang="0">
                <a:pos x="5" y="26"/>
              </a:cxn>
              <a:cxn ang="0">
                <a:pos x="6" y="30"/>
              </a:cxn>
              <a:cxn ang="0">
                <a:pos x="2" y="33"/>
              </a:cxn>
              <a:cxn ang="0">
                <a:pos x="0" y="35"/>
              </a:cxn>
              <a:cxn ang="0">
                <a:pos x="8" y="38"/>
              </a:cxn>
              <a:cxn ang="0">
                <a:pos x="12" y="41"/>
              </a:cxn>
            </a:cxnLst>
            <a:rect l="0" t="0" r="r" b="b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56" name="Freeform 404"/>
          <p:cNvSpPr>
            <a:spLocks/>
          </p:cNvSpPr>
          <p:nvPr/>
        </p:nvSpPr>
        <p:spPr bwMode="auto">
          <a:xfrm>
            <a:off x="2528888" y="3964828"/>
            <a:ext cx="195262" cy="139700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0" y="42"/>
              </a:cxn>
              <a:cxn ang="0">
                <a:pos x="30" y="60"/>
              </a:cxn>
              <a:cxn ang="0">
                <a:pos x="48" y="78"/>
              </a:cxn>
              <a:cxn ang="0">
                <a:pos x="72" y="78"/>
              </a:cxn>
              <a:cxn ang="0">
                <a:pos x="84" y="96"/>
              </a:cxn>
              <a:cxn ang="0">
                <a:pos x="90" y="90"/>
              </a:cxn>
              <a:cxn ang="0">
                <a:pos x="84" y="96"/>
              </a:cxn>
              <a:cxn ang="0">
                <a:pos x="96" y="108"/>
              </a:cxn>
              <a:cxn ang="0">
                <a:pos x="108" y="42"/>
              </a:cxn>
              <a:cxn ang="0">
                <a:pos x="102" y="12"/>
              </a:cxn>
              <a:cxn ang="0">
                <a:pos x="150" y="0"/>
              </a:cxn>
              <a:cxn ang="0">
                <a:pos x="0" y="42"/>
              </a:cxn>
            </a:cxnLst>
            <a:rect l="0" t="0" r="r" b="b"/>
            <a:pathLst>
              <a:path w="150" h="108">
                <a:moveTo>
                  <a:pt x="0" y="42"/>
                </a:moveTo>
                <a:lnTo>
                  <a:pt x="0" y="42"/>
                </a:lnTo>
                <a:lnTo>
                  <a:pt x="30" y="60"/>
                </a:lnTo>
                <a:lnTo>
                  <a:pt x="48" y="78"/>
                </a:lnTo>
                <a:lnTo>
                  <a:pt x="72" y="78"/>
                </a:lnTo>
                <a:lnTo>
                  <a:pt x="84" y="96"/>
                </a:lnTo>
                <a:lnTo>
                  <a:pt x="90" y="90"/>
                </a:lnTo>
                <a:lnTo>
                  <a:pt x="84" y="96"/>
                </a:lnTo>
                <a:lnTo>
                  <a:pt x="96" y="108"/>
                </a:lnTo>
                <a:lnTo>
                  <a:pt x="108" y="42"/>
                </a:lnTo>
                <a:lnTo>
                  <a:pt x="102" y="12"/>
                </a:lnTo>
                <a:lnTo>
                  <a:pt x="150" y="0"/>
                </a:lnTo>
                <a:lnTo>
                  <a:pt x="0" y="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57" name="Freeform 405"/>
          <p:cNvSpPr>
            <a:spLocks/>
          </p:cNvSpPr>
          <p:nvPr/>
        </p:nvSpPr>
        <p:spPr bwMode="auto">
          <a:xfrm>
            <a:off x="2528888" y="3964828"/>
            <a:ext cx="195262" cy="139700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0" y="42"/>
              </a:cxn>
              <a:cxn ang="0">
                <a:pos x="30" y="60"/>
              </a:cxn>
              <a:cxn ang="0">
                <a:pos x="48" y="78"/>
              </a:cxn>
              <a:cxn ang="0">
                <a:pos x="72" y="78"/>
              </a:cxn>
              <a:cxn ang="0">
                <a:pos x="84" y="96"/>
              </a:cxn>
              <a:cxn ang="0">
                <a:pos x="90" y="90"/>
              </a:cxn>
              <a:cxn ang="0">
                <a:pos x="84" y="96"/>
              </a:cxn>
              <a:cxn ang="0">
                <a:pos x="96" y="108"/>
              </a:cxn>
              <a:cxn ang="0">
                <a:pos x="108" y="42"/>
              </a:cxn>
              <a:cxn ang="0">
                <a:pos x="102" y="12"/>
              </a:cxn>
              <a:cxn ang="0">
                <a:pos x="150" y="0"/>
              </a:cxn>
            </a:cxnLst>
            <a:rect l="0" t="0" r="r" b="b"/>
            <a:pathLst>
              <a:path w="150" h="108">
                <a:moveTo>
                  <a:pt x="0" y="42"/>
                </a:moveTo>
                <a:lnTo>
                  <a:pt x="0" y="42"/>
                </a:lnTo>
                <a:lnTo>
                  <a:pt x="30" y="60"/>
                </a:lnTo>
                <a:lnTo>
                  <a:pt x="48" y="78"/>
                </a:lnTo>
                <a:lnTo>
                  <a:pt x="72" y="78"/>
                </a:lnTo>
                <a:lnTo>
                  <a:pt x="84" y="96"/>
                </a:lnTo>
                <a:lnTo>
                  <a:pt x="90" y="90"/>
                </a:lnTo>
                <a:lnTo>
                  <a:pt x="84" y="96"/>
                </a:lnTo>
                <a:lnTo>
                  <a:pt x="96" y="108"/>
                </a:lnTo>
                <a:lnTo>
                  <a:pt x="108" y="42"/>
                </a:lnTo>
                <a:lnTo>
                  <a:pt x="102" y="12"/>
                </a:lnTo>
                <a:lnTo>
                  <a:pt x="150" y="0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58" name="Freeform 406"/>
          <p:cNvSpPr>
            <a:spLocks/>
          </p:cNvSpPr>
          <p:nvPr/>
        </p:nvSpPr>
        <p:spPr bwMode="auto">
          <a:xfrm>
            <a:off x="2873375" y="3791790"/>
            <a:ext cx="117475" cy="179388"/>
          </a:xfrm>
          <a:custGeom>
            <a:avLst/>
            <a:gdLst/>
            <a:ahLst/>
            <a:cxnLst>
              <a:cxn ang="0">
                <a:pos x="90" y="126"/>
              </a:cxn>
              <a:cxn ang="0">
                <a:pos x="78" y="102"/>
              </a:cxn>
              <a:cxn ang="0">
                <a:pos x="66" y="78"/>
              </a:cxn>
              <a:cxn ang="0">
                <a:pos x="84" y="60"/>
              </a:cxn>
              <a:cxn ang="0">
                <a:pos x="90" y="42"/>
              </a:cxn>
              <a:cxn ang="0">
                <a:pos x="66" y="36"/>
              </a:cxn>
              <a:cxn ang="0">
                <a:pos x="60" y="18"/>
              </a:cxn>
              <a:cxn ang="0">
                <a:pos x="36" y="0"/>
              </a:cxn>
              <a:cxn ang="0">
                <a:pos x="12" y="24"/>
              </a:cxn>
              <a:cxn ang="0">
                <a:pos x="0" y="42"/>
              </a:cxn>
              <a:cxn ang="0">
                <a:pos x="6" y="60"/>
              </a:cxn>
              <a:cxn ang="0">
                <a:pos x="18" y="66"/>
              </a:cxn>
              <a:cxn ang="0">
                <a:pos x="30" y="84"/>
              </a:cxn>
              <a:cxn ang="0">
                <a:pos x="24" y="120"/>
              </a:cxn>
              <a:cxn ang="0">
                <a:pos x="42" y="138"/>
              </a:cxn>
              <a:cxn ang="0">
                <a:pos x="60" y="132"/>
              </a:cxn>
              <a:cxn ang="0">
                <a:pos x="90" y="126"/>
              </a:cxn>
              <a:cxn ang="0">
                <a:pos x="90" y="126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  <a:lnTo>
                  <a:pt x="90" y="1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59" name="Freeform 407"/>
          <p:cNvSpPr>
            <a:spLocks/>
          </p:cNvSpPr>
          <p:nvPr/>
        </p:nvSpPr>
        <p:spPr bwMode="auto">
          <a:xfrm>
            <a:off x="2873375" y="3791790"/>
            <a:ext cx="117475" cy="179388"/>
          </a:xfrm>
          <a:custGeom>
            <a:avLst/>
            <a:gdLst/>
            <a:ahLst/>
            <a:cxnLst>
              <a:cxn ang="0">
                <a:pos x="90" y="126"/>
              </a:cxn>
              <a:cxn ang="0">
                <a:pos x="78" y="102"/>
              </a:cxn>
              <a:cxn ang="0">
                <a:pos x="66" y="78"/>
              </a:cxn>
              <a:cxn ang="0">
                <a:pos x="84" y="60"/>
              </a:cxn>
              <a:cxn ang="0">
                <a:pos x="90" y="42"/>
              </a:cxn>
              <a:cxn ang="0">
                <a:pos x="66" y="36"/>
              </a:cxn>
              <a:cxn ang="0">
                <a:pos x="60" y="18"/>
              </a:cxn>
              <a:cxn ang="0">
                <a:pos x="36" y="0"/>
              </a:cxn>
              <a:cxn ang="0">
                <a:pos x="12" y="24"/>
              </a:cxn>
              <a:cxn ang="0">
                <a:pos x="0" y="42"/>
              </a:cxn>
              <a:cxn ang="0">
                <a:pos x="6" y="60"/>
              </a:cxn>
              <a:cxn ang="0">
                <a:pos x="18" y="66"/>
              </a:cxn>
              <a:cxn ang="0">
                <a:pos x="30" y="84"/>
              </a:cxn>
              <a:cxn ang="0">
                <a:pos x="24" y="120"/>
              </a:cxn>
              <a:cxn ang="0">
                <a:pos x="42" y="138"/>
              </a:cxn>
              <a:cxn ang="0">
                <a:pos x="60" y="132"/>
              </a:cxn>
              <a:cxn ang="0">
                <a:pos x="90" y="126"/>
              </a:cxn>
              <a:cxn ang="0">
                <a:pos x="90" y="126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  <a:lnTo>
                  <a:pt x="90" y="126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60" name="Freeform 408"/>
          <p:cNvSpPr>
            <a:spLocks/>
          </p:cNvSpPr>
          <p:nvPr/>
        </p:nvSpPr>
        <p:spPr bwMode="auto">
          <a:xfrm>
            <a:off x="3048000" y="3863228"/>
            <a:ext cx="76200" cy="93662"/>
          </a:xfrm>
          <a:custGeom>
            <a:avLst/>
            <a:gdLst/>
            <a:ahLst/>
            <a:cxnLst>
              <a:cxn ang="0">
                <a:pos x="6" y="42"/>
              </a:cxn>
              <a:cxn ang="0">
                <a:pos x="6" y="66"/>
              </a:cxn>
              <a:cxn ang="0">
                <a:pos x="12" y="72"/>
              </a:cxn>
              <a:cxn ang="0">
                <a:pos x="36" y="60"/>
              </a:cxn>
              <a:cxn ang="0">
                <a:pos x="60" y="24"/>
              </a:cxn>
              <a:cxn ang="0">
                <a:pos x="18" y="0"/>
              </a:cxn>
              <a:cxn ang="0">
                <a:pos x="6" y="0"/>
              </a:cxn>
              <a:cxn ang="0">
                <a:pos x="0" y="18"/>
              </a:cxn>
              <a:cxn ang="0">
                <a:pos x="6" y="42"/>
              </a:cxn>
            </a:cxnLst>
            <a:rect l="0" t="0" r="r" b="b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61" name="Freeform 409"/>
          <p:cNvSpPr>
            <a:spLocks/>
          </p:cNvSpPr>
          <p:nvPr/>
        </p:nvSpPr>
        <p:spPr bwMode="auto">
          <a:xfrm>
            <a:off x="2576513" y="4558553"/>
            <a:ext cx="484187" cy="1006475"/>
          </a:xfrm>
          <a:custGeom>
            <a:avLst/>
            <a:gdLst/>
            <a:ahLst/>
            <a:cxnLst>
              <a:cxn ang="0">
                <a:pos x="47" y="37"/>
              </a:cxn>
              <a:cxn ang="0">
                <a:pos x="48" y="32"/>
              </a:cxn>
              <a:cxn ang="0">
                <a:pos x="50" y="29"/>
              </a:cxn>
              <a:cxn ang="0">
                <a:pos x="50" y="29"/>
              </a:cxn>
              <a:cxn ang="0">
                <a:pos x="57" y="22"/>
              </a:cxn>
              <a:cxn ang="0">
                <a:pos x="60" y="20"/>
              </a:cxn>
              <a:cxn ang="0">
                <a:pos x="62" y="14"/>
              </a:cxn>
              <a:cxn ang="0">
                <a:pos x="61" y="13"/>
              </a:cxn>
              <a:cxn ang="0">
                <a:pos x="58" y="15"/>
              </a:cxn>
              <a:cxn ang="0">
                <a:pos x="52" y="18"/>
              </a:cxn>
              <a:cxn ang="0">
                <a:pos x="47" y="17"/>
              </a:cxn>
              <a:cxn ang="0">
                <a:pos x="48" y="10"/>
              </a:cxn>
              <a:cxn ang="0">
                <a:pos x="45" y="8"/>
              </a:cxn>
              <a:cxn ang="0">
                <a:pos x="39" y="6"/>
              </a:cxn>
              <a:cxn ang="0">
                <a:pos x="36" y="4"/>
              </a:cxn>
              <a:cxn ang="0">
                <a:pos x="33" y="0"/>
              </a:cxn>
              <a:cxn ang="0">
                <a:pos x="33" y="0"/>
              </a:cxn>
              <a:cxn ang="0">
                <a:pos x="29" y="1"/>
              </a:cxn>
              <a:cxn ang="0">
                <a:pos x="28" y="2"/>
              </a:cxn>
              <a:cxn ang="0">
                <a:pos x="23" y="1"/>
              </a:cxn>
              <a:cxn ang="0">
                <a:pos x="21" y="1"/>
              </a:cxn>
              <a:cxn ang="0">
                <a:pos x="19" y="2"/>
              </a:cxn>
              <a:cxn ang="0">
                <a:pos x="20" y="3"/>
              </a:cxn>
              <a:cxn ang="0">
                <a:pos x="19" y="7"/>
              </a:cxn>
              <a:cxn ang="0">
                <a:pos x="16" y="10"/>
              </a:cxn>
              <a:cxn ang="0">
                <a:pos x="16" y="16"/>
              </a:cxn>
              <a:cxn ang="0">
                <a:pos x="14" y="20"/>
              </a:cxn>
              <a:cxn ang="0">
                <a:pos x="11" y="33"/>
              </a:cxn>
              <a:cxn ang="0">
                <a:pos x="12" y="43"/>
              </a:cxn>
              <a:cxn ang="0">
                <a:pos x="6" y="56"/>
              </a:cxn>
              <a:cxn ang="0">
                <a:pos x="5" y="70"/>
              </a:cxn>
              <a:cxn ang="0">
                <a:pos x="5" y="77"/>
              </a:cxn>
              <a:cxn ang="0">
                <a:pos x="4" y="84"/>
              </a:cxn>
              <a:cxn ang="0">
                <a:pos x="6" y="88"/>
              </a:cxn>
              <a:cxn ang="0">
                <a:pos x="3" y="104"/>
              </a:cxn>
              <a:cxn ang="0">
                <a:pos x="0" y="111"/>
              </a:cxn>
              <a:cxn ang="0">
                <a:pos x="1" y="116"/>
              </a:cxn>
              <a:cxn ang="0">
                <a:pos x="4" y="122"/>
              </a:cxn>
              <a:cxn ang="0">
                <a:pos x="20" y="129"/>
              </a:cxn>
              <a:cxn ang="0">
                <a:pos x="16" y="125"/>
              </a:cxn>
              <a:cxn ang="0">
                <a:pos x="14" y="118"/>
              </a:cxn>
              <a:cxn ang="0">
                <a:pos x="16" y="113"/>
              </a:cxn>
              <a:cxn ang="0">
                <a:pos x="19" y="107"/>
              </a:cxn>
              <a:cxn ang="0">
                <a:pos x="22" y="104"/>
              </a:cxn>
              <a:cxn ang="0">
                <a:pos x="24" y="99"/>
              </a:cxn>
              <a:cxn ang="0">
                <a:pos x="21" y="97"/>
              </a:cxn>
              <a:cxn ang="0">
                <a:pos x="19" y="93"/>
              </a:cxn>
              <a:cxn ang="0">
                <a:pos x="24" y="87"/>
              </a:cxn>
              <a:cxn ang="0">
                <a:pos x="27" y="83"/>
              </a:cxn>
              <a:cxn ang="0">
                <a:pos x="30" y="77"/>
              </a:cxn>
              <a:cxn ang="0">
                <a:pos x="28" y="74"/>
              </a:cxn>
              <a:cxn ang="0">
                <a:pos x="28" y="72"/>
              </a:cxn>
              <a:cxn ang="0">
                <a:pos x="34" y="70"/>
              </a:cxn>
              <a:cxn ang="0">
                <a:pos x="36" y="66"/>
              </a:cxn>
              <a:cxn ang="0">
                <a:pos x="37" y="62"/>
              </a:cxn>
              <a:cxn ang="0">
                <a:pos x="47" y="59"/>
              </a:cxn>
              <a:cxn ang="0">
                <a:pos x="51" y="56"/>
              </a:cxn>
              <a:cxn ang="0">
                <a:pos x="53" y="51"/>
              </a:cxn>
              <a:cxn ang="0">
                <a:pos x="51" y="47"/>
              </a:cxn>
              <a:cxn ang="0">
                <a:pos x="48" y="44"/>
              </a:cxn>
              <a:cxn ang="0">
                <a:pos x="51" y="45"/>
              </a:cxn>
              <a:cxn ang="0">
                <a:pos x="47" y="42"/>
              </a:cxn>
              <a:cxn ang="0">
                <a:pos x="47" y="37"/>
              </a:cxn>
            </a:cxnLst>
            <a:rect l="0" t="0" r="r" b="b"/>
            <a:pathLst>
              <a:path w="62" h="129">
                <a:moveTo>
                  <a:pt x="47" y="37"/>
                </a:moveTo>
                <a:cubicBezTo>
                  <a:pt x="48" y="32"/>
                  <a:pt x="48" y="32"/>
                  <a:pt x="48" y="32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7" y="22"/>
                  <a:pt x="57" y="22"/>
                  <a:pt x="57" y="22"/>
                </a:cubicBezTo>
                <a:cubicBezTo>
                  <a:pt x="60" y="20"/>
                  <a:pt x="60" y="20"/>
                  <a:pt x="60" y="20"/>
                </a:cubicBezTo>
                <a:cubicBezTo>
                  <a:pt x="62" y="14"/>
                  <a:pt x="62" y="14"/>
                  <a:pt x="62" y="14"/>
                </a:cubicBezTo>
                <a:cubicBezTo>
                  <a:pt x="61" y="13"/>
                  <a:pt x="61" y="13"/>
                  <a:pt x="61" y="13"/>
                </a:cubicBezTo>
                <a:cubicBezTo>
                  <a:pt x="58" y="15"/>
                  <a:pt x="58" y="15"/>
                  <a:pt x="58" y="15"/>
                </a:cubicBezTo>
                <a:cubicBezTo>
                  <a:pt x="52" y="18"/>
                  <a:pt x="52" y="18"/>
                  <a:pt x="52" y="18"/>
                </a:cubicBezTo>
                <a:cubicBezTo>
                  <a:pt x="47" y="17"/>
                  <a:pt x="47" y="17"/>
                  <a:pt x="47" y="17"/>
                </a:cubicBezTo>
                <a:cubicBezTo>
                  <a:pt x="48" y="10"/>
                  <a:pt x="48" y="10"/>
                  <a:pt x="48" y="10"/>
                </a:cubicBezTo>
                <a:cubicBezTo>
                  <a:pt x="45" y="8"/>
                  <a:pt x="45" y="8"/>
                  <a:pt x="45" y="8"/>
                </a:cubicBezTo>
                <a:cubicBezTo>
                  <a:pt x="39" y="6"/>
                  <a:pt x="39" y="6"/>
                  <a:pt x="39" y="6"/>
                </a:cubicBezTo>
                <a:cubicBezTo>
                  <a:pt x="36" y="4"/>
                  <a:pt x="36" y="4"/>
                  <a:pt x="36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9" y="1"/>
                  <a:pt x="29" y="1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7"/>
                  <a:pt x="19" y="7"/>
                  <a:pt x="19" y="7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6"/>
                  <a:pt x="16" y="16"/>
                  <a:pt x="16" y="16"/>
                </a:cubicBezTo>
                <a:cubicBezTo>
                  <a:pt x="14" y="20"/>
                  <a:pt x="14" y="20"/>
                  <a:pt x="14" y="20"/>
                </a:cubicBezTo>
                <a:cubicBezTo>
                  <a:pt x="11" y="33"/>
                  <a:pt x="11" y="33"/>
                  <a:pt x="11" y="33"/>
                </a:cubicBezTo>
                <a:cubicBezTo>
                  <a:pt x="12" y="43"/>
                  <a:pt x="12" y="43"/>
                  <a:pt x="12" y="43"/>
                </a:cubicBezTo>
                <a:cubicBezTo>
                  <a:pt x="6" y="56"/>
                  <a:pt x="6" y="56"/>
                  <a:pt x="6" y="56"/>
                </a:cubicBezTo>
                <a:cubicBezTo>
                  <a:pt x="5" y="70"/>
                  <a:pt x="5" y="70"/>
                  <a:pt x="5" y="70"/>
                </a:cubicBezTo>
                <a:cubicBezTo>
                  <a:pt x="5" y="77"/>
                  <a:pt x="5" y="77"/>
                  <a:pt x="5" y="77"/>
                </a:cubicBezTo>
                <a:cubicBezTo>
                  <a:pt x="4" y="84"/>
                  <a:pt x="4" y="84"/>
                  <a:pt x="4" y="84"/>
                </a:cubicBezTo>
                <a:cubicBezTo>
                  <a:pt x="6" y="88"/>
                  <a:pt x="6" y="88"/>
                  <a:pt x="6" y="88"/>
                </a:cubicBezTo>
                <a:cubicBezTo>
                  <a:pt x="3" y="104"/>
                  <a:pt x="3" y="104"/>
                  <a:pt x="3" y="104"/>
                </a:cubicBezTo>
                <a:cubicBezTo>
                  <a:pt x="0" y="111"/>
                  <a:pt x="0" y="111"/>
                  <a:pt x="0" y="111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22"/>
                  <a:pt x="4" y="122"/>
                  <a:pt x="4" y="122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9" y="107"/>
                  <a:pt x="19" y="107"/>
                  <a:pt x="19" y="107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4" y="99"/>
                  <a:pt x="24" y="99"/>
                  <a:pt x="24" y="99"/>
                </a:cubicBezTo>
                <a:cubicBezTo>
                  <a:pt x="21" y="97"/>
                  <a:pt x="21" y="97"/>
                  <a:pt x="21" y="97"/>
                </a:cubicBezTo>
                <a:cubicBezTo>
                  <a:pt x="19" y="93"/>
                  <a:pt x="19" y="93"/>
                  <a:pt x="19" y="93"/>
                </a:cubicBezTo>
                <a:cubicBezTo>
                  <a:pt x="24" y="87"/>
                  <a:pt x="24" y="87"/>
                  <a:pt x="24" y="87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8" y="81"/>
                  <a:pt x="30" y="77"/>
                </a:cubicBezTo>
                <a:cubicBezTo>
                  <a:pt x="33" y="73"/>
                  <a:pt x="28" y="74"/>
                  <a:pt x="28" y="74"/>
                </a:cubicBezTo>
                <a:cubicBezTo>
                  <a:pt x="28" y="72"/>
                  <a:pt x="28" y="72"/>
                  <a:pt x="28" y="72"/>
                </a:cubicBezTo>
                <a:cubicBezTo>
                  <a:pt x="34" y="70"/>
                  <a:pt x="34" y="70"/>
                  <a:pt x="34" y="70"/>
                </a:cubicBezTo>
                <a:cubicBezTo>
                  <a:pt x="36" y="66"/>
                  <a:pt x="36" y="66"/>
                  <a:pt x="36" y="66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2"/>
                  <a:pt x="42" y="60"/>
                  <a:pt x="47" y="59"/>
                </a:cubicBezTo>
                <a:cubicBezTo>
                  <a:pt x="52" y="58"/>
                  <a:pt x="51" y="56"/>
                  <a:pt x="51" y="56"/>
                </a:cubicBezTo>
                <a:cubicBezTo>
                  <a:pt x="53" y="51"/>
                  <a:pt x="53" y="51"/>
                  <a:pt x="53" y="51"/>
                </a:cubicBezTo>
                <a:cubicBezTo>
                  <a:pt x="51" y="47"/>
                  <a:pt x="51" y="47"/>
                  <a:pt x="51" y="47"/>
                </a:cubicBezTo>
                <a:cubicBezTo>
                  <a:pt x="48" y="44"/>
                  <a:pt x="48" y="44"/>
                  <a:pt x="48" y="44"/>
                </a:cubicBezTo>
                <a:cubicBezTo>
                  <a:pt x="51" y="45"/>
                  <a:pt x="51" y="45"/>
                  <a:pt x="51" y="45"/>
                </a:cubicBezTo>
                <a:cubicBezTo>
                  <a:pt x="47" y="42"/>
                  <a:pt x="47" y="42"/>
                  <a:pt x="47" y="42"/>
                </a:cubicBezTo>
                <a:lnTo>
                  <a:pt x="47" y="3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63" name="Freeform 411"/>
          <p:cNvSpPr>
            <a:spLocks/>
          </p:cNvSpPr>
          <p:nvPr/>
        </p:nvSpPr>
        <p:spPr bwMode="auto">
          <a:xfrm>
            <a:off x="2946400" y="4783978"/>
            <a:ext cx="131763" cy="147637"/>
          </a:xfrm>
          <a:custGeom>
            <a:avLst/>
            <a:gdLst/>
            <a:ahLst/>
            <a:cxnLst>
              <a:cxn ang="0">
                <a:pos x="66" y="24"/>
              </a:cxn>
              <a:cxn ang="0">
                <a:pos x="36" y="6"/>
              </a:cxn>
              <a:cxn ang="0">
                <a:pos x="18" y="0"/>
              </a:cxn>
              <a:cxn ang="0">
                <a:pos x="6" y="18"/>
              </a:cxn>
              <a:cxn ang="0">
                <a:pos x="0" y="48"/>
              </a:cxn>
              <a:cxn ang="0">
                <a:pos x="0" y="78"/>
              </a:cxn>
              <a:cxn ang="0">
                <a:pos x="24" y="96"/>
              </a:cxn>
              <a:cxn ang="0">
                <a:pos x="36" y="108"/>
              </a:cxn>
              <a:cxn ang="0">
                <a:pos x="66" y="114"/>
              </a:cxn>
              <a:cxn ang="0">
                <a:pos x="96" y="90"/>
              </a:cxn>
              <a:cxn ang="0">
                <a:pos x="102" y="78"/>
              </a:cxn>
              <a:cxn ang="0">
                <a:pos x="84" y="42"/>
              </a:cxn>
              <a:cxn ang="0">
                <a:pos x="66" y="24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64" name="Freeform 412"/>
          <p:cNvSpPr>
            <a:spLocks/>
          </p:cNvSpPr>
          <p:nvPr/>
        </p:nvSpPr>
        <p:spPr bwMode="auto">
          <a:xfrm>
            <a:off x="2660650" y="4253753"/>
            <a:ext cx="292100" cy="319087"/>
          </a:xfrm>
          <a:custGeom>
            <a:avLst/>
            <a:gdLst/>
            <a:ahLst/>
            <a:cxnLst>
              <a:cxn ang="0">
                <a:pos x="22" y="39"/>
              </a:cxn>
              <a:cxn ang="0">
                <a:pos x="22" y="37"/>
              </a:cxn>
              <a:cxn ang="0">
                <a:pos x="30" y="31"/>
              </a:cxn>
              <a:cxn ang="0">
                <a:pos x="35" y="31"/>
              </a:cxn>
              <a:cxn ang="0">
                <a:pos x="37" y="32"/>
              </a:cxn>
              <a:cxn ang="0">
                <a:pos x="37" y="25"/>
              </a:cxn>
              <a:cxn ang="0">
                <a:pos x="37" y="21"/>
              </a:cxn>
              <a:cxn ang="0">
                <a:pos x="31" y="20"/>
              </a:cxn>
              <a:cxn ang="0">
                <a:pos x="29" y="17"/>
              </a:cxn>
              <a:cxn ang="0">
                <a:pos x="29" y="13"/>
              </a:cxn>
              <a:cxn ang="0">
                <a:pos x="22" y="10"/>
              </a:cxn>
              <a:cxn ang="0">
                <a:pos x="16" y="7"/>
              </a:cxn>
              <a:cxn ang="0">
                <a:pos x="15" y="1"/>
              </a:cxn>
              <a:cxn ang="0">
                <a:pos x="9" y="0"/>
              </a:cxn>
              <a:cxn ang="0">
                <a:pos x="5" y="3"/>
              </a:cxn>
              <a:cxn ang="0">
                <a:pos x="1" y="4"/>
              </a:cxn>
              <a:cxn ang="0">
                <a:pos x="3" y="7"/>
              </a:cxn>
              <a:cxn ang="0">
                <a:pos x="2" y="15"/>
              </a:cxn>
              <a:cxn ang="0">
                <a:pos x="1" y="21"/>
              </a:cxn>
              <a:cxn ang="0">
                <a:pos x="0" y="26"/>
              </a:cxn>
              <a:cxn ang="0">
                <a:pos x="1" y="25"/>
              </a:cxn>
              <a:cxn ang="0">
                <a:pos x="4" y="28"/>
              </a:cxn>
              <a:cxn ang="0">
                <a:pos x="3" y="32"/>
              </a:cxn>
              <a:cxn ang="0">
                <a:pos x="7" y="39"/>
              </a:cxn>
              <a:cxn ang="0">
                <a:pos x="8" y="41"/>
              </a:cxn>
              <a:cxn ang="0">
                <a:pos x="10" y="40"/>
              </a:cxn>
              <a:cxn ang="0">
                <a:pos x="12" y="40"/>
              </a:cxn>
              <a:cxn ang="0">
                <a:pos x="17" y="41"/>
              </a:cxn>
              <a:cxn ang="0">
                <a:pos x="18" y="40"/>
              </a:cxn>
              <a:cxn ang="0">
                <a:pos x="22" y="39"/>
              </a:cxn>
              <a:cxn ang="0">
                <a:pos x="22" y="39"/>
              </a:cxn>
            </a:cxnLst>
            <a:rect l="0" t="0" r="r" b="b"/>
            <a:pathLst>
              <a:path w="37" h="41">
                <a:moveTo>
                  <a:pt x="22" y="39"/>
                </a:moveTo>
                <a:cubicBezTo>
                  <a:pt x="22" y="37"/>
                  <a:pt x="22" y="37"/>
                  <a:pt x="22" y="37"/>
                </a:cubicBezTo>
                <a:cubicBezTo>
                  <a:pt x="30" y="31"/>
                  <a:pt x="30" y="31"/>
                  <a:pt x="30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2" y="20"/>
                  <a:pt x="31" y="20"/>
                </a:cubicBezTo>
                <a:cubicBezTo>
                  <a:pt x="31" y="20"/>
                  <a:pt x="29" y="17"/>
                  <a:pt x="29" y="17"/>
                </a:cubicBezTo>
                <a:cubicBezTo>
                  <a:pt x="29" y="13"/>
                  <a:pt x="29" y="13"/>
                  <a:pt x="29" y="13"/>
                </a:cubicBezTo>
                <a:cubicBezTo>
                  <a:pt x="22" y="10"/>
                  <a:pt x="22" y="10"/>
                  <a:pt x="22" y="10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1"/>
                  <a:pt x="15" y="1"/>
                  <a:pt x="15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4"/>
                  <a:pt x="1" y="4"/>
                  <a:pt x="1" y="4"/>
                </a:cubicBezTo>
                <a:cubicBezTo>
                  <a:pt x="3" y="7"/>
                  <a:pt x="3" y="7"/>
                  <a:pt x="3" y="7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5"/>
                  <a:pt x="1" y="25"/>
                  <a:pt x="1" y="25"/>
                </a:cubicBezTo>
                <a:cubicBezTo>
                  <a:pt x="4" y="28"/>
                  <a:pt x="4" y="28"/>
                  <a:pt x="4" y="28"/>
                </a:cubicBezTo>
                <a:cubicBezTo>
                  <a:pt x="3" y="32"/>
                  <a:pt x="3" y="32"/>
                  <a:pt x="3" y="32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7" y="41"/>
                  <a:pt x="17" y="41"/>
                  <a:pt x="17" y="41"/>
                </a:cubicBezTo>
                <a:cubicBezTo>
                  <a:pt x="18" y="40"/>
                  <a:pt x="18" y="40"/>
                  <a:pt x="18" y="40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65" name="Freeform 413"/>
          <p:cNvSpPr>
            <a:spLocks/>
          </p:cNvSpPr>
          <p:nvPr/>
        </p:nvSpPr>
        <p:spPr bwMode="auto">
          <a:xfrm>
            <a:off x="2576513" y="3871165"/>
            <a:ext cx="955675" cy="1012825"/>
          </a:xfrm>
          <a:custGeom>
            <a:avLst/>
            <a:gdLst/>
            <a:ahLst/>
            <a:cxnLst>
              <a:cxn ang="0">
                <a:pos x="62" y="102"/>
              </a:cxn>
              <a:cxn ang="0">
                <a:pos x="57" y="110"/>
              </a:cxn>
              <a:cxn ang="0">
                <a:pos x="50" y="117"/>
              </a:cxn>
              <a:cxn ang="0">
                <a:pos x="50" y="117"/>
              </a:cxn>
              <a:cxn ang="0">
                <a:pos x="58" y="121"/>
              </a:cxn>
              <a:cxn ang="0">
                <a:pos x="64" y="130"/>
              </a:cxn>
              <a:cxn ang="0">
                <a:pos x="69" y="123"/>
              </a:cxn>
              <a:cxn ang="0">
                <a:pos x="78" y="105"/>
              </a:cxn>
              <a:cxn ang="0">
                <a:pos x="92" y="92"/>
              </a:cxn>
              <a:cxn ang="0">
                <a:pos x="101" y="90"/>
              </a:cxn>
              <a:cxn ang="0">
                <a:pos x="104" y="82"/>
              </a:cxn>
              <a:cxn ang="0">
                <a:pos x="108" y="75"/>
              </a:cxn>
              <a:cxn ang="0">
                <a:pos x="112" y="57"/>
              </a:cxn>
              <a:cxn ang="0">
                <a:pos x="122" y="41"/>
              </a:cxn>
              <a:cxn ang="0">
                <a:pos x="114" y="32"/>
              </a:cxn>
              <a:cxn ang="0">
                <a:pos x="95" y="26"/>
              </a:cxn>
              <a:cxn ang="0">
                <a:pos x="90" y="22"/>
              </a:cxn>
              <a:cxn ang="0">
                <a:pos x="75" y="15"/>
              </a:cxn>
              <a:cxn ang="0">
                <a:pos x="71" y="3"/>
              </a:cxn>
              <a:cxn ang="0">
                <a:pos x="66" y="9"/>
              </a:cxn>
              <a:cxn ang="0">
                <a:pos x="61" y="10"/>
              </a:cxn>
              <a:cxn ang="0">
                <a:pos x="56" y="10"/>
              </a:cxn>
              <a:cxn ang="0">
                <a:pos x="53" y="11"/>
              </a:cxn>
              <a:cxn ang="0">
                <a:pos x="48" y="12"/>
              </a:cxn>
              <a:cxn ang="0">
                <a:pos x="42" y="10"/>
              </a:cxn>
              <a:cxn ang="0">
                <a:pos x="41" y="1"/>
              </a:cxn>
              <a:cxn ang="0">
                <a:pos x="40" y="2"/>
              </a:cxn>
              <a:cxn ang="0">
                <a:pos x="27" y="4"/>
              </a:cxn>
              <a:cxn ang="0">
                <a:pos x="31" y="12"/>
              </a:cxn>
              <a:cxn ang="0">
                <a:pos x="19" y="12"/>
              </a:cxn>
              <a:cxn ang="0">
                <a:pos x="12" y="19"/>
              </a:cxn>
              <a:cxn ang="0">
                <a:pos x="8" y="28"/>
              </a:cxn>
              <a:cxn ang="0">
                <a:pos x="4" y="33"/>
              </a:cxn>
              <a:cxn ang="0">
                <a:pos x="0" y="45"/>
              </a:cxn>
              <a:cxn ang="0">
                <a:pos x="9" y="46"/>
              </a:cxn>
              <a:cxn ang="0">
                <a:pos x="12" y="52"/>
              </a:cxn>
              <a:cxn ang="0">
                <a:pos x="16" y="52"/>
              </a:cxn>
              <a:cxn ang="0">
                <a:pos x="26" y="50"/>
              </a:cxn>
              <a:cxn ang="0">
                <a:pos x="33" y="59"/>
              </a:cxn>
              <a:cxn ang="0">
                <a:pos x="40" y="66"/>
              </a:cxn>
              <a:cxn ang="0">
                <a:pos x="48" y="70"/>
              </a:cxn>
              <a:cxn ang="0">
                <a:pos x="48" y="81"/>
              </a:cxn>
            </a:cxnLst>
            <a:rect l="0" t="0" r="r" b="b"/>
            <a:pathLst>
              <a:path w="122" h="130">
                <a:moveTo>
                  <a:pt x="61" y="101"/>
                </a:moveTo>
                <a:cubicBezTo>
                  <a:pt x="62" y="102"/>
                  <a:pt x="62" y="102"/>
                  <a:pt x="62" y="102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81" y="99"/>
                  <a:pt x="81" y="99"/>
                  <a:pt x="81" y="99"/>
                </a:cubicBezTo>
                <a:cubicBezTo>
                  <a:pt x="92" y="92"/>
                  <a:pt x="92" y="92"/>
                  <a:pt x="92" y="92"/>
                </a:cubicBezTo>
                <a:cubicBezTo>
                  <a:pt x="99" y="91"/>
                  <a:pt x="99" y="91"/>
                  <a:pt x="99" y="91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95" y="26"/>
                  <a:pt x="95" y="26"/>
                  <a:pt x="95" y="26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2"/>
                  <a:pt x="90" y="22"/>
                  <a:pt x="90" y="22"/>
                </a:cubicBezTo>
                <a:cubicBezTo>
                  <a:pt x="82" y="19"/>
                  <a:pt x="82" y="19"/>
                  <a:pt x="82" y="19"/>
                </a:cubicBezTo>
                <a:cubicBezTo>
                  <a:pt x="75" y="15"/>
                  <a:pt x="75" y="15"/>
                  <a:pt x="75" y="15"/>
                </a:cubicBezTo>
                <a:cubicBezTo>
                  <a:pt x="74" y="11"/>
                  <a:pt x="74" y="11"/>
                  <a:pt x="74" y="1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66" y="9"/>
                  <a:pt x="66" y="9"/>
                  <a:pt x="66" y="9"/>
                </a:cubicBezTo>
                <a:cubicBezTo>
                  <a:pt x="62" y="11"/>
                  <a:pt x="62" y="11"/>
                  <a:pt x="62" y="11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4" y="11"/>
                  <a:pt x="54" y="11"/>
                  <a:pt x="54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13"/>
                  <a:pt x="45" y="13"/>
                  <a:pt x="45" y="13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4"/>
                  <a:pt x="43" y="4"/>
                  <a:pt x="43" y="4"/>
                </a:cubicBezTo>
                <a:cubicBezTo>
                  <a:pt x="41" y="1"/>
                  <a:pt x="41" y="1"/>
                  <a:pt x="41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2"/>
                  <a:pt x="40" y="2"/>
                  <a:pt x="40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30" y="9"/>
                  <a:pt x="30" y="9"/>
                  <a:pt x="30" y="9"/>
                </a:cubicBezTo>
                <a:cubicBezTo>
                  <a:pt x="31" y="12"/>
                  <a:pt x="31" y="12"/>
                  <a:pt x="31" y="12"/>
                </a:cubicBezTo>
                <a:cubicBezTo>
                  <a:pt x="22" y="15"/>
                  <a:pt x="22" y="15"/>
                  <a:pt x="22" y="15"/>
                </a:cubicBezTo>
                <a:cubicBezTo>
                  <a:pt x="19" y="12"/>
                  <a:pt x="19" y="12"/>
                  <a:pt x="19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9"/>
                  <a:pt x="12" y="19"/>
                  <a:pt x="12" y="19"/>
                </a:cubicBezTo>
                <a:cubicBezTo>
                  <a:pt x="10" y="30"/>
                  <a:pt x="10" y="30"/>
                  <a:pt x="10" y="30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31"/>
                  <a:pt x="7" y="31"/>
                  <a:pt x="7" y="31"/>
                </a:cubicBezTo>
                <a:cubicBezTo>
                  <a:pt x="4" y="33"/>
                  <a:pt x="4" y="33"/>
                  <a:pt x="4" y="33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5"/>
                  <a:pt x="0" y="45"/>
                  <a:pt x="0" y="45"/>
                </a:cubicBezTo>
                <a:cubicBezTo>
                  <a:pt x="4" y="48"/>
                  <a:pt x="4" y="48"/>
                  <a:pt x="4" y="48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52"/>
                  <a:pt x="10" y="52"/>
                  <a:pt x="1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3"/>
                  <a:pt x="12" y="53"/>
                  <a:pt x="12" y="53"/>
                </a:cubicBezTo>
                <a:cubicBezTo>
                  <a:pt x="16" y="52"/>
                  <a:pt x="16" y="52"/>
                  <a:pt x="16" y="52"/>
                </a:cubicBezTo>
                <a:cubicBezTo>
                  <a:pt x="20" y="49"/>
                  <a:pt x="20" y="49"/>
                  <a:pt x="20" y="49"/>
                </a:cubicBezTo>
                <a:cubicBezTo>
                  <a:pt x="26" y="50"/>
                  <a:pt x="26" y="50"/>
                  <a:pt x="26" y="50"/>
                </a:cubicBezTo>
                <a:cubicBezTo>
                  <a:pt x="27" y="56"/>
                  <a:pt x="27" y="56"/>
                  <a:pt x="27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6"/>
                  <a:pt x="42" y="69"/>
                  <a:pt x="42" y="69"/>
                </a:cubicBezTo>
                <a:cubicBezTo>
                  <a:pt x="43" y="69"/>
                  <a:pt x="48" y="70"/>
                  <a:pt x="48" y="70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81"/>
                  <a:pt x="48" y="81"/>
                  <a:pt x="48" y="81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68" name="Freeform 416"/>
          <p:cNvSpPr>
            <a:spLocks/>
          </p:cNvSpPr>
          <p:nvPr/>
        </p:nvSpPr>
        <p:spPr bwMode="auto">
          <a:xfrm>
            <a:off x="2959100" y="3847353"/>
            <a:ext cx="96838" cy="109537"/>
          </a:xfrm>
          <a:custGeom>
            <a:avLst/>
            <a:gdLst/>
            <a:ahLst/>
            <a:cxnLst>
              <a:cxn ang="0">
                <a:pos x="72" y="78"/>
              </a:cxn>
              <a:cxn ang="0">
                <a:pos x="72" y="54"/>
              </a:cxn>
              <a:cxn ang="0">
                <a:pos x="66" y="30"/>
              </a:cxn>
              <a:cxn ang="0">
                <a:pos x="72" y="12"/>
              </a:cxn>
              <a:cxn ang="0">
                <a:pos x="24" y="6"/>
              </a:cxn>
              <a:cxn ang="0">
                <a:pos x="24" y="0"/>
              </a:cxn>
              <a:cxn ang="0">
                <a:pos x="18" y="18"/>
              </a:cxn>
              <a:cxn ang="0">
                <a:pos x="0" y="36"/>
              </a:cxn>
              <a:cxn ang="0">
                <a:pos x="12" y="60"/>
              </a:cxn>
              <a:cxn ang="0">
                <a:pos x="24" y="84"/>
              </a:cxn>
              <a:cxn ang="0">
                <a:pos x="30" y="84"/>
              </a:cxn>
              <a:cxn ang="0">
                <a:pos x="42" y="78"/>
              </a:cxn>
              <a:cxn ang="0">
                <a:pos x="72" y="78"/>
              </a:cxn>
              <a:cxn ang="0">
                <a:pos x="72" y="78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  <a:lnTo>
                  <a:pt x="72" y="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69" name="Freeform 417"/>
          <p:cNvSpPr>
            <a:spLocks/>
          </p:cNvSpPr>
          <p:nvPr/>
        </p:nvSpPr>
        <p:spPr bwMode="auto">
          <a:xfrm>
            <a:off x="2959100" y="3847353"/>
            <a:ext cx="96838" cy="109537"/>
          </a:xfrm>
          <a:custGeom>
            <a:avLst/>
            <a:gdLst/>
            <a:ahLst/>
            <a:cxnLst>
              <a:cxn ang="0">
                <a:pos x="72" y="78"/>
              </a:cxn>
              <a:cxn ang="0">
                <a:pos x="72" y="54"/>
              </a:cxn>
              <a:cxn ang="0">
                <a:pos x="66" y="30"/>
              </a:cxn>
              <a:cxn ang="0">
                <a:pos x="72" y="12"/>
              </a:cxn>
              <a:cxn ang="0">
                <a:pos x="24" y="6"/>
              </a:cxn>
              <a:cxn ang="0">
                <a:pos x="24" y="0"/>
              </a:cxn>
              <a:cxn ang="0">
                <a:pos x="18" y="18"/>
              </a:cxn>
              <a:cxn ang="0">
                <a:pos x="0" y="36"/>
              </a:cxn>
              <a:cxn ang="0">
                <a:pos x="12" y="60"/>
              </a:cxn>
              <a:cxn ang="0">
                <a:pos x="24" y="84"/>
              </a:cxn>
              <a:cxn ang="0">
                <a:pos x="30" y="84"/>
              </a:cxn>
              <a:cxn ang="0">
                <a:pos x="42" y="78"/>
              </a:cxn>
              <a:cxn ang="0">
                <a:pos x="72" y="78"/>
              </a:cxn>
              <a:cxn ang="0">
                <a:pos x="72" y="78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  <a:lnTo>
                  <a:pt x="72" y="78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70" name="Freeform 418"/>
          <p:cNvSpPr>
            <a:spLocks/>
          </p:cNvSpPr>
          <p:nvPr/>
        </p:nvSpPr>
        <p:spPr bwMode="auto">
          <a:xfrm>
            <a:off x="2586038" y="3706065"/>
            <a:ext cx="334962" cy="280988"/>
          </a:xfrm>
          <a:custGeom>
            <a:avLst/>
            <a:gdLst/>
            <a:ahLst/>
            <a:cxnLst>
              <a:cxn ang="0">
                <a:pos x="38" y="21"/>
              </a:cxn>
              <a:cxn ang="0">
                <a:pos x="37" y="18"/>
              </a:cxn>
              <a:cxn ang="0">
                <a:pos x="39" y="15"/>
              </a:cxn>
              <a:cxn ang="0">
                <a:pos x="43" y="11"/>
              </a:cxn>
              <a:cxn ang="0">
                <a:pos x="42" y="11"/>
              </a:cxn>
              <a:cxn ang="0">
                <a:pos x="39" y="10"/>
              </a:cxn>
              <a:cxn ang="0">
                <a:pos x="38" y="8"/>
              </a:cxn>
              <a:cxn ang="0">
                <a:pos x="32" y="5"/>
              </a:cxn>
              <a:cxn ang="0">
                <a:pos x="22" y="6"/>
              </a:cxn>
              <a:cxn ang="0">
                <a:pos x="17" y="5"/>
              </a:cxn>
              <a:cxn ang="0">
                <a:pos x="16" y="3"/>
              </a:cxn>
              <a:cxn ang="0">
                <a:pos x="11" y="2"/>
              </a:cxn>
              <a:cxn ang="0">
                <a:pos x="6" y="3"/>
              </a:cxn>
              <a:cxn ang="0">
                <a:pos x="5" y="0"/>
              </a:cxn>
              <a:cxn ang="0">
                <a:pos x="1" y="2"/>
              </a:cxn>
              <a:cxn ang="0">
                <a:pos x="0" y="10"/>
              </a:cxn>
              <a:cxn ang="0">
                <a:pos x="2" y="15"/>
              </a:cxn>
              <a:cxn ang="0">
                <a:pos x="12" y="19"/>
              </a:cxn>
              <a:cxn ang="0">
                <a:pos x="17" y="20"/>
              </a:cxn>
              <a:cxn ang="0">
                <a:pos x="16" y="22"/>
              </a:cxn>
              <a:cxn ang="0">
                <a:pos x="18" y="26"/>
              </a:cxn>
              <a:cxn ang="0">
                <a:pos x="18" y="33"/>
              </a:cxn>
              <a:cxn ang="0">
                <a:pos x="18" y="33"/>
              </a:cxn>
              <a:cxn ang="0">
                <a:pos x="21" y="36"/>
              </a:cxn>
              <a:cxn ang="0">
                <a:pos x="30" y="33"/>
              </a:cxn>
              <a:cxn ang="0">
                <a:pos x="29" y="30"/>
              </a:cxn>
              <a:cxn ang="0">
                <a:pos x="26" y="25"/>
              </a:cxn>
              <a:cxn ang="0">
                <a:pos x="34" y="25"/>
              </a:cxn>
              <a:cxn ang="0">
                <a:pos x="39" y="23"/>
              </a:cxn>
              <a:cxn ang="0">
                <a:pos x="38" y="21"/>
              </a:cxn>
            </a:cxnLst>
            <a:rect l="0" t="0" r="r" b="b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71" name="Freeform 419"/>
          <p:cNvSpPr>
            <a:spLocks/>
          </p:cNvSpPr>
          <p:nvPr/>
        </p:nvSpPr>
        <p:spPr bwMode="auto">
          <a:xfrm>
            <a:off x="2371725" y="4018803"/>
            <a:ext cx="315913" cy="436562"/>
          </a:xfrm>
          <a:custGeom>
            <a:avLst/>
            <a:gdLst/>
            <a:ahLst/>
            <a:cxnLst>
              <a:cxn ang="0">
                <a:pos x="228" y="204"/>
              </a:cxn>
              <a:cxn ang="0">
                <a:pos x="228" y="198"/>
              </a:cxn>
              <a:cxn ang="0">
                <a:pos x="216" y="198"/>
              </a:cxn>
              <a:cxn ang="0">
                <a:pos x="210" y="162"/>
              </a:cxn>
              <a:cxn ang="0">
                <a:pos x="180" y="174"/>
              </a:cxn>
              <a:cxn ang="0">
                <a:pos x="156" y="156"/>
              </a:cxn>
              <a:cxn ang="0">
                <a:pos x="156" y="120"/>
              </a:cxn>
              <a:cxn ang="0">
                <a:pos x="180" y="84"/>
              </a:cxn>
              <a:cxn ang="0">
                <a:pos x="198" y="72"/>
              </a:cxn>
              <a:cxn ang="0">
                <a:pos x="204" y="54"/>
              </a:cxn>
              <a:cxn ang="0">
                <a:pos x="192" y="36"/>
              </a:cxn>
              <a:cxn ang="0">
                <a:pos x="168" y="36"/>
              </a:cxn>
              <a:cxn ang="0">
                <a:pos x="150" y="18"/>
              </a:cxn>
              <a:cxn ang="0">
                <a:pos x="120" y="0"/>
              </a:cxn>
              <a:cxn ang="0">
                <a:pos x="120" y="0"/>
              </a:cxn>
              <a:cxn ang="0">
                <a:pos x="108" y="24"/>
              </a:cxn>
              <a:cxn ang="0">
                <a:pos x="84" y="48"/>
              </a:cxn>
              <a:cxn ang="0">
                <a:pos x="66" y="54"/>
              </a:cxn>
              <a:cxn ang="0">
                <a:pos x="42" y="78"/>
              </a:cxn>
              <a:cxn ang="0">
                <a:pos x="24" y="72"/>
              </a:cxn>
              <a:cxn ang="0">
                <a:pos x="18" y="60"/>
              </a:cxn>
              <a:cxn ang="0">
                <a:pos x="0" y="72"/>
              </a:cxn>
              <a:cxn ang="0">
                <a:pos x="18" y="114"/>
              </a:cxn>
              <a:cxn ang="0">
                <a:pos x="54" y="174"/>
              </a:cxn>
              <a:cxn ang="0">
                <a:pos x="90" y="252"/>
              </a:cxn>
              <a:cxn ang="0">
                <a:pos x="90" y="264"/>
              </a:cxn>
              <a:cxn ang="0">
                <a:pos x="216" y="337"/>
              </a:cxn>
              <a:cxn ang="0">
                <a:pos x="222" y="337"/>
              </a:cxn>
              <a:cxn ang="0">
                <a:pos x="228" y="307"/>
              </a:cxn>
              <a:cxn ang="0">
                <a:pos x="234" y="270"/>
              </a:cxn>
              <a:cxn ang="0">
                <a:pos x="240" y="222"/>
              </a:cxn>
              <a:cxn ang="0">
                <a:pos x="228" y="204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72" name="Freeform 420"/>
          <p:cNvSpPr>
            <a:spLocks/>
          </p:cNvSpPr>
          <p:nvPr/>
        </p:nvSpPr>
        <p:spPr bwMode="auto">
          <a:xfrm>
            <a:off x="2371725" y="4018803"/>
            <a:ext cx="315913" cy="436562"/>
          </a:xfrm>
          <a:custGeom>
            <a:avLst/>
            <a:gdLst/>
            <a:ahLst/>
            <a:cxnLst>
              <a:cxn ang="0">
                <a:pos x="228" y="204"/>
              </a:cxn>
              <a:cxn ang="0">
                <a:pos x="228" y="198"/>
              </a:cxn>
              <a:cxn ang="0">
                <a:pos x="216" y="198"/>
              </a:cxn>
              <a:cxn ang="0">
                <a:pos x="210" y="162"/>
              </a:cxn>
              <a:cxn ang="0">
                <a:pos x="180" y="174"/>
              </a:cxn>
              <a:cxn ang="0">
                <a:pos x="156" y="156"/>
              </a:cxn>
              <a:cxn ang="0">
                <a:pos x="156" y="120"/>
              </a:cxn>
              <a:cxn ang="0">
                <a:pos x="180" y="84"/>
              </a:cxn>
              <a:cxn ang="0">
                <a:pos x="198" y="72"/>
              </a:cxn>
              <a:cxn ang="0">
                <a:pos x="204" y="54"/>
              </a:cxn>
              <a:cxn ang="0">
                <a:pos x="192" y="36"/>
              </a:cxn>
              <a:cxn ang="0">
                <a:pos x="168" y="36"/>
              </a:cxn>
              <a:cxn ang="0">
                <a:pos x="150" y="18"/>
              </a:cxn>
              <a:cxn ang="0">
                <a:pos x="120" y="0"/>
              </a:cxn>
              <a:cxn ang="0">
                <a:pos x="120" y="0"/>
              </a:cxn>
              <a:cxn ang="0">
                <a:pos x="108" y="24"/>
              </a:cxn>
              <a:cxn ang="0">
                <a:pos x="84" y="48"/>
              </a:cxn>
              <a:cxn ang="0">
                <a:pos x="66" y="54"/>
              </a:cxn>
              <a:cxn ang="0">
                <a:pos x="42" y="78"/>
              </a:cxn>
              <a:cxn ang="0">
                <a:pos x="24" y="72"/>
              </a:cxn>
              <a:cxn ang="0">
                <a:pos x="18" y="60"/>
              </a:cxn>
              <a:cxn ang="0">
                <a:pos x="0" y="72"/>
              </a:cxn>
              <a:cxn ang="0">
                <a:pos x="18" y="114"/>
              </a:cxn>
              <a:cxn ang="0">
                <a:pos x="54" y="174"/>
              </a:cxn>
              <a:cxn ang="0">
                <a:pos x="90" y="252"/>
              </a:cxn>
              <a:cxn ang="0">
                <a:pos x="90" y="264"/>
              </a:cxn>
              <a:cxn ang="0">
                <a:pos x="216" y="337"/>
              </a:cxn>
              <a:cxn ang="0">
                <a:pos x="222" y="337"/>
              </a:cxn>
              <a:cxn ang="0">
                <a:pos x="228" y="307"/>
              </a:cxn>
              <a:cxn ang="0">
                <a:pos x="234" y="270"/>
              </a:cxn>
              <a:cxn ang="0">
                <a:pos x="240" y="222"/>
              </a:cxn>
              <a:cxn ang="0">
                <a:pos x="228" y="204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73" name="Freeform 421"/>
          <p:cNvSpPr>
            <a:spLocks/>
          </p:cNvSpPr>
          <p:nvPr/>
        </p:nvSpPr>
        <p:spPr bwMode="auto">
          <a:xfrm>
            <a:off x="2393950" y="3971178"/>
            <a:ext cx="134938" cy="149225"/>
          </a:xfrm>
          <a:custGeom>
            <a:avLst/>
            <a:gdLst/>
            <a:ahLst/>
            <a:cxnLst>
              <a:cxn ang="0">
                <a:pos x="24" y="114"/>
              </a:cxn>
              <a:cxn ang="0">
                <a:pos x="48" y="90"/>
              </a:cxn>
              <a:cxn ang="0">
                <a:pos x="66" y="84"/>
              </a:cxn>
              <a:cxn ang="0">
                <a:pos x="90" y="60"/>
              </a:cxn>
              <a:cxn ang="0">
                <a:pos x="102" y="36"/>
              </a:cxn>
              <a:cxn ang="0">
                <a:pos x="78" y="18"/>
              </a:cxn>
              <a:cxn ang="0">
                <a:pos x="30" y="0"/>
              </a:cxn>
              <a:cxn ang="0">
                <a:pos x="24" y="12"/>
              </a:cxn>
              <a:cxn ang="0">
                <a:pos x="0" y="66"/>
              </a:cxn>
              <a:cxn ang="0">
                <a:pos x="12" y="90"/>
              </a:cxn>
              <a:cxn ang="0">
                <a:pos x="0" y="96"/>
              </a:cxn>
              <a:cxn ang="0">
                <a:pos x="6" y="108"/>
              </a:cxn>
              <a:cxn ang="0">
                <a:pos x="24" y="114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74" name="Freeform 422"/>
          <p:cNvSpPr>
            <a:spLocks/>
          </p:cNvSpPr>
          <p:nvPr/>
        </p:nvSpPr>
        <p:spPr bwMode="auto">
          <a:xfrm>
            <a:off x="2173288" y="3604465"/>
            <a:ext cx="150812" cy="69850"/>
          </a:xfrm>
          <a:custGeom>
            <a:avLst/>
            <a:gdLst/>
            <a:ahLst/>
            <a:cxnLst>
              <a:cxn ang="0">
                <a:pos x="19" y="3"/>
              </a:cxn>
              <a:cxn ang="0">
                <a:pos x="8" y="1"/>
              </a:cxn>
              <a:cxn ang="0">
                <a:pos x="5" y="0"/>
              </a:cxn>
              <a:cxn ang="0">
                <a:pos x="1" y="3"/>
              </a:cxn>
              <a:cxn ang="0">
                <a:pos x="0" y="6"/>
              </a:cxn>
              <a:cxn ang="0">
                <a:pos x="0" y="6"/>
              </a:cxn>
              <a:cxn ang="0">
                <a:pos x="5" y="9"/>
              </a:cxn>
              <a:cxn ang="0">
                <a:pos x="12" y="6"/>
              </a:cxn>
              <a:cxn ang="0">
                <a:pos x="19" y="3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75" name="Freeform 423"/>
          <p:cNvSpPr>
            <a:spLocks/>
          </p:cNvSpPr>
          <p:nvPr/>
        </p:nvSpPr>
        <p:spPr bwMode="auto">
          <a:xfrm>
            <a:off x="2093913" y="3563190"/>
            <a:ext cx="119062" cy="98425"/>
          </a:xfrm>
          <a:custGeom>
            <a:avLst/>
            <a:gdLst/>
            <a:ahLst/>
            <a:cxnLst>
              <a:cxn ang="0">
                <a:pos x="15" y="5"/>
              </a:cxn>
              <a:cxn ang="0">
                <a:pos x="11" y="4"/>
              </a:cxn>
              <a:cxn ang="0">
                <a:pos x="11" y="0"/>
              </a:cxn>
              <a:cxn ang="0">
                <a:pos x="6" y="0"/>
              </a:cxn>
              <a:cxn ang="0">
                <a:pos x="4" y="1"/>
              </a:cxn>
              <a:cxn ang="0">
                <a:pos x="6" y="5"/>
              </a:cxn>
              <a:cxn ang="0">
                <a:pos x="3" y="5"/>
              </a:cxn>
              <a:cxn ang="0">
                <a:pos x="1" y="8"/>
              </a:cxn>
              <a:cxn ang="0">
                <a:pos x="0" y="10"/>
              </a:cxn>
              <a:cxn ang="0">
                <a:pos x="1" y="11"/>
              </a:cxn>
              <a:cxn ang="0">
                <a:pos x="7" y="12"/>
              </a:cxn>
              <a:cxn ang="0">
                <a:pos x="10" y="11"/>
              </a:cxn>
              <a:cxn ang="0">
                <a:pos x="11" y="8"/>
              </a:cxn>
              <a:cxn ang="0">
                <a:pos x="15" y="5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76" name="Freeform 424"/>
          <p:cNvSpPr>
            <a:spLocks/>
          </p:cNvSpPr>
          <p:nvPr/>
        </p:nvSpPr>
        <p:spPr bwMode="auto">
          <a:xfrm>
            <a:off x="1484313" y="3150440"/>
            <a:ext cx="754062" cy="493713"/>
          </a:xfrm>
          <a:custGeom>
            <a:avLst/>
            <a:gdLst/>
            <a:ahLst/>
            <a:cxnLst>
              <a:cxn ang="0">
                <a:pos x="486" y="348"/>
              </a:cxn>
              <a:cxn ang="0">
                <a:pos x="504" y="348"/>
              </a:cxn>
              <a:cxn ang="0">
                <a:pos x="492" y="324"/>
              </a:cxn>
              <a:cxn ang="0">
                <a:pos x="504" y="318"/>
              </a:cxn>
              <a:cxn ang="0">
                <a:pos x="534" y="318"/>
              </a:cxn>
              <a:cxn ang="0">
                <a:pos x="528" y="312"/>
              </a:cxn>
              <a:cxn ang="0">
                <a:pos x="546" y="300"/>
              </a:cxn>
              <a:cxn ang="0">
                <a:pos x="564" y="288"/>
              </a:cxn>
              <a:cxn ang="0">
                <a:pos x="576" y="240"/>
              </a:cxn>
              <a:cxn ang="0">
                <a:pos x="504" y="252"/>
              </a:cxn>
              <a:cxn ang="0">
                <a:pos x="474" y="294"/>
              </a:cxn>
              <a:cxn ang="0">
                <a:pos x="426" y="300"/>
              </a:cxn>
              <a:cxn ang="0">
                <a:pos x="378" y="240"/>
              </a:cxn>
              <a:cxn ang="0">
                <a:pos x="372" y="162"/>
              </a:cxn>
              <a:cxn ang="0">
                <a:pos x="384" y="144"/>
              </a:cxn>
              <a:cxn ang="0">
                <a:pos x="354" y="138"/>
              </a:cxn>
              <a:cxn ang="0">
                <a:pos x="330" y="114"/>
              </a:cxn>
              <a:cxn ang="0">
                <a:pos x="312" y="84"/>
              </a:cxn>
              <a:cxn ang="0">
                <a:pos x="288" y="66"/>
              </a:cxn>
              <a:cxn ang="0">
                <a:pos x="252" y="78"/>
              </a:cxn>
              <a:cxn ang="0">
                <a:pos x="204" y="24"/>
              </a:cxn>
              <a:cxn ang="0">
                <a:pos x="174" y="18"/>
              </a:cxn>
              <a:cxn ang="0">
                <a:pos x="156" y="30"/>
              </a:cxn>
              <a:cxn ang="0">
                <a:pos x="108" y="30"/>
              </a:cxn>
              <a:cxn ang="0">
                <a:pos x="48" y="0"/>
              </a:cxn>
              <a:cxn ang="0">
                <a:pos x="0" y="6"/>
              </a:cxn>
              <a:cxn ang="0">
                <a:pos x="36" y="72"/>
              </a:cxn>
              <a:cxn ang="0">
                <a:pos x="60" y="108"/>
              </a:cxn>
              <a:cxn ang="0">
                <a:pos x="54" y="120"/>
              </a:cxn>
              <a:cxn ang="0">
                <a:pos x="96" y="150"/>
              </a:cxn>
              <a:cxn ang="0">
                <a:pos x="102" y="180"/>
              </a:cxn>
              <a:cxn ang="0">
                <a:pos x="120" y="192"/>
              </a:cxn>
              <a:cxn ang="0">
                <a:pos x="144" y="216"/>
              </a:cxn>
              <a:cxn ang="0">
                <a:pos x="150" y="198"/>
              </a:cxn>
              <a:cxn ang="0">
                <a:pos x="126" y="180"/>
              </a:cxn>
              <a:cxn ang="0">
                <a:pos x="102" y="126"/>
              </a:cxn>
              <a:cxn ang="0">
                <a:pos x="60" y="66"/>
              </a:cxn>
              <a:cxn ang="0">
                <a:pos x="48" y="30"/>
              </a:cxn>
              <a:cxn ang="0">
                <a:pos x="78" y="42"/>
              </a:cxn>
              <a:cxn ang="0">
                <a:pos x="108" y="102"/>
              </a:cxn>
              <a:cxn ang="0">
                <a:pos x="120" y="120"/>
              </a:cxn>
              <a:cxn ang="0">
                <a:pos x="150" y="138"/>
              </a:cxn>
              <a:cxn ang="0">
                <a:pos x="150" y="156"/>
              </a:cxn>
              <a:cxn ang="0">
                <a:pos x="174" y="168"/>
              </a:cxn>
              <a:cxn ang="0">
                <a:pos x="186" y="186"/>
              </a:cxn>
              <a:cxn ang="0">
                <a:pos x="216" y="216"/>
              </a:cxn>
              <a:cxn ang="0">
                <a:pos x="222" y="258"/>
              </a:cxn>
              <a:cxn ang="0">
                <a:pos x="222" y="276"/>
              </a:cxn>
              <a:cxn ang="0">
                <a:pos x="300" y="324"/>
              </a:cxn>
              <a:cxn ang="0">
                <a:pos x="336" y="342"/>
              </a:cxn>
              <a:cxn ang="0">
                <a:pos x="402" y="360"/>
              </a:cxn>
              <a:cxn ang="0">
                <a:pos x="420" y="354"/>
              </a:cxn>
              <a:cxn ang="0">
                <a:pos x="438" y="354"/>
              </a:cxn>
              <a:cxn ang="0">
                <a:pos x="468" y="379"/>
              </a:cxn>
              <a:cxn ang="0">
                <a:pos x="474" y="366"/>
              </a:cxn>
              <a:cxn ang="0">
                <a:pos x="486" y="348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77" name="Freeform 425"/>
          <p:cNvSpPr>
            <a:spLocks/>
          </p:cNvSpPr>
          <p:nvPr/>
        </p:nvSpPr>
        <p:spPr bwMode="auto">
          <a:xfrm rot="20747712">
            <a:off x="2717800" y="1172415"/>
            <a:ext cx="812800" cy="896938"/>
          </a:xfrm>
          <a:custGeom>
            <a:avLst/>
            <a:gdLst/>
            <a:ahLst/>
            <a:cxnLst>
              <a:cxn ang="0">
                <a:pos x="764" y="46"/>
              </a:cxn>
              <a:cxn ang="0">
                <a:pos x="700" y="13"/>
              </a:cxn>
              <a:cxn ang="0">
                <a:pos x="651" y="2"/>
              </a:cxn>
              <a:cxn ang="0">
                <a:pos x="496" y="52"/>
              </a:cxn>
              <a:cxn ang="0">
                <a:pos x="452" y="110"/>
              </a:cxn>
              <a:cxn ang="0">
                <a:pos x="334" y="112"/>
              </a:cxn>
              <a:cxn ang="0">
                <a:pos x="241" y="182"/>
              </a:cxn>
              <a:cxn ang="0">
                <a:pos x="160" y="289"/>
              </a:cxn>
              <a:cxn ang="0">
                <a:pos x="44" y="319"/>
              </a:cxn>
              <a:cxn ang="0">
                <a:pos x="17" y="402"/>
              </a:cxn>
              <a:cxn ang="0">
                <a:pos x="2" y="482"/>
              </a:cxn>
              <a:cxn ang="0">
                <a:pos x="59" y="568"/>
              </a:cxn>
              <a:cxn ang="0">
                <a:pos x="169" y="621"/>
              </a:cxn>
              <a:cxn ang="0">
                <a:pos x="203" y="785"/>
              </a:cxn>
              <a:cxn ang="0">
                <a:pos x="181" y="986"/>
              </a:cxn>
              <a:cxn ang="0">
                <a:pos x="218" y="1042"/>
              </a:cxn>
              <a:cxn ang="0">
                <a:pos x="183" y="1075"/>
              </a:cxn>
              <a:cxn ang="0">
                <a:pos x="206" y="1111"/>
              </a:cxn>
              <a:cxn ang="0">
                <a:pos x="154" y="1135"/>
              </a:cxn>
              <a:cxn ang="0">
                <a:pos x="219" y="1201"/>
              </a:cxn>
              <a:cxn ang="0">
                <a:pos x="258" y="1158"/>
              </a:cxn>
              <a:cxn ang="0">
                <a:pos x="252" y="1261"/>
              </a:cxn>
              <a:cxn ang="0">
                <a:pos x="184" y="1302"/>
              </a:cxn>
              <a:cxn ang="0">
                <a:pos x="142" y="1483"/>
              </a:cxn>
              <a:cxn ang="0">
                <a:pos x="180" y="1606"/>
              </a:cxn>
              <a:cxn ang="0">
                <a:pos x="200" y="1754"/>
              </a:cxn>
              <a:cxn ang="0">
                <a:pos x="270" y="1897"/>
              </a:cxn>
              <a:cxn ang="0">
                <a:pos x="370" y="1959"/>
              </a:cxn>
              <a:cxn ang="0">
                <a:pos x="401" y="2022"/>
              </a:cxn>
              <a:cxn ang="0">
                <a:pos x="460" y="2047"/>
              </a:cxn>
              <a:cxn ang="0">
                <a:pos x="512" y="1998"/>
              </a:cxn>
              <a:cxn ang="0">
                <a:pos x="539" y="1891"/>
              </a:cxn>
              <a:cxn ang="0">
                <a:pos x="570" y="1779"/>
              </a:cxn>
              <a:cxn ang="0">
                <a:pos x="622" y="1629"/>
              </a:cxn>
              <a:cxn ang="0">
                <a:pos x="718" y="1524"/>
              </a:cxn>
              <a:cxn ang="0">
                <a:pos x="831" y="1436"/>
              </a:cxn>
              <a:cxn ang="0">
                <a:pos x="893" y="1316"/>
              </a:cxn>
              <a:cxn ang="0">
                <a:pos x="974" y="1265"/>
              </a:cxn>
              <a:cxn ang="0">
                <a:pos x="1092" y="1158"/>
              </a:cxn>
              <a:cxn ang="0">
                <a:pos x="1088" y="1080"/>
              </a:cxn>
              <a:cxn ang="0">
                <a:pos x="983" y="1102"/>
              </a:cxn>
              <a:cxn ang="0">
                <a:pos x="958" y="1038"/>
              </a:cxn>
              <a:cxn ang="0">
                <a:pos x="1058" y="1028"/>
              </a:cxn>
              <a:cxn ang="0">
                <a:pos x="1123" y="1019"/>
              </a:cxn>
              <a:cxn ang="0">
                <a:pos x="1085" y="937"/>
              </a:cxn>
              <a:cxn ang="0">
                <a:pos x="1003" y="908"/>
              </a:cxn>
              <a:cxn ang="0">
                <a:pos x="1042" y="896"/>
              </a:cxn>
              <a:cxn ang="0">
                <a:pos x="1021" y="838"/>
              </a:cxn>
              <a:cxn ang="0">
                <a:pos x="1043" y="801"/>
              </a:cxn>
              <a:cxn ang="0">
                <a:pos x="1062" y="725"/>
              </a:cxn>
              <a:cxn ang="0">
                <a:pos x="1064" y="663"/>
              </a:cxn>
              <a:cxn ang="0">
                <a:pos x="1052" y="610"/>
              </a:cxn>
              <a:cxn ang="0">
                <a:pos x="974" y="535"/>
              </a:cxn>
              <a:cxn ang="0">
                <a:pos x="1006" y="468"/>
              </a:cxn>
              <a:cxn ang="0">
                <a:pos x="958" y="436"/>
              </a:cxn>
              <a:cxn ang="0">
                <a:pos x="912" y="328"/>
              </a:cxn>
              <a:cxn ang="0">
                <a:pos x="924" y="146"/>
              </a:cxn>
              <a:cxn ang="0">
                <a:pos x="917" y="60"/>
              </a:cxn>
              <a:cxn ang="0">
                <a:pos x="863" y="84"/>
              </a:cxn>
              <a:cxn ang="0">
                <a:pos x="821" y="143"/>
              </a:cxn>
              <a:cxn ang="0">
                <a:pos x="795" y="110"/>
              </a:cxn>
              <a:cxn ang="0">
                <a:pos x="750" y="151"/>
              </a:cxn>
              <a:cxn ang="0">
                <a:pos x="718" y="10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78" name="Freeform 426"/>
          <p:cNvSpPr>
            <a:spLocks/>
          </p:cNvSpPr>
          <p:nvPr/>
        </p:nvSpPr>
        <p:spPr bwMode="auto">
          <a:xfrm>
            <a:off x="1751013" y="1413715"/>
            <a:ext cx="41275" cy="36513"/>
          </a:xfrm>
          <a:custGeom>
            <a:avLst/>
            <a:gdLst/>
            <a:ahLst/>
            <a:cxnLst>
              <a:cxn ang="0">
                <a:pos x="39" y="19"/>
              </a:cxn>
              <a:cxn ang="0">
                <a:pos x="38" y="21"/>
              </a:cxn>
              <a:cxn ang="0">
                <a:pos x="35" y="25"/>
              </a:cxn>
              <a:cxn ang="0">
                <a:pos x="31" y="29"/>
              </a:cxn>
              <a:cxn ang="0">
                <a:pos x="27" y="33"/>
              </a:cxn>
              <a:cxn ang="0">
                <a:pos x="23" y="35"/>
              </a:cxn>
              <a:cxn ang="0">
                <a:pos x="18" y="36"/>
              </a:cxn>
              <a:cxn ang="0">
                <a:pos x="13" y="36"/>
              </a:cxn>
              <a:cxn ang="0">
                <a:pos x="12" y="36"/>
              </a:cxn>
              <a:cxn ang="0">
                <a:pos x="11" y="35"/>
              </a:cxn>
              <a:cxn ang="0">
                <a:pos x="10" y="33"/>
              </a:cxn>
              <a:cxn ang="0">
                <a:pos x="8" y="31"/>
              </a:cxn>
              <a:cxn ang="0">
                <a:pos x="4" y="27"/>
              </a:cxn>
              <a:cxn ang="0">
                <a:pos x="1" y="24"/>
              </a:cxn>
              <a:cxn ang="0">
                <a:pos x="0" y="19"/>
              </a:cxn>
              <a:cxn ang="0">
                <a:pos x="1" y="16"/>
              </a:cxn>
              <a:cxn ang="0">
                <a:pos x="7" y="11"/>
              </a:cxn>
              <a:cxn ang="0">
                <a:pos x="12" y="6"/>
              </a:cxn>
              <a:cxn ang="0">
                <a:pos x="16" y="2"/>
              </a:cxn>
              <a:cxn ang="0">
                <a:pos x="19" y="0"/>
              </a:cxn>
              <a:cxn ang="0">
                <a:pos x="24" y="1"/>
              </a:cxn>
              <a:cxn ang="0">
                <a:pos x="31" y="3"/>
              </a:cxn>
              <a:cxn ang="0">
                <a:pos x="37" y="6"/>
              </a:cxn>
              <a:cxn ang="0">
                <a:pos x="40" y="11"/>
              </a:cxn>
              <a:cxn ang="0">
                <a:pos x="39" y="1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79" name="Freeform 427"/>
          <p:cNvSpPr>
            <a:spLocks/>
          </p:cNvSpPr>
          <p:nvPr/>
        </p:nvSpPr>
        <p:spPr bwMode="auto">
          <a:xfrm>
            <a:off x="2103438" y="1708990"/>
            <a:ext cx="0" cy="4763"/>
          </a:xfrm>
          <a:custGeom>
            <a:avLst/>
            <a:gdLst/>
            <a:ahLst/>
            <a:cxnLst>
              <a:cxn ang="0">
                <a:pos x="1" y="2"/>
              </a:cxn>
              <a:cxn ang="0">
                <a:pos x="1" y="1"/>
              </a:cxn>
              <a:cxn ang="0">
                <a:pos x="1" y="1"/>
              </a:cxn>
              <a:cxn ang="0">
                <a:pos x="0" y="0"/>
              </a:cxn>
              <a:cxn ang="0">
                <a:pos x="0" y="0"/>
              </a:cxn>
              <a:cxn ang="0">
                <a:pos x="1" y="2"/>
              </a:cxn>
              <a:cxn ang="0">
                <a:pos x="1" y="4"/>
              </a:cxn>
              <a:cxn ang="0">
                <a:pos x="1" y="4"/>
              </a:cxn>
              <a:cxn ang="0">
                <a:pos x="1" y="2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80" name="Freeform 428"/>
          <p:cNvSpPr>
            <a:spLocks/>
          </p:cNvSpPr>
          <p:nvPr/>
        </p:nvSpPr>
        <p:spPr bwMode="auto">
          <a:xfrm>
            <a:off x="2460625" y="1742328"/>
            <a:ext cx="3175" cy="6350"/>
          </a:xfrm>
          <a:custGeom>
            <a:avLst/>
            <a:gdLst/>
            <a:ahLst/>
            <a:cxnLst>
              <a:cxn ang="0">
                <a:pos x="5" y="8"/>
              </a:cxn>
              <a:cxn ang="0">
                <a:pos x="5" y="6"/>
              </a:cxn>
              <a:cxn ang="0">
                <a:pos x="5" y="5"/>
              </a:cxn>
              <a:cxn ang="0">
                <a:pos x="5" y="2"/>
              </a:cxn>
              <a:cxn ang="0">
                <a:pos x="3" y="0"/>
              </a:cxn>
              <a:cxn ang="0">
                <a:pos x="0" y="0"/>
              </a:cxn>
              <a:cxn ang="0">
                <a:pos x="0" y="1"/>
              </a:cxn>
              <a:cxn ang="0">
                <a:pos x="2" y="5"/>
              </a:cxn>
              <a:cxn ang="0">
                <a:pos x="5" y="8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81" name="Freeform 429"/>
          <p:cNvSpPr>
            <a:spLocks/>
          </p:cNvSpPr>
          <p:nvPr/>
        </p:nvSpPr>
        <p:spPr bwMode="auto">
          <a:xfrm>
            <a:off x="2109788" y="1324815"/>
            <a:ext cx="14287" cy="14288"/>
          </a:xfrm>
          <a:custGeom>
            <a:avLst/>
            <a:gdLst/>
            <a:ahLst/>
            <a:cxnLst>
              <a:cxn ang="0">
                <a:pos x="2" y="7"/>
              </a:cxn>
              <a:cxn ang="0">
                <a:pos x="9" y="13"/>
              </a:cxn>
              <a:cxn ang="0">
                <a:pos x="14" y="15"/>
              </a:cxn>
              <a:cxn ang="0">
                <a:pos x="14" y="14"/>
              </a:cxn>
              <a:cxn ang="0">
                <a:pos x="10" y="7"/>
              </a:cxn>
              <a:cxn ang="0">
                <a:pos x="9" y="5"/>
              </a:cxn>
              <a:cxn ang="0">
                <a:pos x="9" y="3"/>
              </a:cxn>
              <a:cxn ang="0">
                <a:pos x="8" y="1"/>
              </a:cxn>
              <a:cxn ang="0">
                <a:pos x="7" y="0"/>
              </a:cxn>
              <a:cxn ang="0">
                <a:pos x="6" y="1"/>
              </a:cxn>
              <a:cxn ang="0">
                <a:pos x="3" y="2"/>
              </a:cxn>
              <a:cxn ang="0">
                <a:pos x="2" y="3"/>
              </a:cxn>
              <a:cxn ang="0">
                <a:pos x="0" y="5"/>
              </a:cxn>
              <a:cxn ang="0">
                <a:pos x="1" y="6"/>
              </a:cxn>
              <a:cxn ang="0">
                <a:pos x="1" y="6"/>
              </a:cxn>
              <a:cxn ang="0">
                <a:pos x="1" y="6"/>
              </a:cxn>
              <a:cxn ang="0">
                <a:pos x="2" y="7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1" y="6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82" name="Freeform 430"/>
          <p:cNvSpPr>
            <a:spLocks/>
          </p:cNvSpPr>
          <p:nvPr/>
        </p:nvSpPr>
        <p:spPr bwMode="auto">
          <a:xfrm>
            <a:off x="2297113" y="1793128"/>
            <a:ext cx="144462" cy="120650"/>
          </a:xfrm>
          <a:custGeom>
            <a:avLst/>
            <a:gdLst/>
            <a:ahLst/>
            <a:cxnLst>
              <a:cxn ang="0">
                <a:pos x="124" y="60"/>
              </a:cxn>
              <a:cxn ang="0">
                <a:pos x="135" y="67"/>
              </a:cxn>
              <a:cxn ang="0">
                <a:pos x="129" y="76"/>
              </a:cxn>
              <a:cxn ang="0">
                <a:pos x="124" y="81"/>
              </a:cxn>
              <a:cxn ang="0">
                <a:pos x="118" y="83"/>
              </a:cxn>
              <a:cxn ang="0">
                <a:pos x="114" y="82"/>
              </a:cxn>
              <a:cxn ang="0">
                <a:pos x="101" y="77"/>
              </a:cxn>
              <a:cxn ang="0">
                <a:pos x="91" y="74"/>
              </a:cxn>
              <a:cxn ang="0">
                <a:pos x="82" y="68"/>
              </a:cxn>
              <a:cxn ang="0">
                <a:pos x="72" y="66"/>
              </a:cxn>
              <a:cxn ang="0">
                <a:pos x="71" y="78"/>
              </a:cxn>
              <a:cxn ang="0">
                <a:pos x="72" y="92"/>
              </a:cxn>
              <a:cxn ang="0">
                <a:pos x="61" y="99"/>
              </a:cxn>
              <a:cxn ang="0">
                <a:pos x="57" y="107"/>
              </a:cxn>
              <a:cxn ang="0">
                <a:pos x="53" y="114"/>
              </a:cxn>
              <a:cxn ang="0">
                <a:pos x="44" y="119"/>
              </a:cxn>
              <a:cxn ang="0">
                <a:pos x="39" y="111"/>
              </a:cxn>
              <a:cxn ang="0">
                <a:pos x="34" y="100"/>
              </a:cxn>
              <a:cxn ang="0">
                <a:pos x="23" y="99"/>
              </a:cxn>
              <a:cxn ang="0">
                <a:pos x="17" y="101"/>
              </a:cxn>
              <a:cxn ang="0">
                <a:pos x="3" y="105"/>
              </a:cxn>
              <a:cxn ang="0">
                <a:pos x="1" y="97"/>
              </a:cxn>
              <a:cxn ang="0">
                <a:pos x="9" y="84"/>
              </a:cxn>
              <a:cxn ang="0">
                <a:pos x="16" y="79"/>
              </a:cxn>
              <a:cxn ang="0">
                <a:pos x="14" y="68"/>
              </a:cxn>
              <a:cxn ang="0">
                <a:pos x="11" y="55"/>
              </a:cxn>
              <a:cxn ang="0">
                <a:pos x="12" y="44"/>
              </a:cxn>
              <a:cxn ang="0">
                <a:pos x="8" y="35"/>
              </a:cxn>
              <a:cxn ang="0">
                <a:pos x="8" y="16"/>
              </a:cxn>
              <a:cxn ang="0">
                <a:pos x="9" y="2"/>
              </a:cxn>
              <a:cxn ang="0">
                <a:pos x="18" y="1"/>
              </a:cxn>
              <a:cxn ang="0">
                <a:pos x="27" y="9"/>
              </a:cxn>
              <a:cxn ang="0">
                <a:pos x="32" y="26"/>
              </a:cxn>
              <a:cxn ang="0">
                <a:pos x="37" y="30"/>
              </a:cxn>
              <a:cxn ang="0">
                <a:pos x="44" y="25"/>
              </a:cxn>
              <a:cxn ang="0">
                <a:pos x="54" y="23"/>
              </a:cxn>
              <a:cxn ang="0">
                <a:pos x="70" y="26"/>
              </a:cxn>
              <a:cxn ang="0">
                <a:pos x="85" y="33"/>
              </a:cxn>
              <a:cxn ang="0">
                <a:pos x="93" y="48"/>
              </a:cxn>
              <a:cxn ang="0">
                <a:pos x="100" y="58"/>
              </a:cxn>
              <a:cxn ang="0">
                <a:pos x="122" y="59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83" name="Freeform 431"/>
          <p:cNvSpPr>
            <a:spLocks/>
          </p:cNvSpPr>
          <p:nvPr/>
        </p:nvSpPr>
        <p:spPr bwMode="auto">
          <a:xfrm>
            <a:off x="2181225" y="1431178"/>
            <a:ext cx="598488" cy="400050"/>
          </a:xfrm>
          <a:custGeom>
            <a:avLst/>
            <a:gdLst/>
            <a:ahLst/>
            <a:cxnLst>
              <a:cxn ang="0">
                <a:pos x="527" y="388"/>
              </a:cxn>
              <a:cxn ang="0">
                <a:pos x="501" y="390"/>
              </a:cxn>
              <a:cxn ang="0">
                <a:pos x="468" y="395"/>
              </a:cxn>
              <a:cxn ang="0">
                <a:pos x="440" y="394"/>
              </a:cxn>
              <a:cxn ang="0">
                <a:pos x="414" y="386"/>
              </a:cxn>
              <a:cxn ang="0">
                <a:pos x="376" y="366"/>
              </a:cxn>
              <a:cxn ang="0">
                <a:pos x="354" y="352"/>
              </a:cxn>
              <a:cxn ang="0">
                <a:pos x="309" y="365"/>
              </a:cxn>
              <a:cxn ang="0">
                <a:pos x="271" y="373"/>
              </a:cxn>
              <a:cxn ang="0">
                <a:pos x="260" y="350"/>
              </a:cxn>
              <a:cxn ang="0">
                <a:pos x="293" y="337"/>
              </a:cxn>
              <a:cxn ang="0">
                <a:pos x="330" y="307"/>
              </a:cxn>
              <a:cxn ang="0">
                <a:pos x="320" y="258"/>
              </a:cxn>
              <a:cxn ang="0">
                <a:pos x="289" y="193"/>
              </a:cxn>
              <a:cxn ang="0">
                <a:pos x="244" y="169"/>
              </a:cxn>
              <a:cxn ang="0">
                <a:pos x="202" y="145"/>
              </a:cxn>
              <a:cxn ang="0">
                <a:pos x="185" y="146"/>
              </a:cxn>
              <a:cxn ang="0">
                <a:pos x="154" y="156"/>
              </a:cxn>
              <a:cxn ang="0">
                <a:pos x="124" y="166"/>
              </a:cxn>
              <a:cxn ang="0">
                <a:pos x="95" y="170"/>
              </a:cxn>
              <a:cxn ang="0">
                <a:pos x="51" y="166"/>
              </a:cxn>
              <a:cxn ang="0">
                <a:pos x="18" y="153"/>
              </a:cxn>
              <a:cxn ang="0">
                <a:pos x="23" y="138"/>
              </a:cxn>
              <a:cxn ang="0">
                <a:pos x="42" y="130"/>
              </a:cxn>
              <a:cxn ang="0">
                <a:pos x="4" y="118"/>
              </a:cxn>
              <a:cxn ang="0">
                <a:pos x="0" y="76"/>
              </a:cxn>
              <a:cxn ang="0">
                <a:pos x="39" y="3"/>
              </a:cxn>
              <a:cxn ang="0">
                <a:pos x="45" y="70"/>
              </a:cxn>
              <a:cxn ang="0">
                <a:pos x="70" y="107"/>
              </a:cxn>
              <a:cxn ang="0">
                <a:pos x="69" y="3"/>
              </a:cxn>
              <a:cxn ang="0">
                <a:pos x="111" y="26"/>
              </a:cxn>
              <a:cxn ang="0">
                <a:pos x="132" y="52"/>
              </a:cxn>
              <a:cxn ang="0">
                <a:pos x="164" y="23"/>
              </a:cxn>
              <a:cxn ang="0">
                <a:pos x="206" y="44"/>
              </a:cxn>
              <a:cxn ang="0">
                <a:pos x="237" y="49"/>
              </a:cxn>
              <a:cxn ang="0">
                <a:pos x="271" y="59"/>
              </a:cxn>
              <a:cxn ang="0">
                <a:pos x="318" y="63"/>
              </a:cxn>
              <a:cxn ang="0">
                <a:pos x="329" y="72"/>
              </a:cxn>
              <a:cxn ang="0">
                <a:pos x="350" y="87"/>
              </a:cxn>
              <a:cxn ang="0">
                <a:pos x="361" y="102"/>
              </a:cxn>
              <a:cxn ang="0">
                <a:pos x="350" y="118"/>
              </a:cxn>
              <a:cxn ang="0">
                <a:pos x="377" y="133"/>
              </a:cxn>
              <a:cxn ang="0">
                <a:pos x="406" y="144"/>
              </a:cxn>
              <a:cxn ang="0">
                <a:pos x="429" y="143"/>
              </a:cxn>
              <a:cxn ang="0">
                <a:pos x="450" y="152"/>
              </a:cxn>
              <a:cxn ang="0">
                <a:pos x="472" y="152"/>
              </a:cxn>
              <a:cxn ang="0">
                <a:pos x="508" y="169"/>
              </a:cxn>
              <a:cxn ang="0">
                <a:pos x="510" y="191"/>
              </a:cxn>
              <a:cxn ang="0">
                <a:pos x="497" y="212"/>
              </a:cxn>
              <a:cxn ang="0">
                <a:pos x="514" y="239"/>
              </a:cxn>
              <a:cxn ang="0">
                <a:pos x="487" y="242"/>
              </a:cxn>
              <a:cxn ang="0">
                <a:pos x="456" y="226"/>
              </a:cxn>
              <a:cxn ang="0">
                <a:pos x="421" y="230"/>
              </a:cxn>
              <a:cxn ang="0">
                <a:pos x="449" y="262"/>
              </a:cxn>
              <a:cxn ang="0">
                <a:pos x="487" y="275"/>
              </a:cxn>
              <a:cxn ang="0">
                <a:pos x="528" y="294"/>
              </a:cxn>
              <a:cxn ang="0">
                <a:pos x="541" y="332"/>
              </a:cxn>
              <a:cxn ang="0">
                <a:pos x="555" y="357"/>
              </a:cxn>
              <a:cxn ang="0">
                <a:pos x="513" y="348"/>
              </a:cxn>
              <a:cxn ang="0">
                <a:pos x="478" y="340"/>
              </a:cxn>
              <a:cxn ang="0">
                <a:pos x="451" y="340"/>
              </a:cxn>
              <a:cxn ang="0">
                <a:pos x="496" y="358"/>
              </a:cxn>
              <a:cxn ang="0">
                <a:pos x="517" y="367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84" name="Freeform 432"/>
          <p:cNvSpPr>
            <a:spLocks/>
          </p:cNvSpPr>
          <p:nvPr/>
        </p:nvSpPr>
        <p:spPr bwMode="auto">
          <a:xfrm>
            <a:off x="1663700" y="1364503"/>
            <a:ext cx="158750" cy="146050"/>
          </a:xfrm>
          <a:custGeom>
            <a:avLst/>
            <a:gdLst/>
            <a:ahLst/>
            <a:cxnLst>
              <a:cxn ang="0">
                <a:pos x="146" y="67"/>
              </a:cxn>
              <a:cxn ang="0">
                <a:pos x="141" y="44"/>
              </a:cxn>
              <a:cxn ang="0">
                <a:pos x="129" y="33"/>
              </a:cxn>
              <a:cxn ang="0">
                <a:pos x="120" y="35"/>
              </a:cxn>
              <a:cxn ang="0">
                <a:pos x="111" y="26"/>
              </a:cxn>
              <a:cxn ang="0">
                <a:pos x="104" y="14"/>
              </a:cxn>
              <a:cxn ang="0">
                <a:pos x="88" y="10"/>
              </a:cxn>
              <a:cxn ang="0">
                <a:pos x="77" y="7"/>
              </a:cxn>
              <a:cxn ang="0">
                <a:pos x="68" y="1"/>
              </a:cxn>
              <a:cxn ang="0">
                <a:pos x="62" y="0"/>
              </a:cxn>
              <a:cxn ang="0">
                <a:pos x="58" y="8"/>
              </a:cxn>
              <a:cxn ang="0">
                <a:pos x="57" y="20"/>
              </a:cxn>
              <a:cxn ang="0">
                <a:pos x="50" y="31"/>
              </a:cxn>
              <a:cxn ang="0">
                <a:pos x="32" y="50"/>
              </a:cxn>
              <a:cxn ang="0">
                <a:pos x="20" y="62"/>
              </a:cxn>
              <a:cxn ang="0">
                <a:pos x="3" y="82"/>
              </a:cxn>
              <a:cxn ang="0">
                <a:pos x="3" y="91"/>
              </a:cxn>
              <a:cxn ang="0">
                <a:pos x="6" y="94"/>
              </a:cxn>
              <a:cxn ang="0">
                <a:pos x="14" y="123"/>
              </a:cxn>
              <a:cxn ang="0">
                <a:pos x="15" y="144"/>
              </a:cxn>
              <a:cxn ang="0">
                <a:pos x="27" y="143"/>
              </a:cxn>
              <a:cxn ang="0">
                <a:pos x="36" y="137"/>
              </a:cxn>
              <a:cxn ang="0">
                <a:pos x="44" y="143"/>
              </a:cxn>
              <a:cxn ang="0">
                <a:pos x="55" y="145"/>
              </a:cxn>
              <a:cxn ang="0">
                <a:pos x="66" y="124"/>
              </a:cxn>
              <a:cxn ang="0">
                <a:pos x="83" y="116"/>
              </a:cxn>
              <a:cxn ang="0">
                <a:pos x="87" y="104"/>
              </a:cxn>
              <a:cxn ang="0">
                <a:pos x="91" y="96"/>
              </a:cxn>
              <a:cxn ang="0">
                <a:pos x="112" y="90"/>
              </a:cxn>
              <a:cxn ang="0">
                <a:pos x="128" y="86"/>
              </a:cxn>
              <a:cxn ang="0">
                <a:pos x="140" y="82"/>
              </a:cxn>
              <a:cxn ang="0">
                <a:pos x="146" y="75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85" name="Freeform 433"/>
          <p:cNvSpPr>
            <a:spLocks/>
          </p:cNvSpPr>
          <p:nvPr/>
        </p:nvSpPr>
        <p:spPr bwMode="auto">
          <a:xfrm>
            <a:off x="1831975" y="1310528"/>
            <a:ext cx="144463" cy="93662"/>
          </a:xfrm>
          <a:custGeom>
            <a:avLst/>
            <a:gdLst/>
            <a:ahLst/>
            <a:cxnLst>
              <a:cxn ang="0">
                <a:pos x="104" y="4"/>
              </a:cxn>
              <a:cxn ang="0">
                <a:pos x="103" y="23"/>
              </a:cxn>
              <a:cxn ang="0">
                <a:pos x="101" y="35"/>
              </a:cxn>
              <a:cxn ang="0">
                <a:pos x="102" y="44"/>
              </a:cxn>
              <a:cxn ang="0">
                <a:pos x="111" y="43"/>
              </a:cxn>
              <a:cxn ang="0">
                <a:pos x="115" y="34"/>
              </a:cxn>
              <a:cxn ang="0">
                <a:pos x="128" y="42"/>
              </a:cxn>
              <a:cxn ang="0">
                <a:pos x="133" y="49"/>
              </a:cxn>
              <a:cxn ang="0">
                <a:pos x="132" y="60"/>
              </a:cxn>
              <a:cxn ang="0">
                <a:pos x="131" y="66"/>
              </a:cxn>
              <a:cxn ang="0">
                <a:pos x="123" y="78"/>
              </a:cxn>
              <a:cxn ang="0">
                <a:pos x="116" y="84"/>
              </a:cxn>
              <a:cxn ang="0">
                <a:pos x="96" y="81"/>
              </a:cxn>
              <a:cxn ang="0">
                <a:pos x="83" y="77"/>
              </a:cxn>
              <a:cxn ang="0">
                <a:pos x="76" y="83"/>
              </a:cxn>
              <a:cxn ang="0">
                <a:pos x="68" y="88"/>
              </a:cxn>
              <a:cxn ang="0">
                <a:pos x="54" y="91"/>
              </a:cxn>
              <a:cxn ang="0">
                <a:pos x="45" y="91"/>
              </a:cxn>
              <a:cxn ang="0">
                <a:pos x="32" y="89"/>
              </a:cxn>
              <a:cxn ang="0">
                <a:pos x="18" y="82"/>
              </a:cxn>
              <a:cxn ang="0">
                <a:pos x="25" y="77"/>
              </a:cxn>
              <a:cxn ang="0">
                <a:pos x="38" y="77"/>
              </a:cxn>
              <a:cxn ang="0">
                <a:pos x="48" y="70"/>
              </a:cxn>
              <a:cxn ang="0">
                <a:pos x="48" y="60"/>
              </a:cxn>
              <a:cxn ang="0">
                <a:pos x="35" y="65"/>
              </a:cxn>
              <a:cxn ang="0">
                <a:pos x="27" y="67"/>
              </a:cxn>
              <a:cxn ang="0">
                <a:pos x="14" y="57"/>
              </a:cxn>
              <a:cxn ang="0">
                <a:pos x="4" y="51"/>
              </a:cxn>
              <a:cxn ang="0">
                <a:pos x="0" y="42"/>
              </a:cxn>
              <a:cxn ang="0">
                <a:pos x="2" y="35"/>
              </a:cxn>
              <a:cxn ang="0">
                <a:pos x="12" y="25"/>
              </a:cxn>
              <a:cxn ang="0">
                <a:pos x="15" y="20"/>
              </a:cxn>
              <a:cxn ang="0">
                <a:pos x="23" y="7"/>
              </a:cxn>
              <a:cxn ang="0">
                <a:pos x="28" y="1"/>
              </a:cxn>
              <a:cxn ang="0">
                <a:pos x="41" y="0"/>
              </a:cxn>
              <a:cxn ang="0">
                <a:pos x="46" y="5"/>
              </a:cxn>
              <a:cxn ang="0">
                <a:pos x="46" y="13"/>
              </a:cxn>
              <a:cxn ang="0">
                <a:pos x="55" y="19"/>
              </a:cxn>
              <a:cxn ang="0">
                <a:pos x="56" y="28"/>
              </a:cxn>
              <a:cxn ang="0">
                <a:pos x="65" y="35"/>
              </a:cxn>
              <a:cxn ang="0">
                <a:pos x="68" y="44"/>
              </a:cxn>
              <a:cxn ang="0">
                <a:pos x="70" y="50"/>
              </a:cxn>
              <a:cxn ang="0">
                <a:pos x="80" y="55"/>
              </a:cxn>
              <a:cxn ang="0">
                <a:pos x="90" y="59"/>
              </a:cxn>
              <a:cxn ang="0">
                <a:pos x="91" y="47"/>
              </a:cxn>
              <a:cxn ang="0">
                <a:pos x="91" y="37"/>
              </a:cxn>
              <a:cxn ang="0">
                <a:pos x="88" y="30"/>
              </a:cxn>
              <a:cxn ang="0">
                <a:pos x="85" y="29"/>
              </a:cxn>
              <a:cxn ang="0">
                <a:pos x="84" y="19"/>
              </a:cxn>
              <a:cxn ang="0">
                <a:pos x="85" y="11"/>
              </a:cxn>
              <a:cxn ang="0">
                <a:pos x="94" y="6"/>
              </a:cxn>
              <a:cxn ang="0">
                <a:pos x="103" y="1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86" name="Freeform 434"/>
          <p:cNvSpPr>
            <a:spLocks/>
          </p:cNvSpPr>
          <p:nvPr/>
        </p:nvSpPr>
        <p:spPr bwMode="auto">
          <a:xfrm>
            <a:off x="1771650" y="1261315"/>
            <a:ext cx="109538" cy="61913"/>
          </a:xfrm>
          <a:custGeom>
            <a:avLst/>
            <a:gdLst/>
            <a:ahLst/>
            <a:cxnLst>
              <a:cxn ang="0">
                <a:pos x="76" y="40"/>
              </a:cxn>
              <a:cxn ang="0">
                <a:pos x="75" y="41"/>
              </a:cxn>
              <a:cxn ang="0">
                <a:pos x="72" y="45"/>
              </a:cxn>
              <a:cxn ang="0">
                <a:pos x="68" y="46"/>
              </a:cxn>
              <a:cxn ang="0">
                <a:pos x="66" y="42"/>
              </a:cxn>
              <a:cxn ang="0">
                <a:pos x="64" y="35"/>
              </a:cxn>
              <a:cxn ang="0">
                <a:pos x="61" y="30"/>
              </a:cxn>
              <a:cxn ang="0">
                <a:pos x="58" y="27"/>
              </a:cxn>
              <a:cxn ang="0">
                <a:pos x="56" y="31"/>
              </a:cxn>
              <a:cxn ang="0">
                <a:pos x="55" y="38"/>
              </a:cxn>
              <a:cxn ang="0">
                <a:pos x="55" y="44"/>
              </a:cxn>
              <a:cxn ang="0">
                <a:pos x="53" y="47"/>
              </a:cxn>
              <a:cxn ang="0">
                <a:pos x="48" y="47"/>
              </a:cxn>
              <a:cxn ang="0">
                <a:pos x="42" y="47"/>
              </a:cxn>
              <a:cxn ang="0">
                <a:pos x="38" y="52"/>
              </a:cxn>
              <a:cxn ang="0">
                <a:pos x="38" y="57"/>
              </a:cxn>
              <a:cxn ang="0">
                <a:pos x="38" y="60"/>
              </a:cxn>
              <a:cxn ang="0">
                <a:pos x="37" y="57"/>
              </a:cxn>
              <a:cxn ang="0">
                <a:pos x="33" y="54"/>
              </a:cxn>
              <a:cxn ang="0">
                <a:pos x="27" y="50"/>
              </a:cxn>
              <a:cxn ang="0">
                <a:pos x="22" y="48"/>
              </a:cxn>
              <a:cxn ang="0">
                <a:pos x="15" y="48"/>
              </a:cxn>
              <a:cxn ang="0">
                <a:pos x="6" y="48"/>
              </a:cxn>
              <a:cxn ang="0">
                <a:pos x="0" y="46"/>
              </a:cxn>
              <a:cxn ang="0">
                <a:pos x="4" y="40"/>
              </a:cxn>
              <a:cxn ang="0">
                <a:pos x="11" y="34"/>
              </a:cxn>
              <a:cxn ang="0">
                <a:pos x="17" y="30"/>
              </a:cxn>
              <a:cxn ang="0">
                <a:pos x="23" y="25"/>
              </a:cxn>
              <a:cxn ang="0">
                <a:pos x="35" y="19"/>
              </a:cxn>
              <a:cxn ang="0">
                <a:pos x="46" y="12"/>
              </a:cxn>
              <a:cxn ang="0">
                <a:pos x="55" y="7"/>
              </a:cxn>
              <a:cxn ang="0">
                <a:pos x="60" y="2"/>
              </a:cxn>
              <a:cxn ang="0">
                <a:pos x="68" y="0"/>
              </a:cxn>
              <a:cxn ang="0">
                <a:pos x="76" y="0"/>
              </a:cxn>
              <a:cxn ang="0">
                <a:pos x="80" y="0"/>
              </a:cxn>
              <a:cxn ang="0">
                <a:pos x="83" y="0"/>
              </a:cxn>
              <a:cxn ang="0">
                <a:pos x="87" y="0"/>
              </a:cxn>
              <a:cxn ang="0">
                <a:pos x="93" y="0"/>
              </a:cxn>
              <a:cxn ang="0">
                <a:pos x="98" y="2"/>
              </a:cxn>
              <a:cxn ang="0">
                <a:pos x="102" y="6"/>
              </a:cxn>
              <a:cxn ang="0">
                <a:pos x="99" y="10"/>
              </a:cxn>
              <a:cxn ang="0">
                <a:pos x="95" y="15"/>
              </a:cxn>
              <a:cxn ang="0">
                <a:pos x="93" y="17"/>
              </a:cxn>
              <a:cxn ang="0">
                <a:pos x="93" y="19"/>
              </a:cxn>
              <a:cxn ang="0">
                <a:pos x="91" y="24"/>
              </a:cxn>
              <a:cxn ang="0">
                <a:pos x="89" y="31"/>
              </a:cxn>
              <a:cxn ang="0">
                <a:pos x="86" y="35"/>
              </a:cxn>
              <a:cxn ang="0">
                <a:pos x="81" y="39"/>
              </a:cxn>
              <a:cxn ang="0">
                <a:pos x="76" y="40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87" name="Freeform 435"/>
          <p:cNvSpPr>
            <a:spLocks/>
          </p:cNvSpPr>
          <p:nvPr/>
        </p:nvSpPr>
        <p:spPr bwMode="auto">
          <a:xfrm>
            <a:off x="1987550" y="1323228"/>
            <a:ext cx="92075" cy="80962"/>
          </a:xfrm>
          <a:custGeom>
            <a:avLst/>
            <a:gdLst/>
            <a:ahLst/>
            <a:cxnLst>
              <a:cxn ang="0">
                <a:pos x="17" y="12"/>
              </a:cxn>
              <a:cxn ang="0">
                <a:pos x="3" y="0"/>
              </a:cxn>
              <a:cxn ang="0">
                <a:pos x="1" y="9"/>
              </a:cxn>
              <a:cxn ang="0">
                <a:pos x="3" y="22"/>
              </a:cxn>
              <a:cxn ang="0">
                <a:pos x="5" y="33"/>
              </a:cxn>
              <a:cxn ang="0">
                <a:pos x="11" y="41"/>
              </a:cxn>
              <a:cxn ang="0">
                <a:pos x="18" y="42"/>
              </a:cxn>
              <a:cxn ang="0">
                <a:pos x="24" y="43"/>
              </a:cxn>
              <a:cxn ang="0">
                <a:pos x="20" y="52"/>
              </a:cxn>
              <a:cxn ang="0">
                <a:pos x="24" y="54"/>
              </a:cxn>
              <a:cxn ang="0">
                <a:pos x="38" y="53"/>
              </a:cxn>
              <a:cxn ang="0">
                <a:pos x="42" y="54"/>
              </a:cxn>
              <a:cxn ang="0">
                <a:pos x="40" y="65"/>
              </a:cxn>
              <a:cxn ang="0">
                <a:pos x="38" y="79"/>
              </a:cxn>
              <a:cxn ang="0">
                <a:pos x="54" y="77"/>
              </a:cxn>
              <a:cxn ang="0">
                <a:pos x="72" y="66"/>
              </a:cxn>
              <a:cxn ang="0">
                <a:pos x="75" y="62"/>
              </a:cxn>
              <a:cxn ang="0">
                <a:pos x="72" y="54"/>
              </a:cxn>
              <a:cxn ang="0">
                <a:pos x="79" y="56"/>
              </a:cxn>
              <a:cxn ang="0">
                <a:pos x="86" y="57"/>
              </a:cxn>
              <a:cxn ang="0">
                <a:pos x="77" y="42"/>
              </a:cxn>
              <a:cxn ang="0">
                <a:pos x="71" y="37"/>
              </a:cxn>
              <a:cxn ang="0">
                <a:pos x="76" y="22"/>
              </a:cxn>
              <a:cxn ang="0">
                <a:pos x="76" y="9"/>
              </a:cxn>
              <a:cxn ang="0">
                <a:pos x="65" y="8"/>
              </a:cxn>
              <a:cxn ang="0">
                <a:pos x="63" y="12"/>
              </a:cxn>
              <a:cxn ang="0">
                <a:pos x="55" y="8"/>
              </a:cxn>
              <a:cxn ang="0">
                <a:pos x="47" y="2"/>
              </a:cxn>
              <a:cxn ang="0">
                <a:pos x="45" y="7"/>
              </a:cxn>
              <a:cxn ang="0">
                <a:pos x="48" y="13"/>
              </a:cxn>
              <a:cxn ang="0">
                <a:pos x="43" y="15"/>
              </a:cxn>
              <a:cxn ang="0">
                <a:pos x="35" y="9"/>
              </a:cxn>
              <a:cxn ang="0">
                <a:pos x="28" y="15"/>
              </a:cxn>
              <a:cxn ang="0">
                <a:pos x="22" y="16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88" name="Freeform 436"/>
          <p:cNvSpPr>
            <a:spLocks/>
          </p:cNvSpPr>
          <p:nvPr/>
        </p:nvSpPr>
        <p:spPr bwMode="auto">
          <a:xfrm>
            <a:off x="2081213" y="1372440"/>
            <a:ext cx="36512" cy="46038"/>
          </a:xfrm>
          <a:custGeom>
            <a:avLst/>
            <a:gdLst/>
            <a:ahLst/>
            <a:cxnLst>
              <a:cxn ang="0">
                <a:pos x="14" y="4"/>
              </a:cxn>
              <a:cxn ang="0">
                <a:pos x="14" y="5"/>
              </a:cxn>
              <a:cxn ang="0">
                <a:pos x="13" y="7"/>
              </a:cxn>
              <a:cxn ang="0">
                <a:pos x="11" y="12"/>
              </a:cxn>
              <a:cxn ang="0">
                <a:pos x="7" y="15"/>
              </a:cxn>
              <a:cxn ang="0">
                <a:pos x="4" y="18"/>
              </a:cxn>
              <a:cxn ang="0">
                <a:pos x="1" y="23"/>
              </a:cxn>
              <a:cxn ang="0">
                <a:pos x="0" y="28"/>
              </a:cxn>
              <a:cxn ang="0">
                <a:pos x="3" y="31"/>
              </a:cxn>
              <a:cxn ang="0">
                <a:pos x="7" y="35"/>
              </a:cxn>
              <a:cxn ang="0">
                <a:pos x="12" y="37"/>
              </a:cxn>
              <a:cxn ang="0">
                <a:pos x="16" y="40"/>
              </a:cxn>
              <a:cxn ang="0">
                <a:pos x="19" y="44"/>
              </a:cxn>
              <a:cxn ang="0">
                <a:pos x="22" y="46"/>
              </a:cxn>
              <a:cxn ang="0">
                <a:pos x="27" y="44"/>
              </a:cxn>
              <a:cxn ang="0">
                <a:pos x="31" y="40"/>
              </a:cxn>
              <a:cxn ang="0">
                <a:pos x="34" y="35"/>
              </a:cxn>
              <a:cxn ang="0">
                <a:pos x="34" y="29"/>
              </a:cxn>
              <a:cxn ang="0">
                <a:pos x="33" y="24"/>
              </a:cxn>
              <a:cxn ang="0">
                <a:pos x="30" y="20"/>
              </a:cxn>
              <a:cxn ang="0">
                <a:pos x="30" y="15"/>
              </a:cxn>
              <a:cxn ang="0">
                <a:pos x="29" y="9"/>
              </a:cxn>
              <a:cxn ang="0">
                <a:pos x="27" y="5"/>
              </a:cxn>
              <a:cxn ang="0">
                <a:pos x="23" y="1"/>
              </a:cxn>
              <a:cxn ang="0">
                <a:pos x="22" y="0"/>
              </a:cxn>
              <a:cxn ang="0">
                <a:pos x="21" y="0"/>
              </a:cxn>
              <a:cxn ang="0">
                <a:pos x="19" y="0"/>
              </a:cxn>
              <a:cxn ang="0">
                <a:pos x="16" y="1"/>
              </a:cxn>
              <a:cxn ang="0">
                <a:pos x="14" y="4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89" name="Freeform 437"/>
          <p:cNvSpPr>
            <a:spLocks/>
          </p:cNvSpPr>
          <p:nvPr/>
        </p:nvSpPr>
        <p:spPr bwMode="auto">
          <a:xfrm>
            <a:off x="2071688" y="1308940"/>
            <a:ext cx="215900" cy="103188"/>
          </a:xfrm>
          <a:custGeom>
            <a:avLst/>
            <a:gdLst/>
            <a:ahLst/>
            <a:cxnLst>
              <a:cxn ang="0">
                <a:pos x="169" y="29"/>
              </a:cxn>
              <a:cxn ang="0">
                <a:pos x="184" y="33"/>
              </a:cxn>
              <a:cxn ang="0">
                <a:pos x="196" y="41"/>
              </a:cxn>
              <a:cxn ang="0">
                <a:pos x="201" y="52"/>
              </a:cxn>
              <a:cxn ang="0">
                <a:pos x="201" y="67"/>
              </a:cxn>
              <a:cxn ang="0">
                <a:pos x="201" y="73"/>
              </a:cxn>
              <a:cxn ang="0">
                <a:pos x="190" y="81"/>
              </a:cxn>
              <a:cxn ang="0">
                <a:pos x="180" y="85"/>
              </a:cxn>
              <a:cxn ang="0">
                <a:pos x="166" y="84"/>
              </a:cxn>
              <a:cxn ang="0">
                <a:pos x="160" y="84"/>
              </a:cxn>
              <a:cxn ang="0">
                <a:pos x="152" y="90"/>
              </a:cxn>
              <a:cxn ang="0">
                <a:pos x="142" y="92"/>
              </a:cxn>
              <a:cxn ang="0">
                <a:pos x="130" y="93"/>
              </a:cxn>
              <a:cxn ang="0">
                <a:pos x="120" y="94"/>
              </a:cxn>
              <a:cxn ang="0">
                <a:pos x="111" y="98"/>
              </a:cxn>
              <a:cxn ang="0">
                <a:pos x="100" y="100"/>
              </a:cxn>
              <a:cxn ang="0">
                <a:pos x="84" y="99"/>
              </a:cxn>
              <a:cxn ang="0">
                <a:pos x="73" y="97"/>
              </a:cxn>
              <a:cxn ang="0">
                <a:pos x="63" y="90"/>
              </a:cxn>
              <a:cxn ang="0">
                <a:pos x="53" y="79"/>
              </a:cxn>
              <a:cxn ang="0">
                <a:pos x="53" y="61"/>
              </a:cxn>
              <a:cxn ang="0">
                <a:pos x="53" y="48"/>
              </a:cxn>
              <a:cxn ang="0">
                <a:pos x="49" y="39"/>
              </a:cxn>
              <a:cxn ang="0">
                <a:pos x="42" y="32"/>
              </a:cxn>
              <a:cxn ang="0">
                <a:pos x="30" y="33"/>
              </a:cxn>
              <a:cxn ang="0">
                <a:pos x="24" y="35"/>
              </a:cxn>
              <a:cxn ang="0">
                <a:pos x="12" y="25"/>
              </a:cxn>
              <a:cxn ang="0">
                <a:pos x="0" y="16"/>
              </a:cxn>
              <a:cxn ang="0">
                <a:pos x="7" y="3"/>
              </a:cxn>
              <a:cxn ang="0">
                <a:pos x="19" y="0"/>
              </a:cxn>
              <a:cxn ang="0">
                <a:pos x="30" y="6"/>
              </a:cxn>
              <a:cxn ang="0">
                <a:pos x="37" y="17"/>
              </a:cxn>
              <a:cxn ang="0">
                <a:pos x="49" y="20"/>
              </a:cxn>
              <a:cxn ang="0">
                <a:pos x="54" y="13"/>
              </a:cxn>
              <a:cxn ang="0">
                <a:pos x="63" y="13"/>
              </a:cxn>
              <a:cxn ang="0">
                <a:pos x="69" y="16"/>
              </a:cxn>
              <a:cxn ang="0">
                <a:pos x="73" y="29"/>
              </a:cxn>
              <a:cxn ang="0">
                <a:pos x="85" y="43"/>
              </a:cxn>
              <a:cxn ang="0">
                <a:pos x="91" y="53"/>
              </a:cxn>
              <a:cxn ang="0">
                <a:pos x="111" y="51"/>
              </a:cxn>
              <a:cxn ang="0">
                <a:pos x="123" y="53"/>
              </a:cxn>
              <a:cxn ang="0">
                <a:pos x="133" y="46"/>
              </a:cxn>
              <a:cxn ang="0">
                <a:pos x="143" y="37"/>
              </a:cxn>
              <a:cxn ang="0">
                <a:pos x="154" y="29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90" name="Freeform 438"/>
          <p:cNvSpPr>
            <a:spLocks/>
          </p:cNvSpPr>
          <p:nvPr/>
        </p:nvSpPr>
        <p:spPr bwMode="auto">
          <a:xfrm>
            <a:off x="1901825" y="1243853"/>
            <a:ext cx="44450" cy="38100"/>
          </a:xfrm>
          <a:custGeom>
            <a:avLst/>
            <a:gdLst/>
            <a:ahLst/>
            <a:cxnLst>
              <a:cxn ang="0">
                <a:pos x="38" y="20"/>
              </a:cxn>
              <a:cxn ang="0">
                <a:pos x="37" y="21"/>
              </a:cxn>
              <a:cxn ang="0">
                <a:pos x="35" y="26"/>
              </a:cxn>
              <a:cxn ang="0">
                <a:pos x="32" y="30"/>
              </a:cxn>
              <a:cxn ang="0">
                <a:pos x="28" y="34"/>
              </a:cxn>
              <a:cxn ang="0">
                <a:pos x="24" y="36"/>
              </a:cxn>
              <a:cxn ang="0">
                <a:pos x="19" y="37"/>
              </a:cxn>
              <a:cxn ang="0">
                <a:pos x="14" y="37"/>
              </a:cxn>
              <a:cxn ang="0">
                <a:pos x="13" y="37"/>
              </a:cxn>
              <a:cxn ang="0">
                <a:pos x="12" y="36"/>
              </a:cxn>
              <a:cxn ang="0">
                <a:pos x="11" y="34"/>
              </a:cxn>
              <a:cxn ang="0">
                <a:pos x="9" y="32"/>
              </a:cxn>
              <a:cxn ang="0">
                <a:pos x="5" y="28"/>
              </a:cxn>
              <a:cxn ang="0">
                <a:pos x="2" y="24"/>
              </a:cxn>
              <a:cxn ang="0">
                <a:pos x="0" y="20"/>
              </a:cxn>
              <a:cxn ang="0">
                <a:pos x="2" y="17"/>
              </a:cxn>
              <a:cxn ang="0">
                <a:pos x="6" y="12"/>
              </a:cxn>
              <a:cxn ang="0">
                <a:pos x="12" y="7"/>
              </a:cxn>
              <a:cxn ang="0">
                <a:pos x="17" y="3"/>
              </a:cxn>
              <a:cxn ang="0">
                <a:pos x="20" y="0"/>
              </a:cxn>
              <a:cxn ang="0">
                <a:pos x="25" y="2"/>
              </a:cxn>
              <a:cxn ang="0">
                <a:pos x="32" y="4"/>
              </a:cxn>
              <a:cxn ang="0">
                <a:pos x="37" y="7"/>
              </a:cxn>
              <a:cxn ang="0">
                <a:pos x="40" y="12"/>
              </a:cxn>
              <a:cxn ang="0">
                <a:pos x="38" y="20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91" name="Freeform 439"/>
          <p:cNvSpPr>
            <a:spLocks/>
          </p:cNvSpPr>
          <p:nvPr/>
        </p:nvSpPr>
        <p:spPr bwMode="auto">
          <a:xfrm flipV="1">
            <a:off x="2071688" y="1002553"/>
            <a:ext cx="215900" cy="323850"/>
          </a:xfrm>
          <a:custGeom>
            <a:avLst/>
            <a:gdLst/>
            <a:ahLst/>
            <a:cxnLst>
              <a:cxn ang="0">
                <a:pos x="93" y="277"/>
              </a:cxn>
              <a:cxn ang="0">
                <a:pos x="88" y="294"/>
              </a:cxn>
              <a:cxn ang="0">
                <a:pos x="80" y="308"/>
              </a:cxn>
              <a:cxn ang="0">
                <a:pos x="92" y="319"/>
              </a:cxn>
              <a:cxn ang="0">
                <a:pos x="123" y="318"/>
              </a:cxn>
              <a:cxn ang="0">
                <a:pos x="144" y="309"/>
              </a:cxn>
              <a:cxn ang="0">
                <a:pos x="164" y="304"/>
              </a:cxn>
              <a:cxn ang="0">
                <a:pos x="182" y="305"/>
              </a:cxn>
              <a:cxn ang="0">
                <a:pos x="197" y="289"/>
              </a:cxn>
              <a:cxn ang="0">
                <a:pos x="180" y="273"/>
              </a:cxn>
              <a:cxn ang="0">
                <a:pos x="172" y="263"/>
              </a:cxn>
              <a:cxn ang="0">
                <a:pos x="182" y="251"/>
              </a:cxn>
              <a:cxn ang="0">
                <a:pos x="179" y="235"/>
              </a:cxn>
              <a:cxn ang="0">
                <a:pos x="188" y="219"/>
              </a:cxn>
              <a:cxn ang="0">
                <a:pos x="190" y="187"/>
              </a:cxn>
              <a:cxn ang="0">
                <a:pos x="165" y="168"/>
              </a:cxn>
              <a:cxn ang="0">
                <a:pos x="188" y="149"/>
              </a:cxn>
              <a:cxn ang="0">
                <a:pos x="192" y="120"/>
              </a:cxn>
              <a:cxn ang="0">
                <a:pos x="196" y="90"/>
              </a:cxn>
              <a:cxn ang="0">
                <a:pos x="201" y="55"/>
              </a:cxn>
              <a:cxn ang="0">
                <a:pos x="183" y="54"/>
              </a:cxn>
              <a:cxn ang="0">
                <a:pos x="197" y="29"/>
              </a:cxn>
              <a:cxn ang="0">
                <a:pos x="194" y="6"/>
              </a:cxn>
              <a:cxn ang="0">
                <a:pos x="189" y="5"/>
              </a:cxn>
              <a:cxn ang="0">
                <a:pos x="173" y="3"/>
              </a:cxn>
              <a:cxn ang="0">
                <a:pos x="163" y="0"/>
              </a:cxn>
              <a:cxn ang="0">
                <a:pos x="159" y="2"/>
              </a:cxn>
              <a:cxn ang="0">
                <a:pos x="145" y="6"/>
              </a:cxn>
              <a:cxn ang="0">
                <a:pos x="129" y="9"/>
              </a:cxn>
              <a:cxn ang="0">
                <a:pos x="121" y="17"/>
              </a:cxn>
              <a:cxn ang="0">
                <a:pos x="108" y="20"/>
              </a:cxn>
              <a:cxn ang="0">
                <a:pos x="87" y="31"/>
              </a:cxn>
              <a:cxn ang="0">
                <a:pos x="81" y="54"/>
              </a:cxn>
              <a:cxn ang="0">
                <a:pos x="74" y="61"/>
              </a:cxn>
              <a:cxn ang="0">
                <a:pos x="59" y="70"/>
              </a:cxn>
              <a:cxn ang="0">
                <a:pos x="46" y="81"/>
              </a:cxn>
              <a:cxn ang="0">
                <a:pos x="37" y="93"/>
              </a:cxn>
              <a:cxn ang="0">
                <a:pos x="44" y="115"/>
              </a:cxn>
              <a:cxn ang="0">
                <a:pos x="47" y="132"/>
              </a:cxn>
              <a:cxn ang="0">
                <a:pos x="43" y="143"/>
              </a:cxn>
              <a:cxn ang="0">
                <a:pos x="31" y="118"/>
              </a:cxn>
              <a:cxn ang="0">
                <a:pos x="21" y="118"/>
              </a:cxn>
              <a:cxn ang="0">
                <a:pos x="9" y="132"/>
              </a:cxn>
              <a:cxn ang="0">
                <a:pos x="0" y="166"/>
              </a:cxn>
              <a:cxn ang="0">
                <a:pos x="2" y="190"/>
              </a:cxn>
              <a:cxn ang="0">
                <a:pos x="19" y="199"/>
              </a:cxn>
              <a:cxn ang="0">
                <a:pos x="30" y="199"/>
              </a:cxn>
              <a:cxn ang="0">
                <a:pos x="28" y="211"/>
              </a:cxn>
              <a:cxn ang="0">
                <a:pos x="24" y="224"/>
              </a:cxn>
              <a:cxn ang="0">
                <a:pos x="36" y="238"/>
              </a:cxn>
              <a:cxn ang="0">
                <a:pos x="63" y="244"/>
              </a:cxn>
              <a:cxn ang="0">
                <a:pos x="77" y="229"/>
              </a:cxn>
              <a:cxn ang="0">
                <a:pos x="96" y="240"/>
              </a:cxn>
              <a:cxn ang="0">
                <a:pos x="113" y="263"/>
              </a:cxn>
              <a:cxn ang="0">
                <a:pos x="103" y="256"/>
              </a:cxn>
              <a:cxn ang="0">
                <a:pos x="82" y="258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92" name="Freeform 440"/>
          <p:cNvSpPr>
            <a:spLocks/>
          </p:cNvSpPr>
          <p:nvPr/>
        </p:nvSpPr>
        <p:spPr bwMode="auto">
          <a:xfrm>
            <a:off x="2076450" y="1270840"/>
            <a:ext cx="36513" cy="17463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2" y="1"/>
              </a:cxn>
              <a:cxn ang="0">
                <a:pos x="34" y="3"/>
              </a:cxn>
              <a:cxn ang="0">
                <a:pos x="34" y="6"/>
              </a:cxn>
              <a:cxn ang="0">
                <a:pos x="30" y="10"/>
              </a:cxn>
              <a:cxn ang="0">
                <a:pos x="24" y="14"/>
              </a:cxn>
              <a:cxn ang="0">
                <a:pos x="22" y="16"/>
              </a:cxn>
              <a:cxn ang="0">
                <a:pos x="19" y="18"/>
              </a:cxn>
              <a:cxn ang="0">
                <a:pos x="12" y="18"/>
              </a:cxn>
              <a:cxn ang="0">
                <a:pos x="4" y="16"/>
              </a:cxn>
              <a:cxn ang="0">
                <a:pos x="0" y="13"/>
              </a:cxn>
              <a:cxn ang="0">
                <a:pos x="0" y="9"/>
              </a:cxn>
              <a:cxn ang="0">
                <a:pos x="4" y="7"/>
              </a:cxn>
              <a:cxn ang="0">
                <a:pos x="14" y="4"/>
              </a:cxn>
              <a:cxn ang="0">
                <a:pos x="22" y="2"/>
              </a:cxn>
              <a:cxn ang="0">
                <a:pos x="29" y="1"/>
              </a:cxn>
              <a:cxn ang="0">
                <a:pos x="31" y="0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93" name="Freeform 441"/>
          <p:cNvSpPr>
            <a:spLocks/>
          </p:cNvSpPr>
          <p:nvPr/>
        </p:nvSpPr>
        <p:spPr bwMode="auto">
          <a:xfrm>
            <a:off x="2057400" y="1224803"/>
            <a:ext cx="33338" cy="47625"/>
          </a:xfrm>
          <a:custGeom>
            <a:avLst/>
            <a:gdLst/>
            <a:ahLst/>
            <a:cxnLst>
              <a:cxn ang="0">
                <a:pos x="22" y="14"/>
              </a:cxn>
              <a:cxn ang="0">
                <a:pos x="20" y="10"/>
              </a:cxn>
              <a:cxn ang="0">
                <a:pos x="14" y="5"/>
              </a:cxn>
              <a:cxn ang="0">
                <a:pos x="7" y="0"/>
              </a:cxn>
              <a:cxn ang="0">
                <a:pos x="3" y="0"/>
              </a:cxn>
              <a:cxn ang="0">
                <a:pos x="1" y="5"/>
              </a:cxn>
              <a:cxn ang="0">
                <a:pos x="0" y="10"/>
              </a:cxn>
              <a:cxn ang="0">
                <a:pos x="1" y="15"/>
              </a:cxn>
              <a:cxn ang="0">
                <a:pos x="1" y="20"/>
              </a:cxn>
              <a:cxn ang="0">
                <a:pos x="3" y="27"/>
              </a:cxn>
              <a:cxn ang="0">
                <a:pos x="4" y="36"/>
              </a:cxn>
              <a:cxn ang="0">
                <a:pos x="7" y="43"/>
              </a:cxn>
              <a:cxn ang="0">
                <a:pos x="11" y="46"/>
              </a:cxn>
              <a:cxn ang="0">
                <a:pos x="16" y="46"/>
              </a:cxn>
              <a:cxn ang="0">
                <a:pos x="21" y="44"/>
              </a:cxn>
              <a:cxn ang="0">
                <a:pos x="26" y="42"/>
              </a:cxn>
              <a:cxn ang="0">
                <a:pos x="29" y="38"/>
              </a:cxn>
              <a:cxn ang="0">
                <a:pos x="31" y="33"/>
              </a:cxn>
              <a:cxn ang="0">
                <a:pos x="34" y="30"/>
              </a:cxn>
              <a:cxn ang="0">
                <a:pos x="34" y="27"/>
              </a:cxn>
              <a:cxn ang="0">
                <a:pos x="30" y="22"/>
              </a:cxn>
              <a:cxn ang="0">
                <a:pos x="26" y="17"/>
              </a:cxn>
              <a:cxn ang="0">
                <a:pos x="23" y="15"/>
              </a:cxn>
              <a:cxn ang="0">
                <a:pos x="22" y="14"/>
              </a:cxn>
              <a:cxn ang="0">
                <a:pos x="22" y="14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lnTo>
                  <a:pt x="22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94" name="Freeform 442"/>
          <p:cNvSpPr>
            <a:spLocks/>
          </p:cNvSpPr>
          <p:nvPr/>
        </p:nvSpPr>
        <p:spPr bwMode="auto">
          <a:xfrm>
            <a:off x="1990725" y="1202578"/>
            <a:ext cx="60325" cy="68262"/>
          </a:xfrm>
          <a:custGeom>
            <a:avLst/>
            <a:gdLst/>
            <a:ahLst/>
            <a:cxnLst>
              <a:cxn ang="0">
                <a:pos x="53" y="34"/>
              </a:cxn>
              <a:cxn ang="0">
                <a:pos x="54" y="37"/>
              </a:cxn>
              <a:cxn ang="0">
                <a:pos x="57" y="44"/>
              </a:cxn>
              <a:cxn ang="0">
                <a:pos x="58" y="53"/>
              </a:cxn>
              <a:cxn ang="0">
                <a:pos x="57" y="60"/>
              </a:cxn>
              <a:cxn ang="0">
                <a:pos x="54" y="64"/>
              </a:cxn>
              <a:cxn ang="0">
                <a:pos x="52" y="66"/>
              </a:cxn>
              <a:cxn ang="0">
                <a:pos x="48" y="67"/>
              </a:cxn>
              <a:cxn ang="0">
                <a:pos x="44" y="65"/>
              </a:cxn>
              <a:cxn ang="0">
                <a:pos x="39" y="62"/>
              </a:cxn>
              <a:cxn ang="0">
                <a:pos x="35" y="60"/>
              </a:cxn>
              <a:cxn ang="0">
                <a:pos x="32" y="58"/>
              </a:cxn>
              <a:cxn ang="0">
                <a:pos x="29" y="53"/>
              </a:cxn>
              <a:cxn ang="0">
                <a:pos x="24" y="50"/>
              </a:cxn>
              <a:cxn ang="0">
                <a:pos x="17" y="49"/>
              </a:cxn>
              <a:cxn ang="0">
                <a:pos x="12" y="47"/>
              </a:cxn>
              <a:cxn ang="0">
                <a:pos x="8" y="42"/>
              </a:cxn>
              <a:cxn ang="0">
                <a:pos x="9" y="37"/>
              </a:cxn>
              <a:cxn ang="0">
                <a:pos x="13" y="37"/>
              </a:cxn>
              <a:cxn ang="0">
                <a:pos x="15" y="36"/>
              </a:cxn>
              <a:cxn ang="0">
                <a:pos x="13" y="30"/>
              </a:cxn>
              <a:cxn ang="0">
                <a:pos x="7" y="20"/>
              </a:cxn>
              <a:cxn ang="0">
                <a:pos x="2" y="11"/>
              </a:cxn>
              <a:cxn ang="0">
                <a:pos x="0" y="4"/>
              </a:cxn>
              <a:cxn ang="0">
                <a:pos x="4" y="0"/>
              </a:cxn>
              <a:cxn ang="0">
                <a:pos x="9" y="0"/>
              </a:cxn>
              <a:cxn ang="0">
                <a:pos x="14" y="0"/>
              </a:cxn>
              <a:cxn ang="0">
                <a:pos x="19" y="2"/>
              </a:cxn>
              <a:cxn ang="0">
                <a:pos x="23" y="8"/>
              </a:cxn>
              <a:cxn ang="0">
                <a:pos x="28" y="13"/>
              </a:cxn>
              <a:cxn ang="0">
                <a:pos x="34" y="15"/>
              </a:cxn>
              <a:cxn ang="0">
                <a:pos x="38" y="16"/>
              </a:cxn>
              <a:cxn ang="0">
                <a:pos x="40" y="19"/>
              </a:cxn>
              <a:cxn ang="0">
                <a:pos x="43" y="24"/>
              </a:cxn>
              <a:cxn ang="0">
                <a:pos x="47" y="29"/>
              </a:cxn>
              <a:cxn ang="0">
                <a:pos x="51" y="32"/>
              </a:cxn>
              <a:cxn ang="0">
                <a:pos x="53" y="34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95" name="Freeform 443"/>
          <p:cNvSpPr>
            <a:spLocks/>
          </p:cNvSpPr>
          <p:nvPr/>
        </p:nvSpPr>
        <p:spPr bwMode="auto">
          <a:xfrm>
            <a:off x="1747838" y="1450228"/>
            <a:ext cx="269875" cy="234950"/>
          </a:xfrm>
          <a:custGeom>
            <a:avLst/>
            <a:gdLst/>
            <a:ahLst/>
            <a:cxnLst>
              <a:cxn ang="0">
                <a:pos x="249" y="175"/>
              </a:cxn>
              <a:cxn ang="0">
                <a:pos x="236" y="187"/>
              </a:cxn>
              <a:cxn ang="0">
                <a:pos x="226" y="189"/>
              </a:cxn>
              <a:cxn ang="0">
                <a:pos x="231" y="220"/>
              </a:cxn>
              <a:cxn ang="0">
                <a:pos x="205" y="231"/>
              </a:cxn>
              <a:cxn ang="0">
                <a:pos x="178" y="210"/>
              </a:cxn>
              <a:cxn ang="0">
                <a:pos x="163" y="196"/>
              </a:cxn>
              <a:cxn ang="0">
                <a:pos x="154" y="196"/>
              </a:cxn>
              <a:cxn ang="0">
                <a:pos x="123" y="213"/>
              </a:cxn>
              <a:cxn ang="0">
                <a:pos x="89" y="221"/>
              </a:cxn>
              <a:cxn ang="0">
                <a:pos x="73" y="221"/>
              </a:cxn>
              <a:cxn ang="0">
                <a:pos x="52" y="215"/>
              </a:cxn>
              <a:cxn ang="0">
                <a:pos x="44" y="204"/>
              </a:cxn>
              <a:cxn ang="0">
                <a:pos x="25" y="173"/>
              </a:cxn>
              <a:cxn ang="0">
                <a:pos x="1" y="157"/>
              </a:cxn>
              <a:cxn ang="0">
                <a:pos x="1" y="130"/>
              </a:cxn>
              <a:cxn ang="0">
                <a:pos x="27" y="129"/>
              </a:cxn>
              <a:cxn ang="0">
                <a:pos x="57" y="142"/>
              </a:cxn>
              <a:cxn ang="0">
                <a:pos x="82" y="151"/>
              </a:cxn>
              <a:cxn ang="0">
                <a:pos x="81" y="126"/>
              </a:cxn>
              <a:cxn ang="0">
                <a:pos x="44" y="117"/>
              </a:cxn>
              <a:cxn ang="0">
                <a:pos x="12" y="114"/>
              </a:cxn>
              <a:cxn ang="0">
                <a:pos x="2" y="90"/>
              </a:cxn>
              <a:cxn ang="0">
                <a:pos x="28" y="84"/>
              </a:cxn>
              <a:cxn ang="0">
                <a:pos x="19" y="68"/>
              </a:cxn>
              <a:cxn ang="0">
                <a:pos x="3" y="44"/>
              </a:cxn>
              <a:cxn ang="0">
                <a:pos x="21" y="33"/>
              </a:cxn>
              <a:cxn ang="0">
                <a:pos x="28" y="15"/>
              </a:cxn>
              <a:cxn ang="0">
                <a:pos x="51" y="7"/>
              </a:cxn>
              <a:cxn ang="0">
                <a:pos x="88" y="3"/>
              </a:cxn>
              <a:cxn ang="0">
                <a:pos x="82" y="27"/>
              </a:cxn>
              <a:cxn ang="0">
                <a:pos x="102" y="27"/>
              </a:cxn>
              <a:cxn ang="0">
                <a:pos x="124" y="47"/>
              </a:cxn>
              <a:cxn ang="0">
                <a:pos x="125" y="27"/>
              </a:cxn>
              <a:cxn ang="0">
                <a:pos x="145" y="47"/>
              </a:cxn>
              <a:cxn ang="0">
                <a:pos x="152" y="83"/>
              </a:cxn>
              <a:cxn ang="0">
                <a:pos x="162" y="51"/>
              </a:cxn>
              <a:cxn ang="0">
                <a:pos x="157" y="27"/>
              </a:cxn>
              <a:cxn ang="0">
                <a:pos x="173" y="23"/>
              </a:cxn>
              <a:cxn ang="0">
                <a:pos x="181" y="19"/>
              </a:cxn>
              <a:cxn ang="0">
                <a:pos x="172" y="7"/>
              </a:cxn>
              <a:cxn ang="0">
                <a:pos x="198" y="5"/>
              </a:cxn>
              <a:cxn ang="0">
                <a:pos x="213" y="15"/>
              </a:cxn>
              <a:cxn ang="0">
                <a:pos x="199" y="39"/>
              </a:cxn>
              <a:cxn ang="0">
                <a:pos x="195" y="60"/>
              </a:cxn>
              <a:cxn ang="0">
                <a:pos x="201" y="98"/>
              </a:cxn>
              <a:cxn ang="0">
                <a:pos x="198" y="115"/>
              </a:cxn>
              <a:cxn ang="0">
                <a:pos x="209" y="141"/>
              </a:cxn>
              <a:cxn ang="0">
                <a:pos x="237" y="160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96" name="Freeform 444"/>
          <p:cNvSpPr>
            <a:spLocks/>
          </p:cNvSpPr>
          <p:nvPr/>
        </p:nvSpPr>
        <p:spPr bwMode="auto">
          <a:xfrm>
            <a:off x="2654300" y="4549028"/>
            <a:ext cx="403225" cy="1014412"/>
          </a:xfrm>
          <a:custGeom>
            <a:avLst/>
            <a:gdLst/>
            <a:ahLst/>
            <a:cxnLst>
              <a:cxn ang="0">
                <a:pos x="54" y="7"/>
              </a:cxn>
              <a:cxn ang="0">
                <a:pos x="68" y="0"/>
              </a:cxn>
              <a:cxn ang="0">
                <a:pos x="77" y="16"/>
              </a:cxn>
              <a:cxn ang="0">
                <a:pos x="107" y="31"/>
              </a:cxn>
              <a:cxn ang="0">
                <a:pos x="110" y="48"/>
              </a:cxn>
              <a:cxn ang="0">
                <a:pos x="116" y="57"/>
              </a:cxn>
              <a:cxn ang="0">
                <a:pos x="146" y="43"/>
              </a:cxn>
              <a:cxn ang="0">
                <a:pos x="140" y="64"/>
              </a:cxn>
              <a:cxn ang="0">
                <a:pos x="114" y="85"/>
              </a:cxn>
              <a:cxn ang="0">
                <a:pos x="107" y="99"/>
              </a:cxn>
              <a:cxn ang="0">
                <a:pos x="110" y="121"/>
              </a:cxn>
              <a:cxn ang="0">
                <a:pos x="117" y="129"/>
              </a:cxn>
              <a:cxn ang="0">
                <a:pos x="105" y="129"/>
              </a:cxn>
              <a:cxn ang="0">
                <a:pos x="125" y="141"/>
              </a:cxn>
              <a:cxn ang="0">
                <a:pos x="122" y="162"/>
              </a:cxn>
              <a:cxn ang="0">
                <a:pos x="111" y="169"/>
              </a:cxn>
              <a:cxn ang="0">
                <a:pos x="84" y="178"/>
              </a:cxn>
              <a:cxn ang="0">
                <a:pos x="69" y="202"/>
              </a:cxn>
              <a:cxn ang="0">
                <a:pos x="56" y="207"/>
              </a:cxn>
              <a:cxn ang="0">
                <a:pos x="62" y="216"/>
              </a:cxn>
              <a:cxn ang="0">
                <a:pos x="53" y="238"/>
              </a:cxn>
              <a:cxn ang="0">
                <a:pos x="33" y="261"/>
              </a:cxn>
              <a:cxn ang="0">
                <a:pos x="35" y="274"/>
              </a:cxn>
              <a:cxn ang="0">
                <a:pos x="42" y="282"/>
              </a:cxn>
              <a:cxn ang="0">
                <a:pos x="38" y="300"/>
              </a:cxn>
              <a:cxn ang="0">
                <a:pos x="26" y="318"/>
              </a:cxn>
              <a:cxn ang="0">
                <a:pos x="14" y="336"/>
              </a:cxn>
              <a:cxn ang="0">
                <a:pos x="29" y="367"/>
              </a:cxn>
              <a:cxn ang="0">
                <a:pos x="7" y="345"/>
              </a:cxn>
              <a:cxn ang="0">
                <a:pos x="1" y="338"/>
              </a:cxn>
              <a:cxn ang="0">
                <a:pos x="0" y="306"/>
              </a:cxn>
              <a:cxn ang="0">
                <a:pos x="24" y="154"/>
              </a:cxn>
              <a:cxn ang="0">
                <a:pos x="12" y="224"/>
              </a:cxn>
              <a:cxn ang="0">
                <a:pos x="35" y="87"/>
              </a:cxn>
              <a:cxn ang="0">
                <a:pos x="47" y="52"/>
              </a:cxn>
              <a:cxn ang="0">
                <a:pos x="57" y="33"/>
              </a:cxn>
              <a:cxn ang="0">
                <a:pos x="54" y="7"/>
              </a:cxn>
            </a:cxnLst>
            <a:rect l="0" t="0" r="r" b="b"/>
            <a:pathLst>
              <a:path w="146" h="367">
                <a:moveTo>
                  <a:pt x="54" y="7"/>
                </a:moveTo>
                <a:lnTo>
                  <a:pt x="68" y="0"/>
                </a:lnTo>
                <a:lnTo>
                  <a:pt x="77" y="16"/>
                </a:lnTo>
                <a:lnTo>
                  <a:pt x="107" y="31"/>
                </a:lnTo>
                <a:lnTo>
                  <a:pt x="110" y="48"/>
                </a:lnTo>
                <a:lnTo>
                  <a:pt x="116" y="57"/>
                </a:lnTo>
                <a:lnTo>
                  <a:pt x="146" y="43"/>
                </a:lnTo>
                <a:lnTo>
                  <a:pt x="140" y="64"/>
                </a:lnTo>
                <a:lnTo>
                  <a:pt x="114" y="85"/>
                </a:lnTo>
                <a:lnTo>
                  <a:pt x="107" y="99"/>
                </a:lnTo>
                <a:lnTo>
                  <a:pt x="110" y="121"/>
                </a:lnTo>
                <a:lnTo>
                  <a:pt x="117" y="129"/>
                </a:lnTo>
                <a:lnTo>
                  <a:pt x="105" y="129"/>
                </a:lnTo>
                <a:lnTo>
                  <a:pt x="125" y="141"/>
                </a:lnTo>
                <a:lnTo>
                  <a:pt x="122" y="162"/>
                </a:lnTo>
                <a:lnTo>
                  <a:pt x="111" y="169"/>
                </a:lnTo>
                <a:lnTo>
                  <a:pt x="84" y="178"/>
                </a:lnTo>
                <a:lnTo>
                  <a:pt x="69" y="202"/>
                </a:lnTo>
                <a:lnTo>
                  <a:pt x="56" y="207"/>
                </a:lnTo>
                <a:lnTo>
                  <a:pt x="62" y="216"/>
                </a:lnTo>
                <a:lnTo>
                  <a:pt x="53" y="238"/>
                </a:lnTo>
                <a:lnTo>
                  <a:pt x="33" y="261"/>
                </a:lnTo>
                <a:lnTo>
                  <a:pt x="35" y="274"/>
                </a:lnTo>
                <a:lnTo>
                  <a:pt x="42" y="282"/>
                </a:lnTo>
                <a:lnTo>
                  <a:pt x="38" y="300"/>
                </a:lnTo>
                <a:lnTo>
                  <a:pt x="26" y="318"/>
                </a:lnTo>
                <a:lnTo>
                  <a:pt x="14" y="336"/>
                </a:lnTo>
                <a:lnTo>
                  <a:pt x="29" y="367"/>
                </a:lnTo>
                <a:lnTo>
                  <a:pt x="7" y="345"/>
                </a:lnTo>
                <a:lnTo>
                  <a:pt x="1" y="338"/>
                </a:lnTo>
                <a:lnTo>
                  <a:pt x="0" y="306"/>
                </a:lnTo>
                <a:lnTo>
                  <a:pt x="24" y="154"/>
                </a:lnTo>
                <a:lnTo>
                  <a:pt x="12" y="224"/>
                </a:lnTo>
                <a:lnTo>
                  <a:pt x="35" y="87"/>
                </a:lnTo>
                <a:lnTo>
                  <a:pt x="47" y="52"/>
                </a:lnTo>
                <a:lnTo>
                  <a:pt x="57" y="33"/>
                </a:lnTo>
                <a:lnTo>
                  <a:pt x="54" y="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97" name="Freeform 445"/>
          <p:cNvSpPr>
            <a:spLocks/>
          </p:cNvSpPr>
          <p:nvPr/>
        </p:nvSpPr>
        <p:spPr bwMode="auto">
          <a:xfrm>
            <a:off x="2682534" y="3545534"/>
            <a:ext cx="36512" cy="190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3" y="1"/>
              </a:cxn>
              <a:cxn ang="0">
                <a:pos x="21" y="18"/>
              </a:cxn>
              <a:cxn ang="0">
                <a:pos x="0" y="13"/>
              </a:cxn>
              <a:cxn ang="0">
                <a:pos x="2" y="0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600" name="Freeform 448"/>
          <p:cNvSpPr>
            <a:spLocks/>
          </p:cNvSpPr>
          <p:nvPr/>
        </p:nvSpPr>
        <p:spPr bwMode="auto">
          <a:xfrm>
            <a:off x="7019925" y="3825128"/>
            <a:ext cx="115888" cy="133350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75" y="339"/>
              </a:cxn>
              <a:cxn ang="0">
                <a:pos x="273" y="579"/>
              </a:cxn>
              <a:cxn ang="0">
                <a:pos x="605" y="769"/>
              </a:cxn>
              <a:cxn ang="0">
                <a:pos x="675" y="773"/>
              </a:cxn>
              <a:cxn ang="0">
                <a:pos x="563" y="583"/>
              </a:cxn>
              <a:cxn ang="0">
                <a:pos x="493" y="521"/>
              </a:cxn>
              <a:cxn ang="0">
                <a:pos x="493" y="269"/>
              </a:cxn>
              <a:cxn ang="0">
                <a:pos x="323" y="78"/>
              </a:cxn>
              <a:cxn ang="0">
                <a:pos x="286" y="58"/>
              </a:cxn>
              <a:cxn ang="0">
                <a:pos x="253" y="111"/>
              </a:cxn>
              <a:cxn ang="0">
                <a:pos x="141" y="128"/>
              </a:cxn>
              <a:cxn ang="0">
                <a:pos x="145" y="70"/>
              </a:cxn>
              <a:cxn ang="0">
                <a:pos x="17" y="0"/>
              </a:cxn>
              <a:cxn ang="0">
                <a:pos x="0" y="41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602" name="Freeform 450"/>
          <p:cNvSpPr>
            <a:spLocks/>
          </p:cNvSpPr>
          <p:nvPr/>
        </p:nvSpPr>
        <p:spPr bwMode="auto">
          <a:xfrm>
            <a:off x="3564031" y="1960096"/>
            <a:ext cx="131763" cy="5080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6" y="14"/>
              </a:cxn>
              <a:cxn ang="0">
                <a:pos x="54" y="4"/>
              </a:cxn>
              <a:cxn ang="0">
                <a:pos x="88" y="0"/>
              </a:cxn>
              <a:cxn ang="0">
                <a:pos x="114" y="18"/>
              </a:cxn>
              <a:cxn ang="0">
                <a:pos x="96" y="38"/>
              </a:cxn>
              <a:cxn ang="0">
                <a:pos x="68" y="54"/>
              </a:cxn>
              <a:cxn ang="0">
                <a:pos x="30" y="42"/>
              </a:cxn>
              <a:cxn ang="0">
                <a:pos x="10" y="44"/>
              </a:cxn>
              <a:cxn ang="0">
                <a:pos x="26" y="36"/>
              </a:cxn>
              <a:cxn ang="0">
                <a:pos x="16" y="22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603" name="Freeform 451"/>
          <p:cNvSpPr>
            <a:spLocks/>
          </p:cNvSpPr>
          <p:nvPr/>
        </p:nvSpPr>
        <p:spPr bwMode="auto">
          <a:xfrm>
            <a:off x="7815263" y="3945778"/>
            <a:ext cx="215900" cy="185737"/>
          </a:xfrm>
          <a:custGeom>
            <a:avLst/>
            <a:gdLst/>
            <a:ahLst/>
            <a:cxnLst>
              <a:cxn ang="0">
                <a:pos x="410" y="71"/>
              </a:cxn>
              <a:cxn ang="0">
                <a:pos x="321" y="142"/>
              </a:cxn>
              <a:cxn ang="0">
                <a:pos x="233" y="142"/>
              </a:cxn>
              <a:cxn ang="0">
                <a:pos x="178" y="71"/>
              </a:cxn>
              <a:cxn ang="0">
                <a:pos x="107" y="0"/>
              </a:cxn>
              <a:cxn ang="0">
                <a:pos x="36" y="19"/>
              </a:cxn>
              <a:cxn ang="0">
                <a:pos x="0" y="90"/>
              </a:cxn>
              <a:cxn ang="0">
                <a:pos x="72" y="124"/>
              </a:cxn>
              <a:cxn ang="0">
                <a:pos x="89" y="159"/>
              </a:cxn>
              <a:cxn ang="0">
                <a:pos x="107" y="213"/>
              </a:cxn>
              <a:cxn ang="0">
                <a:pos x="160" y="213"/>
              </a:cxn>
              <a:cxn ang="0">
                <a:pos x="197" y="230"/>
              </a:cxn>
              <a:cxn ang="0">
                <a:pos x="321" y="283"/>
              </a:cxn>
              <a:cxn ang="0">
                <a:pos x="446" y="353"/>
              </a:cxn>
              <a:cxn ang="0">
                <a:pos x="465" y="389"/>
              </a:cxn>
              <a:cxn ang="0">
                <a:pos x="393" y="424"/>
              </a:cxn>
              <a:cxn ang="0">
                <a:pos x="465" y="442"/>
              </a:cxn>
              <a:cxn ang="0">
                <a:pos x="518" y="459"/>
              </a:cxn>
              <a:cxn ang="0">
                <a:pos x="575" y="488"/>
              </a:cxn>
              <a:cxn ang="0">
                <a:pos x="575" y="122"/>
              </a:cxn>
              <a:cxn ang="0">
                <a:pos x="410" y="7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604" name="Freeform 452"/>
          <p:cNvSpPr>
            <a:spLocks/>
          </p:cNvSpPr>
          <p:nvPr/>
        </p:nvSpPr>
        <p:spPr bwMode="auto">
          <a:xfrm>
            <a:off x="8031163" y="3990228"/>
            <a:ext cx="174625" cy="169862"/>
          </a:xfrm>
          <a:custGeom>
            <a:avLst/>
            <a:gdLst/>
            <a:ahLst/>
            <a:cxnLst>
              <a:cxn ang="0">
                <a:pos x="353" y="302"/>
              </a:cxn>
              <a:cxn ang="0">
                <a:pos x="336" y="249"/>
              </a:cxn>
              <a:cxn ang="0">
                <a:pos x="372" y="214"/>
              </a:cxn>
              <a:cxn ang="0">
                <a:pos x="283" y="161"/>
              </a:cxn>
              <a:cxn ang="0">
                <a:pos x="247" y="108"/>
              </a:cxn>
              <a:cxn ang="0">
                <a:pos x="122" y="37"/>
              </a:cxn>
              <a:cxn ang="0">
                <a:pos x="0" y="0"/>
              </a:cxn>
              <a:cxn ang="0">
                <a:pos x="0" y="366"/>
              </a:cxn>
              <a:cxn ang="0">
                <a:pos x="14" y="373"/>
              </a:cxn>
              <a:cxn ang="0">
                <a:pos x="67" y="373"/>
              </a:cxn>
              <a:cxn ang="0">
                <a:pos x="122" y="320"/>
              </a:cxn>
              <a:cxn ang="0">
                <a:pos x="211" y="284"/>
              </a:cxn>
              <a:cxn ang="0">
                <a:pos x="264" y="320"/>
              </a:cxn>
              <a:cxn ang="0">
                <a:pos x="389" y="408"/>
              </a:cxn>
              <a:cxn ang="0">
                <a:pos x="460" y="443"/>
              </a:cxn>
              <a:cxn ang="0">
                <a:pos x="460" y="337"/>
              </a:cxn>
              <a:cxn ang="0">
                <a:pos x="353" y="302"/>
              </a:cxn>
            </a:cxnLst>
            <a:rect l="0" t="0" r="r" b="b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53"/>
          <p:cNvGrpSpPr>
            <a:grpSpLocks/>
          </p:cNvGrpSpPr>
          <p:nvPr/>
        </p:nvGrpSpPr>
        <p:grpSpPr bwMode="auto">
          <a:xfrm>
            <a:off x="4292600" y="2201115"/>
            <a:ext cx="250825" cy="368300"/>
            <a:chOff x="2201" y="1250"/>
            <a:chExt cx="133" cy="193"/>
          </a:xfrm>
          <a:solidFill>
            <a:schemeClr val="bg1">
              <a:lumMod val="95000"/>
            </a:schemeClr>
          </a:solidFill>
        </p:grpSpPr>
        <p:sp>
          <p:nvSpPr>
            <p:cNvPr id="49606" name="Freeform 454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/>
              <a:ahLst/>
              <a:cxnLst>
                <a:cxn ang="0">
                  <a:pos x="6" y="35"/>
                </a:cxn>
                <a:cxn ang="0">
                  <a:pos x="4" y="33"/>
                </a:cxn>
                <a:cxn ang="0">
                  <a:pos x="10" y="29"/>
                </a:cxn>
                <a:cxn ang="0">
                  <a:pos x="9" y="25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4" y="16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7" y="6"/>
                </a:cxn>
                <a:cxn ang="0">
                  <a:pos x="13" y="6"/>
                </a:cxn>
                <a:cxn ang="0">
                  <a:pos x="11" y="11"/>
                </a:cxn>
                <a:cxn ang="0">
                  <a:pos x="9" y="15"/>
                </a:cxn>
                <a:cxn ang="0">
                  <a:pos x="13" y="17"/>
                </a:cxn>
                <a:cxn ang="0">
                  <a:pos x="17" y="24"/>
                </a:cxn>
                <a:cxn ang="0">
                  <a:pos x="19" y="29"/>
                </a:cxn>
                <a:cxn ang="0">
                  <a:pos x="19" y="32"/>
                </a:cxn>
                <a:cxn ang="0">
                  <a:pos x="23" y="32"/>
                </a:cxn>
                <a:cxn ang="0">
                  <a:pos x="22" y="39"/>
                </a:cxn>
                <a:cxn ang="0">
                  <a:pos x="24" y="40"/>
                </a:cxn>
                <a:cxn ang="0">
                  <a:pos x="17" y="43"/>
                </a:cxn>
                <a:cxn ang="0">
                  <a:pos x="11" y="44"/>
                </a:cxn>
                <a:cxn ang="0">
                  <a:pos x="8" y="45"/>
                </a:cxn>
                <a:cxn ang="0">
                  <a:pos x="4" y="45"/>
                </a:cxn>
                <a:cxn ang="0">
                  <a:pos x="1" y="46"/>
                </a:cxn>
                <a:cxn ang="0">
                  <a:pos x="5" y="42"/>
                </a:cxn>
                <a:cxn ang="0">
                  <a:pos x="6" y="38"/>
                </a:cxn>
                <a:cxn ang="0">
                  <a:pos x="3" y="37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07" name="Freeform 455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/>
              <a:ahLst/>
              <a:cxnLst>
                <a:cxn ang="0">
                  <a:pos x="24" y="22"/>
                </a:cxn>
                <a:cxn ang="0">
                  <a:pos x="0" y="18"/>
                </a:cxn>
                <a:cxn ang="0">
                  <a:pos x="13" y="0"/>
                </a:cxn>
                <a:cxn ang="0">
                  <a:pos x="27" y="3"/>
                </a:cxn>
                <a:cxn ang="0">
                  <a:pos x="34" y="15"/>
                </a:cxn>
                <a:cxn ang="0">
                  <a:pos x="24" y="22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609" name="Freeform 457"/>
          <p:cNvSpPr>
            <a:spLocks/>
          </p:cNvSpPr>
          <p:nvPr/>
        </p:nvSpPr>
        <p:spPr bwMode="auto">
          <a:xfrm>
            <a:off x="4832350" y="2678953"/>
            <a:ext cx="68263" cy="47625"/>
          </a:xfrm>
          <a:custGeom>
            <a:avLst/>
            <a:gdLst/>
            <a:ahLst/>
            <a:cxnLst>
              <a:cxn ang="0">
                <a:pos x="3" y="33"/>
              </a:cxn>
              <a:cxn ang="0">
                <a:pos x="6" y="33"/>
              </a:cxn>
              <a:cxn ang="0">
                <a:pos x="9" y="32"/>
              </a:cxn>
              <a:cxn ang="0">
                <a:pos x="13" y="33"/>
              </a:cxn>
              <a:cxn ang="0">
                <a:pos x="17" y="28"/>
              </a:cxn>
              <a:cxn ang="0">
                <a:pos x="20" y="34"/>
              </a:cxn>
              <a:cxn ang="0">
                <a:pos x="21" y="32"/>
              </a:cxn>
              <a:cxn ang="0">
                <a:pos x="25" y="34"/>
              </a:cxn>
              <a:cxn ang="0">
                <a:pos x="27" y="33"/>
              </a:cxn>
              <a:cxn ang="0">
                <a:pos x="26" y="30"/>
              </a:cxn>
              <a:cxn ang="0">
                <a:pos x="28" y="29"/>
              </a:cxn>
              <a:cxn ang="0">
                <a:pos x="26" y="28"/>
              </a:cxn>
              <a:cxn ang="0">
                <a:pos x="29" y="25"/>
              </a:cxn>
              <a:cxn ang="0">
                <a:pos x="31" y="25"/>
              </a:cxn>
              <a:cxn ang="0">
                <a:pos x="32" y="25"/>
              </a:cxn>
              <a:cxn ang="0">
                <a:pos x="32" y="20"/>
              </a:cxn>
              <a:cxn ang="0">
                <a:pos x="30" y="19"/>
              </a:cxn>
              <a:cxn ang="0">
                <a:pos x="31" y="16"/>
              </a:cxn>
              <a:cxn ang="0">
                <a:pos x="33" y="16"/>
              </a:cxn>
              <a:cxn ang="0">
                <a:pos x="37" y="13"/>
              </a:cxn>
              <a:cxn ang="0">
                <a:pos x="38" y="12"/>
              </a:cxn>
              <a:cxn ang="0">
                <a:pos x="40" y="13"/>
              </a:cxn>
              <a:cxn ang="0">
                <a:pos x="39" y="10"/>
              </a:cxn>
              <a:cxn ang="0">
                <a:pos x="41" y="9"/>
              </a:cxn>
              <a:cxn ang="0">
                <a:pos x="44" y="11"/>
              </a:cxn>
              <a:cxn ang="0">
                <a:pos x="42" y="7"/>
              </a:cxn>
              <a:cxn ang="0">
                <a:pos x="41" y="5"/>
              </a:cxn>
              <a:cxn ang="0">
                <a:pos x="40" y="2"/>
              </a:cxn>
              <a:cxn ang="0">
                <a:pos x="38" y="0"/>
              </a:cxn>
              <a:cxn ang="0">
                <a:pos x="36" y="3"/>
              </a:cxn>
              <a:cxn ang="0">
                <a:pos x="36" y="6"/>
              </a:cxn>
              <a:cxn ang="0">
                <a:pos x="34" y="5"/>
              </a:cxn>
              <a:cxn ang="0">
                <a:pos x="33" y="5"/>
              </a:cxn>
              <a:cxn ang="0">
                <a:pos x="31" y="6"/>
              </a:cxn>
              <a:cxn ang="0">
                <a:pos x="30" y="6"/>
              </a:cxn>
              <a:cxn ang="0">
                <a:pos x="29" y="7"/>
              </a:cxn>
              <a:cxn ang="0">
                <a:pos x="28" y="7"/>
              </a:cxn>
              <a:cxn ang="0">
                <a:pos x="28" y="7"/>
              </a:cxn>
              <a:cxn ang="0">
                <a:pos x="25" y="7"/>
              </a:cxn>
              <a:cxn ang="0">
                <a:pos x="23" y="7"/>
              </a:cxn>
              <a:cxn ang="0">
                <a:pos x="22" y="7"/>
              </a:cxn>
              <a:cxn ang="0">
                <a:pos x="21" y="7"/>
              </a:cxn>
              <a:cxn ang="0">
                <a:pos x="21" y="7"/>
              </a:cxn>
              <a:cxn ang="0">
                <a:pos x="17" y="11"/>
              </a:cxn>
              <a:cxn ang="0">
                <a:pos x="16" y="13"/>
              </a:cxn>
              <a:cxn ang="0">
                <a:pos x="12" y="11"/>
              </a:cxn>
              <a:cxn ang="0">
                <a:pos x="8" y="10"/>
              </a:cxn>
              <a:cxn ang="0">
                <a:pos x="5" y="10"/>
              </a:cxn>
              <a:cxn ang="0">
                <a:pos x="4" y="11"/>
              </a:cxn>
              <a:cxn ang="0">
                <a:pos x="0" y="15"/>
              </a:cxn>
              <a:cxn ang="0">
                <a:pos x="1" y="17"/>
              </a:cxn>
              <a:cxn ang="0">
                <a:pos x="4" y="17"/>
              </a:cxn>
              <a:cxn ang="0">
                <a:pos x="3" y="19"/>
              </a:cxn>
              <a:cxn ang="0">
                <a:pos x="1" y="19"/>
              </a:cxn>
              <a:cxn ang="0">
                <a:pos x="2" y="21"/>
              </a:cxn>
              <a:cxn ang="0">
                <a:pos x="3" y="22"/>
              </a:cxn>
              <a:cxn ang="0">
                <a:pos x="2" y="26"/>
              </a:cxn>
              <a:cxn ang="0">
                <a:pos x="5" y="29"/>
              </a:cxn>
              <a:cxn ang="0">
                <a:pos x="5" y="31"/>
              </a:cxn>
              <a:cxn ang="0">
                <a:pos x="3" y="32"/>
              </a:cxn>
              <a:cxn ang="0">
                <a:pos x="3" y="33"/>
              </a:cxn>
            </a:cxnLst>
            <a:rect l="0" t="0" r="r" b="b"/>
            <a:pathLst>
              <a:path w="44" h="34">
                <a:moveTo>
                  <a:pt x="3" y="33"/>
                </a:moveTo>
                <a:lnTo>
                  <a:pt x="6" y="33"/>
                </a:lnTo>
                <a:lnTo>
                  <a:pt x="9" y="32"/>
                </a:lnTo>
                <a:lnTo>
                  <a:pt x="13" y="33"/>
                </a:lnTo>
                <a:lnTo>
                  <a:pt x="17" y="28"/>
                </a:lnTo>
                <a:lnTo>
                  <a:pt x="20" y="34"/>
                </a:lnTo>
                <a:lnTo>
                  <a:pt x="21" y="32"/>
                </a:lnTo>
                <a:lnTo>
                  <a:pt x="25" y="34"/>
                </a:lnTo>
                <a:lnTo>
                  <a:pt x="27" y="33"/>
                </a:lnTo>
                <a:lnTo>
                  <a:pt x="26" y="30"/>
                </a:lnTo>
                <a:lnTo>
                  <a:pt x="28" y="29"/>
                </a:lnTo>
                <a:lnTo>
                  <a:pt x="26" y="28"/>
                </a:lnTo>
                <a:lnTo>
                  <a:pt x="29" y="25"/>
                </a:lnTo>
                <a:lnTo>
                  <a:pt x="31" y="25"/>
                </a:lnTo>
                <a:lnTo>
                  <a:pt x="32" y="25"/>
                </a:lnTo>
                <a:lnTo>
                  <a:pt x="32" y="20"/>
                </a:lnTo>
                <a:lnTo>
                  <a:pt x="30" y="19"/>
                </a:lnTo>
                <a:lnTo>
                  <a:pt x="31" y="16"/>
                </a:lnTo>
                <a:lnTo>
                  <a:pt x="33" y="16"/>
                </a:lnTo>
                <a:lnTo>
                  <a:pt x="37" y="13"/>
                </a:lnTo>
                <a:lnTo>
                  <a:pt x="38" y="12"/>
                </a:lnTo>
                <a:lnTo>
                  <a:pt x="40" y="13"/>
                </a:lnTo>
                <a:lnTo>
                  <a:pt x="39" y="10"/>
                </a:lnTo>
                <a:lnTo>
                  <a:pt x="41" y="9"/>
                </a:lnTo>
                <a:lnTo>
                  <a:pt x="44" y="11"/>
                </a:lnTo>
                <a:lnTo>
                  <a:pt x="42" y="7"/>
                </a:lnTo>
                <a:lnTo>
                  <a:pt x="41" y="5"/>
                </a:lnTo>
                <a:lnTo>
                  <a:pt x="40" y="2"/>
                </a:lnTo>
                <a:lnTo>
                  <a:pt x="38" y="0"/>
                </a:lnTo>
                <a:lnTo>
                  <a:pt x="36" y="3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1" y="6"/>
                </a:lnTo>
                <a:lnTo>
                  <a:pt x="30" y="6"/>
                </a:lnTo>
                <a:lnTo>
                  <a:pt x="29" y="7"/>
                </a:lnTo>
                <a:lnTo>
                  <a:pt x="28" y="7"/>
                </a:lnTo>
                <a:lnTo>
                  <a:pt x="28" y="7"/>
                </a:lnTo>
                <a:lnTo>
                  <a:pt x="25" y="7"/>
                </a:lnTo>
                <a:lnTo>
                  <a:pt x="23" y="7"/>
                </a:lnTo>
                <a:lnTo>
                  <a:pt x="22" y="7"/>
                </a:lnTo>
                <a:lnTo>
                  <a:pt x="21" y="7"/>
                </a:lnTo>
                <a:lnTo>
                  <a:pt x="21" y="7"/>
                </a:lnTo>
                <a:lnTo>
                  <a:pt x="17" y="11"/>
                </a:lnTo>
                <a:lnTo>
                  <a:pt x="16" y="13"/>
                </a:lnTo>
                <a:lnTo>
                  <a:pt x="12" y="11"/>
                </a:lnTo>
                <a:lnTo>
                  <a:pt x="8" y="10"/>
                </a:lnTo>
                <a:lnTo>
                  <a:pt x="5" y="10"/>
                </a:lnTo>
                <a:lnTo>
                  <a:pt x="4" y="11"/>
                </a:lnTo>
                <a:lnTo>
                  <a:pt x="0" y="15"/>
                </a:lnTo>
                <a:lnTo>
                  <a:pt x="1" y="17"/>
                </a:lnTo>
                <a:lnTo>
                  <a:pt x="4" y="17"/>
                </a:lnTo>
                <a:lnTo>
                  <a:pt x="3" y="19"/>
                </a:lnTo>
                <a:lnTo>
                  <a:pt x="1" y="19"/>
                </a:lnTo>
                <a:lnTo>
                  <a:pt x="2" y="21"/>
                </a:lnTo>
                <a:lnTo>
                  <a:pt x="3" y="22"/>
                </a:lnTo>
                <a:lnTo>
                  <a:pt x="2" y="26"/>
                </a:lnTo>
                <a:lnTo>
                  <a:pt x="5" y="29"/>
                </a:lnTo>
                <a:lnTo>
                  <a:pt x="5" y="31"/>
                </a:lnTo>
                <a:lnTo>
                  <a:pt x="3" y="32"/>
                </a:lnTo>
                <a:lnTo>
                  <a:pt x="3" y="3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610" name="Freeform 458"/>
          <p:cNvSpPr>
            <a:spLocks/>
          </p:cNvSpPr>
          <p:nvPr/>
        </p:nvSpPr>
        <p:spPr bwMode="auto">
          <a:xfrm>
            <a:off x="5275263" y="3050428"/>
            <a:ext cx="73025" cy="4445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3" y="17"/>
              </a:cxn>
              <a:cxn ang="0">
                <a:pos x="12" y="14"/>
              </a:cxn>
              <a:cxn ang="0">
                <a:pos x="13" y="8"/>
              </a:cxn>
              <a:cxn ang="0">
                <a:pos x="27" y="9"/>
              </a:cxn>
              <a:cxn ang="0">
                <a:pos x="46" y="0"/>
              </a:cxn>
              <a:cxn ang="0">
                <a:pos x="46" y="1"/>
              </a:cxn>
              <a:cxn ang="0">
                <a:pos x="33" y="11"/>
              </a:cxn>
              <a:cxn ang="0">
                <a:pos x="36" y="18"/>
              </a:cxn>
              <a:cxn ang="0">
                <a:pos x="27" y="21"/>
              </a:cxn>
              <a:cxn ang="0">
                <a:pos x="15" y="28"/>
              </a:cxn>
              <a:cxn ang="0">
                <a:pos x="13" y="28"/>
              </a:cxn>
              <a:cxn ang="0">
                <a:pos x="8" y="26"/>
              </a:cxn>
              <a:cxn ang="0">
                <a:pos x="2" y="23"/>
              </a:cxn>
              <a:cxn ang="0">
                <a:pos x="0" y="15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659" name="Freeform 507"/>
          <p:cNvSpPr>
            <a:spLocks/>
          </p:cNvSpPr>
          <p:nvPr/>
        </p:nvSpPr>
        <p:spPr bwMode="auto">
          <a:xfrm>
            <a:off x="6342063" y="2436065"/>
            <a:ext cx="1508125" cy="1047750"/>
          </a:xfrm>
          <a:custGeom>
            <a:avLst/>
            <a:gdLst/>
            <a:ahLst/>
            <a:cxnLst>
              <a:cxn ang="0">
                <a:pos x="840" y="88"/>
              </a:cxn>
              <a:cxn ang="0">
                <a:pos x="732" y="24"/>
              </a:cxn>
              <a:cxn ang="0">
                <a:pos x="668" y="88"/>
              </a:cxn>
              <a:cxn ang="0">
                <a:pos x="668" y="88"/>
              </a:cxn>
              <a:cxn ang="0">
                <a:pos x="670" y="90"/>
              </a:cxn>
              <a:cxn ang="0">
                <a:pos x="672" y="92"/>
              </a:cxn>
              <a:cxn ang="0">
                <a:pos x="676" y="92"/>
              </a:cxn>
              <a:cxn ang="0">
                <a:pos x="676" y="94"/>
              </a:cxn>
              <a:cxn ang="0">
                <a:pos x="678" y="94"/>
              </a:cxn>
              <a:cxn ang="0">
                <a:pos x="678" y="94"/>
              </a:cxn>
              <a:cxn ang="0">
                <a:pos x="676" y="92"/>
              </a:cxn>
              <a:cxn ang="0">
                <a:pos x="674" y="92"/>
              </a:cxn>
              <a:cxn ang="0">
                <a:pos x="672" y="90"/>
              </a:cxn>
              <a:cxn ang="0">
                <a:pos x="668" y="90"/>
              </a:cxn>
              <a:cxn ang="0">
                <a:pos x="668" y="88"/>
              </a:cxn>
              <a:cxn ang="0">
                <a:pos x="658" y="108"/>
              </a:cxn>
              <a:cxn ang="0">
                <a:pos x="712" y="158"/>
              </a:cxn>
              <a:cxn ang="0">
                <a:pos x="598" y="202"/>
              </a:cxn>
              <a:cxn ang="0">
                <a:pos x="480" y="276"/>
              </a:cxn>
              <a:cxn ang="0">
                <a:pos x="326" y="202"/>
              </a:cxn>
              <a:cxn ang="0">
                <a:pos x="226" y="118"/>
              </a:cxn>
              <a:cxn ang="0">
                <a:pos x="222" y="114"/>
              </a:cxn>
              <a:cxn ang="0">
                <a:pos x="220" y="116"/>
              </a:cxn>
              <a:cxn ang="0">
                <a:pos x="218" y="122"/>
              </a:cxn>
              <a:cxn ang="0">
                <a:pos x="218" y="122"/>
              </a:cxn>
              <a:cxn ang="0">
                <a:pos x="218" y="122"/>
              </a:cxn>
              <a:cxn ang="0">
                <a:pos x="222" y="114"/>
              </a:cxn>
              <a:cxn ang="0">
                <a:pos x="218" y="108"/>
              </a:cxn>
              <a:cxn ang="0">
                <a:pos x="208" y="114"/>
              </a:cxn>
              <a:cxn ang="0">
                <a:pos x="142" y="142"/>
              </a:cxn>
              <a:cxn ang="0">
                <a:pos x="88" y="256"/>
              </a:cxn>
              <a:cxn ang="0">
                <a:pos x="4" y="306"/>
              </a:cxn>
              <a:cxn ang="0">
                <a:pos x="14" y="350"/>
              </a:cxn>
              <a:cxn ang="0">
                <a:pos x="30" y="370"/>
              </a:cxn>
              <a:cxn ang="0">
                <a:pos x="94" y="390"/>
              </a:cxn>
              <a:cxn ang="0">
                <a:pos x="84" y="444"/>
              </a:cxn>
              <a:cxn ang="0">
                <a:pos x="108" y="488"/>
              </a:cxn>
              <a:cxn ang="0">
                <a:pos x="148" y="508"/>
              </a:cxn>
              <a:cxn ang="0">
                <a:pos x="218" y="536"/>
              </a:cxn>
              <a:cxn ang="0">
                <a:pos x="262" y="546"/>
              </a:cxn>
              <a:cxn ang="0">
                <a:pos x="316" y="512"/>
              </a:cxn>
              <a:cxn ang="0">
                <a:pos x="370" y="528"/>
              </a:cxn>
              <a:cxn ang="0">
                <a:pos x="376" y="586"/>
              </a:cxn>
              <a:cxn ang="0">
                <a:pos x="400" y="616"/>
              </a:cxn>
              <a:cxn ang="0">
                <a:pos x="420" y="640"/>
              </a:cxn>
              <a:cxn ang="0">
                <a:pos x="500" y="616"/>
              </a:cxn>
              <a:cxn ang="0">
                <a:pos x="534" y="640"/>
              </a:cxn>
              <a:cxn ang="0">
                <a:pos x="608" y="630"/>
              </a:cxn>
              <a:cxn ang="0">
                <a:pos x="632" y="626"/>
              </a:cxn>
              <a:cxn ang="0">
                <a:pos x="702" y="582"/>
              </a:cxn>
              <a:cxn ang="0">
                <a:pos x="742" y="512"/>
              </a:cxn>
              <a:cxn ang="0">
                <a:pos x="742" y="472"/>
              </a:cxn>
              <a:cxn ang="0">
                <a:pos x="716" y="398"/>
              </a:cxn>
              <a:cxn ang="0">
                <a:pos x="752" y="360"/>
              </a:cxn>
              <a:cxn ang="0">
                <a:pos x="702" y="354"/>
              </a:cxn>
              <a:cxn ang="0">
                <a:pos x="706" y="320"/>
              </a:cxn>
              <a:cxn ang="0">
                <a:pos x="756" y="290"/>
              </a:cxn>
              <a:cxn ang="0">
                <a:pos x="762" y="316"/>
              </a:cxn>
              <a:cxn ang="0">
                <a:pos x="818" y="262"/>
              </a:cxn>
              <a:cxn ang="0">
                <a:pos x="890" y="252"/>
              </a:cxn>
              <a:cxn ang="0">
                <a:pos x="950" y="118"/>
              </a:cxn>
            </a:cxnLst>
            <a:rect l="0" t="0" r="r" b="b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80" y="98"/>
                </a:lnTo>
                <a:lnTo>
                  <a:pt x="840" y="88"/>
                </a:lnTo>
                <a:lnTo>
                  <a:pt x="840" y="88"/>
                </a:lnTo>
                <a:lnTo>
                  <a:pt x="792" y="0"/>
                </a:lnTo>
                <a:lnTo>
                  <a:pt x="792" y="0"/>
                </a:lnTo>
                <a:lnTo>
                  <a:pt x="746" y="0"/>
                </a:lnTo>
                <a:lnTo>
                  <a:pt x="746" y="0"/>
                </a:lnTo>
                <a:lnTo>
                  <a:pt x="732" y="24"/>
                </a:lnTo>
                <a:lnTo>
                  <a:pt x="732" y="24"/>
                </a:lnTo>
                <a:lnTo>
                  <a:pt x="702" y="78"/>
                </a:lnTo>
                <a:lnTo>
                  <a:pt x="702" y="78"/>
                </a:lnTo>
                <a:lnTo>
                  <a:pt x="67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90"/>
                </a:lnTo>
                <a:lnTo>
                  <a:pt x="668" y="90"/>
                </a:lnTo>
                <a:lnTo>
                  <a:pt x="670" y="90"/>
                </a:lnTo>
                <a:lnTo>
                  <a:pt x="670" y="90"/>
                </a:lnTo>
                <a:lnTo>
                  <a:pt x="670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0"/>
                </a:lnTo>
                <a:lnTo>
                  <a:pt x="672" y="92"/>
                </a:lnTo>
                <a:lnTo>
                  <a:pt x="672" y="92"/>
                </a:lnTo>
                <a:lnTo>
                  <a:pt x="674" y="92"/>
                </a:lnTo>
                <a:lnTo>
                  <a:pt x="674" y="92"/>
                </a:lnTo>
                <a:lnTo>
                  <a:pt x="674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4"/>
                </a:lnTo>
                <a:lnTo>
                  <a:pt x="676" y="94"/>
                </a:lnTo>
                <a:lnTo>
                  <a:pt x="676" y="94"/>
                </a:lnTo>
                <a:lnTo>
                  <a:pt x="676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4"/>
                </a:lnTo>
                <a:lnTo>
                  <a:pt x="676" y="94"/>
                </a:lnTo>
                <a:lnTo>
                  <a:pt x="676" y="94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4" y="92"/>
                </a:lnTo>
                <a:lnTo>
                  <a:pt x="674" y="92"/>
                </a:lnTo>
                <a:lnTo>
                  <a:pt x="674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2"/>
                </a:lnTo>
                <a:lnTo>
                  <a:pt x="672" y="90"/>
                </a:lnTo>
                <a:lnTo>
                  <a:pt x="672" y="90"/>
                </a:lnTo>
                <a:lnTo>
                  <a:pt x="670" y="90"/>
                </a:lnTo>
                <a:lnTo>
                  <a:pt x="670" y="90"/>
                </a:lnTo>
                <a:lnTo>
                  <a:pt x="670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90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58" y="108"/>
                </a:lnTo>
                <a:lnTo>
                  <a:pt x="658" y="108"/>
                </a:lnTo>
                <a:lnTo>
                  <a:pt x="658" y="132"/>
                </a:lnTo>
                <a:lnTo>
                  <a:pt x="658" y="132"/>
                </a:lnTo>
                <a:lnTo>
                  <a:pt x="702" y="138"/>
                </a:lnTo>
                <a:lnTo>
                  <a:pt x="702" y="138"/>
                </a:lnTo>
                <a:lnTo>
                  <a:pt x="712" y="158"/>
                </a:lnTo>
                <a:lnTo>
                  <a:pt x="712" y="158"/>
                </a:lnTo>
                <a:lnTo>
                  <a:pt x="668" y="172"/>
                </a:lnTo>
                <a:lnTo>
                  <a:pt x="668" y="172"/>
                </a:lnTo>
                <a:lnTo>
                  <a:pt x="632" y="188"/>
                </a:lnTo>
                <a:lnTo>
                  <a:pt x="632" y="188"/>
                </a:lnTo>
                <a:lnTo>
                  <a:pt x="598" y="202"/>
                </a:lnTo>
                <a:lnTo>
                  <a:pt x="598" y="202"/>
                </a:lnTo>
                <a:lnTo>
                  <a:pt x="588" y="236"/>
                </a:lnTo>
                <a:lnTo>
                  <a:pt x="588" y="236"/>
                </a:lnTo>
                <a:lnTo>
                  <a:pt x="534" y="242"/>
                </a:lnTo>
                <a:lnTo>
                  <a:pt x="534" y="242"/>
                </a:lnTo>
                <a:lnTo>
                  <a:pt x="480" y="276"/>
                </a:lnTo>
                <a:lnTo>
                  <a:pt x="480" y="276"/>
                </a:lnTo>
                <a:lnTo>
                  <a:pt x="430" y="252"/>
                </a:lnTo>
                <a:lnTo>
                  <a:pt x="430" y="252"/>
                </a:lnTo>
                <a:lnTo>
                  <a:pt x="370" y="246"/>
                </a:lnTo>
                <a:lnTo>
                  <a:pt x="370" y="246"/>
                </a:lnTo>
                <a:lnTo>
                  <a:pt x="326" y="202"/>
                </a:lnTo>
                <a:lnTo>
                  <a:pt x="326" y="202"/>
                </a:lnTo>
                <a:lnTo>
                  <a:pt x="262" y="182"/>
                </a:lnTo>
                <a:lnTo>
                  <a:pt x="262" y="182"/>
                </a:lnTo>
                <a:lnTo>
                  <a:pt x="256" y="132"/>
                </a:lnTo>
                <a:lnTo>
                  <a:pt x="256" y="132"/>
                </a:lnTo>
                <a:lnTo>
                  <a:pt x="226" y="118"/>
                </a:lnTo>
                <a:lnTo>
                  <a:pt x="226" y="118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0" y="116"/>
                </a:lnTo>
                <a:lnTo>
                  <a:pt x="220" y="116"/>
                </a:lnTo>
                <a:lnTo>
                  <a:pt x="218" y="120"/>
                </a:lnTo>
                <a:lnTo>
                  <a:pt x="218" y="120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4"/>
                </a:lnTo>
                <a:lnTo>
                  <a:pt x="218" y="124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0"/>
                </a:lnTo>
                <a:lnTo>
                  <a:pt x="218" y="120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18" y="108"/>
                </a:lnTo>
                <a:lnTo>
                  <a:pt x="218" y="108"/>
                </a:lnTo>
                <a:lnTo>
                  <a:pt x="208" y="114"/>
                </a:lnTo>
                <a:lnTo>
                  <a:pt x="208" y="114"/>
                </a:lnTo>
                <a:lnTo>
                  <a:pt x="208" y="124"/>
                </a:lnTo>
                <a:lnTo>
                  <a:pt x="208" y="124"/>
                </a:lnTo>
                <a:lnTo>
                  <a:pt x="208" y="114"/>
                </a:lnTo>
                <a:lnTo>
                  <a:pt x="208" y="114"/>
                </a:lnTo>
                <a:lnTo>
                  <a:pt x="192" y="118"/>
                </a:lnTo>
                <a:lnTo>
                  <a:pt x="192" y="118"/>
                </a:lnTo>
                <a:lnTo>
                  <a:pt x="182" y="148"/>
                </a:lnTo>
                <a:lnTo>
                  <a:pt x="182" y="148"/>
                </a:lnTo>
                <a:lnTo>
                  <a:pt x="142" y="142"/>
                </a:lnTo>
                <a:lnTo>
                  <a:pt x="142" y="142"/>
                </a:lnTo>
                <a:lnTo>
                  <a:pt x="132" y="192"/>
                </a:lnTo>
                <a:lnTo>
                  <a:pt x="132" y="192"/>
                </a:lnTo>
                <a:lnTo>
                  <a:pt x="98" y="198"/>
                </a:lnTo>
                <a:lnTo>
                  <a:pt x="98" y="198"/>
                </a:lnTo>
                <a:lnTo>
                  <a:pt x="88" y="256"/>
                </a:lnTo>
                <a:lnTo>
                  <a:pt x="88" y="256"/>
                </a:lnTo>
                <a:lnTo>
                  <a:pt x="68" y="276"/>
                </a:lnTo>
                <a:lnTo>
                  <a:pt x="68" y="276"/>
                </a:lnTo>
                <a:lnTo>
                  <a:pt x="44" y="296"/>
                </a:lnTo>
                <a:lnTo>
                  <a:pt x="44" y="296"/>
                </a:lnTo>
                <a:lnTo>
                  <a:pt x="4" y="306"/>
                </a:lnTo>
                <a:lnTo>
                  <a:pt x="4" y="306"/>
                </a:lnTo>
                <a:lnTo>
                  <a:pt x="0" y="326"/>
                </a:lnTo>
                <a:lnTo>
                  <a:pt x="0" y="326"/>
                </a:lnTo>
                <a:lnTo>
                  <a:pt x="10" y="334"/>
                </a:lnTo>
                <a:lnTo>
                  <a:pt x="10" y="334"/>
                </a:lnTo>
                <a:lnTo>
                  <a:pt x="14" y="350"/>
                </a:lnTo>
                <a:lnTo>
                  <a:pt x="14" y="350"/>
                </a:lnTo>
                <a:lnTo>
                  <a:pt x="4" y="354"/>
                </a:lnTo>
                <a:lnTo>
                  <a:pt x="4" y="354"/>
                </a:lnTo>
                <a:lnTo>
                  <a:pt x="14" y="364"/>
                </a:lnTo>
                <a:lnTo>
                  <a:pt x="14" y="364"/>
                </a:lnTo>
                <a:lnTo>
                  <a:pt x="30" y="370"/>
                </a:lnTo>
                <a:lnTo>
                  <a:pt x="30" y="370"/>
                </a:lnTo>
                <a:lnTo>
                  <a:pt x="44" y="390"/>
                </a:lnTo>
                <a:lnTo>
                  <a:pt x="44" y="390"/>
                </a:lnTo>
                <a:lnTo>
                  <a:pt x="64" y="390"/>
                </a:lnTo>
                <a:lnTo>
                  <a:pt x="64" y="390"/>
                </a:lnTo>
                <a:lnTo>
                  <a:pt x="94" y="390"/>
                </a:lnTo>
                <a:lnTo>
                  <a:pt x="94" y="390"/>
                </a:lnTo>
                <a:lnTo>
                  <a:pt x="98" y="398"/>
                </a:lnTo>
                <a:lnTo>
                  <a:pt x="98" y="398"/>
                </a:lnTo>
                <a:lnTo>
                  <a:pt x="78" y="428"/>
                </a:lnTo>
                <a:lnTo>
                  <a:pt x="78" y="428"/>
                </a:lnTo>
                <a:lnTo>
                  <a:pt x="84" y="444"/>
                </a:lnTo>
                <a:lnTo>
                  <a:pt x="84" y="444"/>
                </a:lnTo>
                <a:lnTo>
                  <a:pt x="74" y="458"/>
                </a:lnTo>
                <a:lnTo>
                  <a:pt x="74" y="458"/>
                </a:lnTo>
                <a:lnTo>
                  <a:pt x="84" y="478"/>
                </a:lnTo>
                <a:lnTo>
                  <a:pt x="84" y="478"/>
                </a:lnTo>
                <a:lnTo>
                  <a:pt x="108" y="488"/>
                </a:lnTo>
                <a:lnTo>
                  <a:pt x="108" y="488"/>
                </a:lnTo>
                <a:lnTo>
                  <a:pt x="104" y="492"/>
                </a:lnTo>
                <a:lnTo>
                  <a:pt x="104" y="492"/>
                </a:lnTo>
                <a:lnTo>
                  <a:pt x="114" y="492"/>
                </a:lnTo>
                <a:lnTo>
                  <a:pt x="114" y="492"/>
                </a:lnTo>
                <a:lnTo>
                  <a:pt x="148" y="508"/>
                </a:lnTo>
                <a:lnTo>
                  <a:pt x="148" y="508"/>
                </a:lnTo>
                <a:lnTo>
                  <a:pt x="178" y="522"/>
                </a:lnTo>
                <a:lnTo>
                  <a:pt x="178" y="522"/>
                </a:lnTo>
                <a:lnTo>
                  <a:pt x="208" y="528"/>
                </a:lnTo>
                <a:lnTo>
                  <a:pt x="208" y="528"/>
                </a:lnTo>
                <a:lnTo>
                  <a:pt x="218" y="536"/>
                </a:lnTo>
                <a:lnTo>
                  <a:pt x="218" y="536"/>
                </a:lnTo>
                <a:lnTo>
                  <a:pt x="226" y="536"/>
                </a:lnTo>
                <a:lnTo>
                  <a:pt x="226" y="536"/>
                </a:lnTo>
                <a:lnTo>
                  <a:pt x="242" y="546"/>
                </a:lnTo>
                <a:lnTo>
                  <a:pt x="242" y="546"/>
                </a:lnTo>
                <a:lnTo>
                  <a:pt x="262" y="546"/>
                </a:lnTo>
                <a:lnTo>
                  <a:pt x="262" y="546"/>
                </a:lnTo>
                <a:lnTo>
                  <a:pt x="282" y="546"/>
                </a:lnTo>
                <a:lnTo>
                  <a:pt x="282" y="546"/>
                </a:lnTo>
                <a:lnTo>
                  <a:pt x="296" y="528"/>
                </a:lnTo>
                <a:lnTo>
                  <a:pt x="296" y="528"/>
                </a:lnTo>
                <a:lnTo>
                  <a:pt x="316" y="512"/>
                </a:lnTo>
                <a:lnTo>
                  <a:pt x="316" y="512"/>
                </a:lnTo>
                <a:lnTo>
                  <a:pt x="340" y="512"/>
                </a:lnTo>
                <a:lnTo>
                  <a:pt x="340" y="512"/>
                </a:lnTo>
                <a:lnTo>
                  <a:pt x="360" y="528"/>
                </a:lnTo>
                <a:lnTo>
                  <a:pt x="360" y="528"/>
                </a:lnTo>
                <a:lnTo>
                  <a:pt x="370" y="528"/>
                </a:lnTo>
                <a:lnTo>
                  <a:pt x="370" y="528"/>
                </a:lnTo>
                <a:lnTo>
                  <a:pt x="380" y="532"/>
                </a:lnTo>
                <a:lnTo>
                  <a:pt x="380" y="532"/>
                </a:lnTo>
                <a:lnTo>
                  <a:pt x="386" y="556"/>
                </a:lnTo>
                <a:lnTo>
                  <a:pt x="386" y="556"/>
                </a:lnTo>
                <a:lnTo>
                  <a:pt x="376" y="586"/>
                </a:lnTo>
                <a:lnTo>
                  <a:pt x="376" y="586"/>
                </a:lnTo>
                <a:lnTo>
                  <a:pt x="376" y="596"/>
                </a:lnTo>
                <a:lnTo>
                  <a:pt x="376" y="596"/>
                </a:lnTo>
                <a:lnTo>
                  <a:pt x="390" y="600"/>
                </a:lnTo>
                <a:lnTo>
                  <a:pt x="390" y="600"/>
                </a:lnTo>
                <a:lnTo>
                  <a:pt x="400" y="616"/>
                </a:lnTo>
                <a:lnTo>
                  <a:pt x="400" y="616"/>
                </a:lnTo>
                <a:lnTo>
                  <a:pt x="400" y="626"/>
                </a:lnTo>
                <a:lnTo>
                  <a:pt x="400" y="626"/>
                </a:lnTo>
                <a:lnTo>
                  <a:pt x="424" y="636"/>
                </a:lnTo>
                <a:lnTo>
                  <a:pt x="424" y="636"/>
                </a:lnTo>
                <a:lnTo>
                  <a:pt x="420" y="640"/>
                </a:lnTo>
                <a:lnTo>
                  <a:pt x="420" y="640"/>
                </a:lnTo>
                <a:lnTo>
                  <a:pt x="444" y="636"/>
                </a:lnTo>
                <a:lnTo>
                  <a:pt x="444" y="636"/>
                </a:lnTo>
                <a:lnTo>
                  <a:pt x="450" y="616"/>
                </a:lnTo>
                <a:lnTo>
                  <a:pt x="450" y="616"/>
                </a:lnTo>
                <a:lnTo>
                  <a:pt x="500" y="616"/>
                </a:lnTo>
                <a:lnTo>
                  <a:pt x="500" y="616"/>
                </a:lnTo>
                <a:lnTo>
                  <a:pt x="518" y="630"/>
                </a:lnTo>
                <a:lnTo>
                  <a:pt x="518" y="630"/>
                </a:lnTo>
                <a:lnTo>
                  <a:pt x="524" y="646"/>
                </a:lnTo>
                <a:lnTo>
                  <a:pt x="524" y="646"/>
                </a:lnTo>
                <a:lnTo>
                  <a:pt x="534" y="640"/>
                </a:lnTo>
                <a:lnTo>
                  <a:pt x="534" y="640"/>
                </a:lnTo>
                <a:lnTo>
                  <a:pt x="568" y="660"/>
                </a:lnTo>
                <a:lnTo>
                  <a:pt x="568" y="660"/>
                </a:lnTo>
                <a:lnTo>
                  <a:pt x="568" y="646"/>
                </a:lnTo>
                <a:lnTo>
                  <a:pt x="568" y="646"/>
                </a:lnTo>
                <a:lnTo>
                  <a:pt x="608" y="630"/>
                </a:lnTo>
                <a:lnTo>
                  <a:pt x="608" y="630"/>
                </a:lnTo>
                <a:lnTo>
                  <a:pt x="612" y="626"/>
                </a:lnTo>
                <a:lnTo>
                  <a:pt x="612" y="626"/>
                </a:lnTo>
                <a:lnTo>
                  <a:pt x="622" y="620"/>
                </a:lnTo>
                <a:lnTo>
                  <a:pt x="622" y="620"/>
                </a:lnTo>
                <a:lnTo>
                  <a:pt x="632" y="626"/>
                </a:lnTo>
                <a:lnTo>
                  <a:pt x="632" y="626"/>
                </a:lnTo>
                <a:lnTo>
                  <a:pt x="652" y="616"/>
                </a:lnTo>
                <a:lnTo>
                  <a:pt x="652" y="616"/>
                </a:lnTo>
                <a:lnTo>
                  <a:pt x="678" y="600"/>
                </a:lnTo>
                <a:lnTo>
                  <a:pt x="678" y="600"/>
                </a:lnTo>
                <a:lnTo>
                  <a:pt x="702" y="582"/>
                </a:lnTo>
                <a:lnTo>
                  <a:pt x="702" y="582"/>
                </a:lnTo>
                <a:lnTo>
                  <a:pt x="712" y="562"/>
                </a:lnTo>
                <a:lnTo>
                  <a:pt x="712" y="562"/>
                </a:lnTo>
                <a:lnTo>
                  <a:pt x="726" y="542"/>
                </a:lnTo>
                <a:lnTo>
                  <a:pt x="726" y="542"/>
                </a:lnTo>
                <a:lnTo>
                  <a:pt x="742" y="512"/>
                </a:lnTo>
                <a:lnTo>
                  <a:pt x="742" y="512"/>
                </a:lnTo>
                <a:lnTo>
                  <a:pt x="742" y="498"/>
                </a:lnTo>
                <a:lnTo>
                  <a:pt x="742" y="498"/>
                </a:lnTo>
                <a:lnTo>
                  <a:pt x="736" y="488"/>
                </a:lnTo>
                <a:lnTo>
                  <a:pt x="736" y="488"/>
                </a:lnTo>
                <a:lnTo>
                  <a:pt x="742" y="472"/>
                </a:lnTo>
                <a:lnTo>
                  <a:pt x="742" y="472"/>
                </a:lnTo>
                <a:lnTo>
                  <a:pt x="736" y="454"/>
                </a:lnTo>
                <a:lnTo>
                  <a:pt x="736" y="454"/>
                </a:lnTo>
                <a:lnTo>
                  <a:pt x="712" y="404"/>
                </a:lnTo>
                <a:lnTo>
                  <a:pt x="712" y="404"/>
                </a:lnTo>
                <a:lnTo>
                  <a:pt x="716" y="398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52" y="360"/>
                </a:lnTo>
                <a:lnTo>
                  <a:pt x="726" y="354"/>
                </a:lnTo>
                <a:lnTo>
                  <a:pt x="726" y="354"/>
                </a:lnTo>
                <a:lnTo>
                  <a:pt x="712" y="360"/>
                </a:lnTo>
                <a:lnTo>
                  <a:pt x="712" y="360"/>
                </a:lnTo>
                <a:lnTo>
                  <a:pt x="702" y="354"/>
                </a:lnTo>
                <a:lnTo>
                  <a:pt x="702" y="354"/>
                </a:lnTo>
                <a:lnTo>
                  <a:pt x="692" y="340"/>
                </a:lnTo>
                <a:lnTo>
                  <a:pt x="692" y="340"/>
                </a:lnTo>
                <a:lnTo>
                  <a:pt x="682" y="330"/>
                </a:lnTo>
                <a:lnTo>
                  <a:pt x="682" y="330"/>
                </a:lnTo>
                <a:lnTo>
                  <a:pt x="706" y="320"/>
                </a:lnTo>
                <a:lnTo>
                  <a:pt x="706" y="320"/>
                </a:lnTo>
                <a:lnTo>
                  <a:pt x="722" y="306"/>
                </a:lnTo>
                <a:lnTo>
                  <a:pt x="722" y="306"/>
                </a:lnTo>
                <a:lnTo>
                  <a:pt x="746" y="290"/>
                </a:lnTo>
                <a:lnTo>
                  <a:pt x="746" y="290"/>
                </a:lnTo>
                <a:lnTo>
                  <a:pt x="756" y="290"/>
                </a:lnTo>
                <a:lnTo>
                  <a:pt x="756" y="290"/>
                </a:lnTo>
                <a:lnTo>
                  <a:pt x="742" y="310"/>
                </a:lnTo>
                <a:lnTo>
                  <a:pt x="742" y="310"/>
                </a:lnTo>
                <a:lnTo>
                  <a:pt x="752" y="320"/>
                </a:lnTo>
                <a:lnTo>
                  <a:pt x="752" y="320"/>
                </a:lnTo>
                <a:lnTo>
                  <a:pt x="762" y="316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64" y="254"/>
                </a:lnTo>
                <a:lnTo>
                  <a:pt x="876" y="246"/>
                </a:lnTo>
                <a:lnTo>
                  <a:pt x="876" y="246"/>
                </a:lnTo>
                <a:lnTo>
                  <a:pt x="890" y="252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24" y="192"/>
                </a:lnTo>
                <a:lnTo>
                  <a:pt x="950" y="118"/>
                </a:lnTo>
                <a:lnTo>
                  <a:pt x="950" y="118"/>
                </a:lnTo>
                <a:lnTo>
                  <a:pt x="890" y="118"/>
                </a:lnTo>
                <a:lnTo>
                  <a:pt x="890" y="118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12" name="Freeform 260"/>
          <p:cNvSpPr>
            <a:spLocks/>
          </p:cNvSpPr>
          <p:nvPr/>
        </p:nvSpPr>
        <p:spPr bwMode="auto">
          <a:xfrm>
            <a:off x="6481763" y="3766390"/>
            <a:ext cx="57150" cy="68263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24"/>
              </a:cxn>
              <a:cxn ang="0">
                <a:pos x="6" y="54"/>
              </a:cxn>
              <a:cxn ang="0">
                <a:pos x="30" y="54"/>
              </a:cxn>
              <a:cxn ang="0">
                <a:pos x="42" y="30"/>
              </a:cxn>
              <a:cxn ang="0">
                <a:pos x="6" y="0"/>
              </a:cxn>
            </a:cxnLst>
            <a:rect l="0" t="0" r="r" b="b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13" name="Freeform 261"/>
          <p:cNvSpPr>
            <a:spLocks/>
          </p:cNvSpPr>
          <p:nvPr/>
        </p:nvSpPr>
        <p:spPr bwMode="auto">
          <a:xfrm>
            <a:off x="7205663" y="3483815"/>
            <a:ext cx="53975" cy="5397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2" y="12"/>
              </a:cxn>
              <a:cxn ang="0">
                <a:pos x="30" y="0"/>
              </a:cxn>
              <a:cxn ang="0">
                <a:pos x="42" y="12"/>
              </a:cxn>
              <a:cxn ang="0">
                <a:pos x="30" y="30"/>
              </a:cxn>
              <a:cxn ang="0">
                <a:pos x="12" y="42"/>
              </a:cxn>
              <a:cxn ang="0">
                <a:pos x="0" y="30"/>
              </a:cxn>
            </a:cxnLst>
            <a:rect l="0" t="0" r="r" b="b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14" name="Freeform 262"/>
          <p:cNvSpPr>
            <a:spLocks/>
          </p:cNvSpPr>
          <p:nvPr/>
        </p:nvSpPr>
        <p:spPr bwMode="auto">
          <a:xfrm>
            <a:off x="7496175" y="3350465"/>
            <a:ext cx="31750" cy="93663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0" y="18"/>
              </a:cxn>
              <a:cxn ang="0">
                <a:pos x="24" y="0"/>
              </a:cxn>
              <a:cxn ang="0">
                <a:pos x="24" y="24"/>
              </a:cxn>
              <a:cxn ang="0">
                <a:pos x="6" y="72"/>
              </a:cxn>
              <a:cxn ang="0">
                <a:pos x="0" y="42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15" name="Freeform 263"/>
          <p:cNvSpPr>
            <a:spLocks/>
          </p:cNvSpPr>
          <p:nvPr/>
        </p:nvSpPr>
        <p:spPr bwMode="auto">
          <a:xfrm>
            <a:off x="7731125" y="3107578"/>
            <a:ext cx="46038" cy="69850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6" y="36"/>
              </a:cxn>
              <a:cxn ang="0">
                <a:pos x="12" y="54"/>
              </a:cxn>
              <a:cxn ang="0">
                <a:pos x="30" y="42"/>
              </a:cxn>
              <a:cxn ang="0">
                <a:pos x="36" y="18"/>
              </a:cxn>
              <a:cxn ang="0">
                <a:pos x="30" y="0"/>
              </a:cxn>
              <a:cxn ang="0">
                <a:pos x="0" y="18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16" name="Freeform 264"/>
          <p:cNvSpPr>
            <a:spLocks/>
          </p:cNvSpPr>
          <p:nvPr/>
        </p:nvSpPr>
        <p:spPr bwMode="auto">
          <a:xfrm>
            <a:off x="7786688" y="2748803"/>
            <a:ext cx="344487" cy="374650"/>
          </a:xfrm>
          <a:custGeom>
            <a:avLst/>
            <a:gdLst/>
            <a:ahLst/>
            <a:cxnLst>
              <a:cxn ang="0">
                <a:pos x="6" y="247"/>
              </a:cxn>
              <a:cxn ang="0">
                <a:pos x="42" y="235"/>
              </a:cxn>
              <a:cxn ang="0">
                <a:pos x="66" y="235"/>
              </a:cxn>
              <a:cxn ang="0">
                <a:pos x="108" y="199"/>
              </a:cxn>
              <a:cxn ang="0">
                <a:pos x="138" y="187"/>
              </a:cxn>
              <a:cxn ang="0">
                <a:pos x="144" y="157"/>
              </a:cxn>
              <a:cxn ang="0">
                <a:pos x="156" y="109"/>
              </a:cxn>
              <a:cxn ang="0">
                <a:pos x="156" y="72"/>
              </a:cxn>
              <a:cxn ang="0">
                <a:pos x="174" y="48"/>
              </a:cxn>
              <a:cxn ang="0">
                <a:pos x="174" y="18"/>
              </a:cxn>
              <a:cxn ang="0">
                <a:pos x="186" y="0"/>
              </a:cxn>
              <a:cxn ang="0">
                <a:pos x="210" y="18"/>
              </a:cxn>
              <a:cxn ang="0">
                <a:pos x="246" y="30"/>
              </a:cxn>
              <a:cxn ang="0">
                <a:pos x="264" y="30"/>
              </a:cxn>
              <a:cxn ang="0">
                <a:pos x="240" y="54"/>
              </a:cxn>
              <a:cxn ang="0">
                <a:pos x="222" y="66"/>
              </a:cxn>
              <a:cxn ang="0">
                <a:pos x="210" y="85"/>
              </a:cxn>
              <a:cxn ang="0">
                <a:pos x="180" y="60"/>
              </a:cxn>
              <a:cxn ang="0">
                <a:pos x="162" y="97"/>
              </a:cxn>
              <a:cxn ang="0">
                <a:pos x="186" y="139"/>
              </a:cxn>
              <a:cxn ang="0">
                <a:pos x="168" y="169"/>
              </a:cxn>
              <a:cxn ang="0">
                <a:pos x="162" y="193"/>
              </a:cxn>
              <a:cxn ang="0">
                <a:pos x="162" y="235"/>
              </a:cxn>
              <a:cxn ang="0">
                <a:pos x="150" y="247"/>
              </a:cxn>
              <a:cxn ang="0">
                <a:pos x="138" y="241"/>
              </a:cxn>
              <a:cxn ang="0">
                <a:pos x="126" y="247"/>
              </a:cxn>
              <a:cxn ang="0">
                <a:pos x="102" y="247"/>
              </a:cxn>
              <a:cxn ang="0">
                <a:pos x="90" y="247"/>
              </a:cxn>
              <a:cxn ang="0">
                <a:pos x="66" y="271"/>
              </a:cxn>
              <a:cxn ang="0">
                <a:pos x="60" y="259"/>
              </a:cxn>
              <a:cxn ang="0">
                <a:pos x="48" y="265"/>
              </a:cxn>
              <a:cxn ang="0">
                <a:pos x="36" y="271"/>
              </a:cxn>
              <a:cxn ang="0">
                <a:pos x="12" y="289"/>
              </a:cxn>
              <a:cxn ang="0">
                <a:pos x="0" y="259"/>
              </a:cxn>
              <a:cxn ang="0">
                <a:pos x="6" y="247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17" name="Freeform 265"/>
          <p:cNvSpPr>
            <a:spLocks/>
          </p:cNvSpPr>
          <p:nvPr/>
        </p:nvSpPr>
        <p:spPr bwMode="auto">
          <a:xfrm>
            <a:off x="8029575" y="2404315"/>
            <a:ext cx="61913" cy="306388"/>
          </a:xfrm>
          <a:custGeom>
            <a:avLst/>
            <a:gdLst/>
            <a:ahLst/>
            <a:cxnLst>
              <a:cxn ang="0">
                <a:pos x="12" y="222"/>
              </a:cxn>
              <a:cxn ang="0">
                <a:pos x="12" y="180"/>
              </a:cxn>
              <a:cxn ang="0">
                <a:pos x="6" y="90"/>
              </a:cxn>
              <a:cxn ang="0">
                <a:pos x="0" y="66"/>
              </a:cxn>
              <a:cxn ang="0">
                <a:pos x="6" y="30"/>
              </a:cxn>
              <a:cxn ang="0">
                <a:pos x="12" y="0"/>
              </a:cxn>
              <a:cxn ang="0">
                <a:pos x="24" y="36"/>
              </a:cxn>
              <a:cxn ang="0">
                <a:pos x="24" y="60"/>
              </a:cxn>
              <a:cxn ang="0">
                <a:pos x="48" y="156"/>
              </a:cxn>
              <a:cxn ang="0">
                <a:pos x="30" y="144"/>
              </a:cxn>
              <a:cxn ang="0">
                <a:pos x="24" y="168"/>
              </a:cxn>
              <a:cxn ang="0">
                <a:pos x="24" y="198"/>
              </a:cxn>
              <a:cxn ang="0">
                <a:pos x="42" y="234"/>
              </a:cxn>
              <a:cxn ang="0">
                <a:pos x="12" y="222"/>
              </a:cxn>
            </a:cxnLst>
            <a:rect l="0" t="0" r="r" b="b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24" name="Freeform 272"/>
          <p:cNvSpPr>
            <a:spLocks/>
          </p:cNvSpPr>
          <p:nvPr/>
        </p:nvSpPr>
        <p:spPr bwMode="auto">
          <a:xfrm>
            <a:off x="7478713" y="3529853"/>
            <a:ext cx="141287" cy="195262"/>
          </a:xfrm>
          <a:custGeom>
            <a:avLst/>
            <a:gdLst/>
            <a:ahLst/>
            <a:cxnLst>
              <a:cxn ang="0">
                <a:pos x="12" y="18"/>
              </a:cxn>
              <a:cxn ang="0">
                <a:pos x="0" y="42"/>
              </a:cxn>
              <a:cxn ang="0">
                <a:pos x="6" y="72"/>
              </a:cxn>
              <a:cxn ang="0">
                <a:pos x="18" y="85"/>
              </a:cxn>
              <a:cxn ang="0">
                <a:pos x="36" y="91"/>
              </a:cxn>
              <a:cxn ang="0">
                <a:pos x="72" y="109"/>
              </a:cxn>
              <a:cxn ang="0">
                <a:pos x="78" y="139"/>
              </a:cxn>
              <a:cxn ang="0">
                <a:pos x="108" y="151"/>
              </a:cxn>
              <a:cxn ang="0">
                <a:pos x="102" y="127"/>
              </a:cxn>
              <a:cxn ang="0">
                <a:pos x="78" y="91"/>
              </a:cxn>
              <a:cxn ang="0">
                <a:pos x="42" y="66"/>
              </a:cxn>
              <a:cxn ang="0">
                <a:pos x="48" y="48"/>
              </a:cxn>
              <a:cxn ang="0">
                <a:pos x="54" y="12"/>
              </a:cxn>
              <a:cxn ang="0">
                <a:pos x="30" y="0"/>
              </a:cxn>
              <a:cxn ang="0">
                <a:pos x="12" y="18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25" name="Freeform 273"/>
          <p:cNvSpPr>
            <a:spLocks/>
          </p:cNvSpPr>
          <p:nvPr/>
        </p:nvSpPr>
        <p:spPr bwMode="auto">
          <a:xfrm>
            <a:off x="7535863" y="3756865"/>
            <a:ext cx="115887" cy="92075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18" y="24"/>
              </a:cxn>
              <a:cxn ang="0">
                <a:pos x="42" y="24"/>
              </a:cxn>
              <a:cxn ang="0">
                <a:pos x="60" y="0"/>
              </a:cxn>
              <a:cxn ang="0">
                <a:pos x="90" y="24"/>
              </a:cxn>
              <a:cxn ang="0">
                <a:pos x="90" y="72"/>
              </a:cxn>
              <a:cxn ang="0">
                <a:pos x="60" y="60"/>
              </a:cxn>
              <a:cxn ang="0">
                <a:pos x="42" y="60"/>
              </a:cxn>
              <a:cxn ang="0">
                <a:pos x="24" y="48"/>
              </a:cxn>
              <a:cxn ang="0">
                <a:pos x="0" y="54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50" name="Freeform 298"/>
          <p:cNvSpPr>
            <a:spLocks/>
          </p:cNvSpPr>
          <p:nvPr/>
        </p:nvSpPr>
        <p:spPr bwMode="auto">
          <a:xfrm>
            <a:off x="6678613" y="3333003"/>
            <a:ext cx="119062" cy="101600"/>
          </a:xfrm>
          <a:custGeom>
            <a:avLst/>
            <a:gdLst/>
            <a:ahLst/>
            <a:cxnLst>
              <a:cxn ang="0">
                <a:pos x="72" y="42"/>
              </a:cxn>
              <a:cxn ang="0">
                <a:pos x="78" y="30"/>
              </a:cxn>
              <a:cxn ang="0">
                <a:pos x="84" y="18"/>
              </a:cxn>
              <a:cxn ang="0">
                <a:pos x="48" y="12"/>
              </a:cxn>
              <a:cxn ang="0">
                <a:pos x="30" y="0"/>
              </a:cxn>
              <a:cxn ang="0">
                <a:pos x="12" y="0"/>
              </a:cxn>
              <a:cxn ang="0">
                <a:pos x="6" y="12"/>
              </a:cxn>
              <a:cxn ang="0">
                <a:pos x="0" y="18"/>
              </a:cxn>
              <a:cxn ang="0">
                <a:pos x="6" y="30"/>
              </a:cxn>
              <a:cxn ang="0">
                <a:pos x="18" y="78"/>
              </a:cxn>
              <a:cxn ang="0">
                <a:pos x="54" y="72"/>
              </a:cxn>
              <a:cxn ang="0">
                <a:pos x="78" y="66"/>
              </a:cxn>
              <a:cxn ang="0">
                <a:pos x="84" y="72"/>
              </a:cxn>
              <a:cxn ang="0">
                <a:pos x="90" y="48"/>
              </a:cxn>
              <a:cxn ang="0">
                <a:pos x="72" y="42"/>
              </a:cxn>
            </a:cxnLst>
            <a:rect l="0" t="0" r="r" b="b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81" name="Freeform 329"/>
          <p:cNvSpPr>
            <a:spLocks/>
          </p:cNvSpPr>
          <p:nvPr/>
        </p:nvSpPr>
        <p:spPr bwMode="auto">
          <a:xfrm>
            <a:off x="6992938" y="3444128"/>
            <a:ext cx="179387" cy="288925"/>
          </a:xfrm>
          <a:custGeom>
            <a:avLst/>
            <a:gdLst/>
            <a:ahLst/>
            <a:cxnLst>
              <a:cxn ang="0">
                <a:pos x="102" y="205"/>
              </a:cxn>
              <a:cxn ang="0">
                <a:pos x="120" y="199"/>
              </a:cxn>
              <a:cxn ang="0">
                <a:pos x="138" y="187"/>
              </a:cxn>
              <a:cxn ang="0">
                <a:pos x="138" y="151"/>
              </a:cxn>
              <a:cxn ang="0">
                <a:pos x="138" y="120"/>
              </a:cxn>
              <a:cxn ang="0">
                <a:pos x="120" y="102"/>
              </a:cxn>
              <a:cxn ang="0">
                <a:pos x="96" y="72"/>
              </a:cxn>
              <a:cxn ang="0">
                <a:pos x="78" y="48"/>
              </a:cxn>
              <a:cxn ang="0">
                <a:pos x="84" y="36"/>
              </a:cxn>
              <a:cxn ang="0">
                <a:pos x="78" y="24"/>
              </a:cxn>
              <a:cxn ang="0">
                <a:pos x="60" y="18"/>
              </a:cxn>
              <a:cxn ang="0">
                <a:pos x="48" y="0"/>
              </a:cxn>
              <a:cxn ang="0">
                <a:pos x="42" y="0"/>
              </a:cxn>
              <a:cxn ang="0">
                <a:pos x="12" y="6"/>
              </a:cxn>
              <a:cxn ang="0">
                <a:pos x="0" y="24"/>
              </a:cxn>
              <a:cxn ang="0">
                <a:pos x="0" y="24"/>
              </a:cxn>
              <a:cxn ang="0">
                <a:pos x="6" y="36"/>
              </a:cxn>
              <a:cxn ang="0">
                <a:pos x="12" y="72"/>
              </a:cxn>
              <a:cxn ang="0">
                <a:pos x="54" y="72"/>
              </a:cxn>
              <a:cxn ang="0">
                <a:pos x="72" y="78"/>
              </a:cxn>
              <a:cxn ang="0">
                <a:pos x="102" y="126"/>
              </a:cxn>
              <a:cxn ang="0">
                <a:pos x="96" y="145"/>
              </a:cxn>
              <a:cxn ang="0">
                <a:pos x="60" y="151"/>
              </a:cxn>
              <a:cxn ang="0">
                <a:pos x="42" y="163"/>
              </a:cxn>
              <a:cxn ang="0">
                <a:pos x="42" y="187"/>
              </a:cxn>
              <a:cxn ang="0">
                <a:pos x="72" y="217"/>
              </a:cxn>
              <a:cxn ang="0">
                <a:pos x="84" y="223"/>
              </a:cxn>
              <a:cxn ang="0">
                <a:pos x="96" y="217"/>
              </a:cxn>
              <a:cxn ang="0">
                <a:pos x="102" y="205"/>
              </a:cxn>
            </a:cxnLst>
            <a:rect l="0" t="0" r="r" b="b"/>
            <a:pathLst>
              <a:path w="138" h="223">
                <a:moveTo>
                  <a:pt x="102" y="205"/>
                </a:moveTo>
                <a:lnTo>
                  <a:pt x="120" y="199"/>
                </a:lnTo>
                <a:lnTo>
                  <a:pt x="138" y="187"/>
                </a:lnTo>
                <a:lnTo>
                  <a:pt x="138" y="151"/>
                </a:lnTo>
                <a:lnTo>
                  <a:pt x="138" y="120"/>
                </a:lnTo>
                <a:lnTo>
                  <a:pt x="120" y="102"/>
                </a:lnTo>
                <a:lnTo>
                  <a:pt x="96" y="72"/>
                </a:lnTo>
                <a:lnTo>
                  <a:pt x="78" y="48"/>
                </a:lnTo>
                <a:lnTo>
                  <a:pt x="84" y="36"/>
                </a:lnTo>
                <a:lnTo>
                  <a:pt x="78" y="24"/>
                </a:lnTo>
                <a:lnTo>
                  <a:pt x="60" y="18"/>
                </a:lnTo>
                <a:lnTo>
                  <a:pt x="48" y="0"/>
                </a:lnTo>
                <a:lnTo>
                  <a:pt x="42" y="0"/>
                </a:lnTo>
                <a:lnTo>
                  <a:pt x="12" y="6"/>
                </a:lnTo>
                <a:lnTo>
                  <a:pt x="0" y="24"/>
                </a:lnTo>
                <a:lnTo>
                  <a:pt x="0" y="24"/>
                </a:lnTo>
                <a:lnTo>
                  <a:pt x="6" y="36"/>
                </a:lnTo>
                <a:lnTo>
                  <a:pt x="12" y="72"/>
                </a:lnTo>
                <a:lnTo>
                  <a:pt x="54" y="72"/>
                </a:lnTo>
                <a:lnTo>
                  <a:pt x="72" y="78"/>
                </a:lnTo>
                <a:lnTo>
                  <a:pt x="102" y="126"/>
                </a:lnTo>
                <a:lnTo>
                  <a:pt x="96" y="145"/>
                </a:lnTo>
                <a:lnTo>
                  <a:pt x="60" y="151"/>
                </a:lnTo>
                <a:lnTo>
                  <a:pt x="42" y="163"/>
                </a:lnTo>
                <a:lnTo>
                  <a:pt x="42" y="187"/>
                </a:lnTo>
                <a:lnTo>
                  <a:pt x="72" y="217"/>
                </a:lnTo>
                <a:lnTo>
                  <a:pt x="84" y="223"/>
                </a:lnTo>
                <a:lnTo>
                  <a:pt x="96" y="217"/>
                </a:lnTo>
                <a:lnTo>
                  <a:pt x="102" y="20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82" name="Freeform 330"/>
          <p:cNvSpPr>
            <a:spLocks/>
          </p:cNvSpPr>
          <p:nvPr/>
        </p:nvSpPr>
        <p:spPr bwMode="auto">
          <a:xfrm>
            <a:off x="7048500" y="3410790"/>
            <a:ext cx="180975" cy="355600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" y="0"/>
              </a:cxn>
              <a:cxn ang="0">
                <a:pos x="0" y="24"/>
              </a:cxn>
              <a:cxn ang="0">
                <a:pos x="6" y="24"/>
              </a:cxn>
              <a:cxn ang="0">
                <a:pos x="18" y="42"/>
              </a:cxn>
              <a:cxn ang="0">
                <a:pos x="36" y="48"/>
              </a:cxn>
              <a:cxn ang="0">
                <a:pos x="42" y="60"/>
              </a:cxn>
              <a:cxn ang="0">
                <a:pos x="36" y="72"/>
              </a:cxn>
              <a:cxn ang="0">
                <a:pos x="54" y="96"/>
              </a:cxn>
              <a:cxn ang="0">
                <a:pos x="78" y="126"/>
              </a:cxn>
              <a:cxn ang="0">
                <a:pos x="96" y="144"/>
              </a:cxn>
              <a:cxn ang="0">
                <a:pos x="96" y="175"/>
              </a:cxn>
              <a:cxn ang="0">
                <a:pos x="96" y="211"/>
              </a:cxn>
              <a:cxn ang="0">
                <a:pos x="78" y="223"/>
              </a:cxn>
              <a:cxn ang="0">
                <a:pos x="60" y="229"/>
              </a:cxn>
              <a:cxn ang="0">
                <a:pos x="54" y="241"/>
              </a:cxn>
              <a:cxn ang="0">
                <a:pos x="42" y="247"/>
              </a:cxn>
              <a:cxn ang="0">
                <a:pos x="48" y="253"/>
              </a:cxn>
              <a:cxn ang="0">
                <a:pos x="66" y="271"/>
              </a:cxn>
              <a:cxn ang="0">
                <a:pos x="108" y="241"/>
              </a:cxn>
              <a:cxn ang="0">
                <a:pos x="138" y="211"/>
              </a:cxn>
              <a:cxn ang="0">
                <a:pos x="114" y="132"/>
              </a:cxn>
              <a:cxn ang="0">
                <a:pos x="102" y="114"/>
              </a:cxn>
              <a:cxn ang="0">
                <a:pos x="78" y="84"/>
              </a:cxn>
              <a:cxn ang="0">
                <a:pos x="66" y="60"/>
              </a:cxn>
              <a:cxn ang="0">
                <a:pos x="78" y="48"/>
              </a:cxn>
              <a:cxn ang="0">
                <a:pos x="96" y="36"/>
              </a:cxn>
              <a:cxn ang="0">
                <a:pos x="90" y="18"/>
              </a:cxn>
              <a:cxn ang="0">
                <a:pos x="66" y="0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83" name="Freeform 331"/>
          <p:cNvSpPr>
            <a:spLocks/>
          </p:cNvSpPr>
          <p:nvPr/>
        </p:nvSpPr>
        <p:spPr bwMode="auto">
          <a:xfrm>
            <a:off x="6489700" y="3217115"/>
            <a:ext cx="196850" cy="93663"/>
          </a:xfrm>
          <a:custGeom>
            <a:avLst/>
            <a:gdLst/>
            <a:ahLst/>
            <a:cxnLst>
              <a:cxn ang="0">
                <a:pos x="102" y="36"/>
              </a:cxn>
              <a:cxn ang="0">
                <a:pos x="66" y="18"/>
              </a:cxn>
              <a:cxn ang="0">
                <a:pos x="24" y="0"/>
              </a:cxn>
              <a:cxn ang="0">
                <a:pos x="12" y="0"/>
              </a:cxn>
              <a:cxn ang="0">
                <a:pos x="0" y="30"/>
              </a:cxn>
              <a:cxn ang="0">
                <a:pos x="60" y="60"/>
              </a:cxn>
              <a:cxn ang="0">
                <a:pos x="102" y="66"/>
              </a:cxn>
              <a:cxn ang="0">
                <a:pos x="126" y="72"/>
              </a:cxn>
              <a:cxn ang="0">
                <a:pos x="138" y="72"/>
              </a:cxn>
              <a:cxn ang="0">
                <a:pos x="150" y="54"/>
              </a:cxn>
              <a:cxn ang="0">
                <a:pos x="150" y="54"/>
              </a:cxn>
              <a:cxn ang="0">
                <a:pos x="138" y="42"/>
              </a:cxn>
              <a:cxn ang="0">
                <a:pos x="102" y="36"/>
              </a:cxn>
            </a:cxnLst>
            <a:rect l="0" t="0" r="r" b="b"/>
            <a:pathLst>
              <a:path w="150" h="72">
                <a:moveTo>
                  <a:pt x="102" y="36"/>
                </a:moveTo>
                <a:lnTo>
                  <a:pt x="66" y="18"/>
                </a:lnTo>
                <a:lnTo>
                  <a:pt x="24" y="0"/>
                </a:lnTo>
                <a:lnTo>
                  <a:pt x="12" y="0"/>
                </a:lnTo>
                <a:lnTo>
                  <a:pt x="0" y="30"/>
                </a:lnTo>
                <a:lnTo>
                  <a:pt x="60" y="60"/>
                </a:lnTo>
                <a:lnTo>
                  <a:pt x="102" y="66"/>
                </a:lnTo>
                <a:lnTo>
                  <a:pt x="126" y="72"/>
                </a:lnTo>
                <a:lnTo>
                  <a:pt x="138" y="72"/>
                </a:lnTo>
                <a:lnTo>
                  <a:pt x="150" y="54"/>
                </a:lnTo>
                <a:lnTo>
                  <a:pt x="150" y="54"/>
                </a:lnTo>
                <a:lnTo>
                  <a:pt x="138" y="42"/>
                </a:lnTo>
                <a:lnTo>
                  <a:pt x="102" y="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85" name="Freeform 333"/>
          <p:cNvSpPr>
            <a:spLocks/>
          </p:cNvSpPr>
          <p:nvPr/>
        </p:nvSpPr>
        <p:spPr bwMode="auto">
          <a:xfrm>
            <a:off x="6692900" y="2483690"/>
            <a:ext cx="777875" cy="390525"/>
          </a:xfrm>
          <a:custGeom>
            <a:avLst/>
            <a:gdLst/>
            <a:ahLst/>
            <a:cxnLst>
              <a:cxn ang="0">
                <a:pos x="42" y="126"/>
              </a:cxn>
              <a:cxn ang="0">
                <a:pos x="48" y="186"/>
              </a:cxn>
              <a:cxn ang="0">
                <a:pos x="127" y="210"/>
              </a:cxn>
              <a:cxn ang="0">
                <a:pos x="181" y="264"/>
              </a:cxn>
              <a:cxn ang="0">
                <a:pos x="253" y="270"/>
              </a:cxn>
              <a:cxn ang="0">
                <a:pos x="313" y="301"/>
              </a:cxn>
              <a:cxn ang="0">
                <a:pos x="379" y="258"/>
              </a:cxn>
              <a:cxn ang="0">
                <a:pos x="445" y="252"/>
              </a:cxn>
              <a:cxn ang="0">
                <a:pos x="457" y="210"/>
              </a:cxn>
              <a:cxn ang="0">
                <a:pos x="499" y="192"/>
              </a:cxn>
              <a:cxn ang="0">
                <a:pos x="541" y="174"/>
              </a:cxn>
              <a:cxn ang="0">
                <a:pos x="595" y="156"/>
              </a:cxn>
              <a:cxn ang="0">
                <a:pos x="583" y="132"/>
              </a:cxn>
              <a:cxn ang="0">
                <a:pos x="529" y="126"/>
              </a:cxn>
              <a:cxn ang="0">
                <a:pos x="529" y="96"/>
              </a:cxn>
              <a:cxn ang="0">
                <a:pos x="541" y="72"/>
              </a:cxn>
              <a:cxn ang="0">
                <a:pos x="499" y="60"/>
              </a:cxn>
              <a:cxn ang="0">
                <a:pos x="403" y="84"/>
              </a:cxn>
              <a:cxn ang="0">
                <a:pos x="367" y="54"/>
              </a:cxn>
              <a:cxn ang="0">
                <a:pos x="307" y="54"/>
              </a:cxn>
              <a:cxn ang="0">
                <a:pos x="289" y="36"/>
              </a:cxn>
              <a:cxn ang="0">
                <a:pos x="217" y="0"/>
              </a:cxn>
              <a:cxn ang="0">
                <a:pos x="193" y="30"/>
              </a:cxn>
              <a:cxn ang="0">
                <a:pos x="169" y="66"/>
              </a:cxn>
              <a:cxn ang="0">
                <a:pos x="121" y="48"/>
              </a:cxn>
              <a:cxn ang="0">
                <a:pos x="54" y="54"/>
              </a:cxn>
              <a:cxn ang="0">
                <a:pos x="12" y="78"/>
              </a:cxn>
              <a:cxn ang="0">
                <a:pos x="0" y="102"/>
              </a:cxn>
              <a:cxn ang="0">
                <a:pos x="6" y="108"/>
              </a:cxn>
              <a:cxn ang="0">
                <a:pos x="42" y="126"/>
              </a:cxn>
            </a:cxnLst>
            <a:rect l="0" t="0" r="r" b="b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98" name="Freeform 446"/>
          <p:cNvSpPr>
            <a:spLocks/>
          </p:cNvSpPr>
          <p:nvPr/>
        </p:nvSpPr>
        <p:spPr bwMode="auto">
          <a:xfrm>
            <a:off x="6926263" y="3472703"/>
            <a:ext cx="201612" cy="361950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0" y="23"/>
              </a:cxn>
              <a:cxn ang="0">
                <a:pos x="15" y="47"/>
              </a:cxn>
              <a:cxn ang="0">
                <a:pos x="15" y="60"/>
              </a:cxn>
              <a:cxn ang="0">
                <a:pos x="22" y="78"/>
              </a:cxn>
              <a:cxn ang="0">
                <a:pos x="19" y="93"/>
              </a:cxn>
              <a:cxn ang="0">
                <a:pos x="23" y="110"/>
              </a:cxn>
              <a:cxn ang="0">
                <a:pos x="26" y="118"/>
              </a:cxn>
              <a:cxn ang="0">
                <a:pos x="19" y="126"/>
              </a:cxn>
              <a:cxn ang="0">
                <a:pos x="13" y="159"/>
              </a:cxn>
              <a:cxn ang="0">
                <a:pos x="33" y="182"/>
              </a:cxn>
              <a:cxn ang="0">
                <a:pos x="34" y="178"/>
              </a:cxn>
              <a:cxn ang="0">
                <a:pos x="46" y="185"/>
              </a:cxn>
              <a:cxn ang="0">
                <a:pos x="46" y="190"/>
              </a:cxn>
              <a:cxn ang="0">
                <a:pos x="56" y="188"/>
              </a:cxn>
              <a:cxn ang="0">
                <a:pos x="59" y="184"/>
              </a:cxn>
              <a:cxn ang="0">
                <a:pos x="43" y="174"/>
              </a:cxn>
              <a:cxn ang="0">
                <a:pos x="27" y="149"/>
              </a:cxn>
              <a:cxn ang="0">
                <a:pos x="19" y="138"/>
              </a:cxn>
              <a:cxn ang="0">
                <a:pos x="32" y="113"/>
              </a:cxn>
              <a:cxn ang="0">
                <a:pos x="57" y="108"/>
              </a:cxn>
              <a:cxn ang="0">
                <a:pos x="70" y="119"/>
              </a:cxn>
              <a:cxn ang="0">
                <a:pos x="63" y="97"/>
              </a:cxn>
              <a:cxn ang="0">
                <a:pos x="72" y="87"/>
              </a:cxn>
              <a:cxn ang="0">
                <a:pos x="101" y="87"/>
              </a:cxn>
              <a:cxn ang="0">
                <a:pos x="107" y="73"/>
              </a:cxn>
              <a:cxn ang="0">
                <a:pos x="95" y="50"/>
              </a:cxn>
              <a:cxn ang="0">
                <a:pos x="85" y="37"/>
              </a:cxn>
              <a:cxn ang="0">
                <a:pos x="48" y="27"/>
              </a:cxn>
              <a:cxn ang="0">
                <a:pos x="36" y="0"/>
              </a:cxn>
              <a:cxn ang="0">
                <a:pos x="7" y="9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99" name="Freeform 447"/>
          <p:cNvSpPr>
            <a:spLocks/>
          </p:cNvSpPr>
          <p:nvPr/>
        </p:nvSpPr>
        <p:spPr bwMode="auto">
          <a:xfrm>
            <a:off x="6792913" y="3267915"/>
            <a:ext cx="227012" cy="444500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55" y="17"/>
              </a:cxn>
              <a:cxn ang="0">
                <a:pos x="40" y="26"/>
              </a:cxn>
              <a:cxn ang="0">
                <a:pos x="15" y="60"/>
              </a:cxn>
              <a:cxn ang="0">
                <a:pos x="7" y="85"/>
              </a:cxn>
              <a:cxn ang="0">
                <a:pos x="0" y="98"/>
              </a:cxn>
              <a:cxn ang="0">
                <a:pos x="23" y="123"/>
              </a:cxn>
              <a:cxn ang="0">
                <a:pos x="31" y="142"/>
              </a:cxn>
              <a:cxn ang="0">
                <a:pos x="26" y="161"/>
              </a:cxn>
              <a:cxn ang="0">
                <a:pos x="44" y="165"/>
              </a:cxn>
              <a:cxn ang="0">
                <a:pos x="58" y="157"/>
              </a:cxn>
              <a:cxn ang="0">
                <a:pos x="65" y="148"/>
              </a:cxn>
              <a:cxn ang="0">
                <a:pos x="80" y="188"/>
              </a:cxn>
              <a:cxn ang="0">
                <a:pos x="86" y="211"/>
              </a:cxn>
              <a:cxn ang="0">
                <a:pos x="85" y="233"/>
              </a:cxn>
              <a:cxn ang="0">
                <a:pos x="99" y="212"/>
              </a:cxn>
              <a:cxn ang="0">
                <a:pos x="92" y="188"/>
              </a:cxn>
              <a:cxn ang="0">
                <a:pos x="80" y="173"/>
              </a:cxn>
              <a:cxn ang="0">
                <a:pos x="86" y="161"/>
              </a:cxn>
              <a:cxn ang="0">
                <a:pos x="85" y="151"/>
              </a:cxn>
              <a:cxn ang="0">
                <a:pos x="69" y="130"/>
              </a:cxn>
              <a:cxn ang="0">
                <a:pos x="77" y="114"/>
              </a:cxn>
              <a:cxn ang="0">
                <a:pos x="106" y="106"/>
              </a:cxn>
              <a:cxn ang="0">
                <a:pos x="120" y="91"/>
              </a:cxn>
              <a:cxn ang="0">
                <a:pos x="111" y="91"/>
              </a:cxn>
              <a:cxn ang="0">
                <a:pos x="104" y="87"/>
              </a:cxn>
              <a:cxn ang="0">
                <a:pos x="93" y="84"/>
              </a:cxn>
              <a:cxn ang="0">
                <a:pos x="98" y="73"/>
              </a:cxn>
              <a:cxn ang="0">
                <a:pos x="88" y="60"/>
              </a:cxn>
              <a:cxn ang="0">
                <a:pos x="77" y="42"/>
              </a:cxn>
              <a:cxn ang="0">
                <a:pos x="86" y="34"/>
              </a:cxn>
              <a:cxn ang="0">
                <a:pos x="86" y="13"/>
              </a:cxn>
              <a:cxn ang="0">
                <a:pos x="72" y="0"/>
              </a:cxn>
            </a:cxnLst>
            <a:rect l="0" t="0" r="r" b="b"/>
            <a:pathLst>
              <a:path w="120" h="233">
                <a:moveTo>
                  <a:pt x="72" y="0"/>
                </a:moveTo>
                <a:lnTo>
                  <a:pt x="55" y="17"/>
                </a:lnTo>
                <a:lnTo>
                  <a:pt x="40" y="26"/>
                </a:lnTo>
                <a:lnTo>
                  <a:pt x="15" y="60"/>
                </a:lnTo>
                <a:lnTo>
                  <a:pt x="7" y="85"/>
                </a:lnTo>
                <a:lnTo>
                  <a:pt x="0" y="98"/>
                </a:lnTo>
                <a:lnTo>
                  <a:pt x="23" y="123"/>
                </a:lnTo>
                <a:lnTo>
                  <a:pt x="31" y="142"/>
                </a:lnTo>
                <a:lnTo>
                  <a:pt x="26" y="161"/>
                </a:lnTo>
                <a:lnTo>
                  <a:pt x="44" y="165"/>
                </a:lnTo>
                <a:lnTo>
                  <a:pt x="58" y="157"/>
                </a:lnTo>
                <a:lnTo>
                  <a:pt x="65" y="148"/>
                </a:lnTo>
                <a:lnTo>
                  <a:pt x="80" y="188"/>
                </a:lnTo>
                <a:lnTo>
                  <a:pt x="86" y="211"/>
                </a:lnTo>
                <a:lnTo>
                  <a:pt x="85" y="233"/>
                </a:lnTo>
                <a:lnTo>
                  <a:pt x="99" y="212"/>
                </a:lnTo>
                <a:lnTo>
                  <a:pt x="92" y="188"/>
                </a:lnTo>
                <a:lnTo>
                  <a:pt x="80" y="173"/>
                </a:lnTo>
                <a:lnTo>
                  <a:pt x="86" y="161"/>
                </a:lnTo>
                <a:lnTo>
                  <a:pt x="85" y="151"/>
                </a:lnTo>
                <a:lnTo>
                  <a:pt x="69" y="130"/>
                </a:lnTo>
                <a:lnTo>
                  <a:pt x="77" y="114"/>
                </a:lnTo>
                <a:lnTo>
                  <a:pt x="106" y="106"/>
                </a:lnTo>
                <a:lnTo>
                  <a:pt x="120" y="91"/>
                </a:lnTo>
                <a:lnTo>
                  <a:pt x="111" y="91"/>
                </a:lnTo>
                <a:lnTo>
                  <a:pt x="104" y="87"/>
                </a:lnTo>
                <a:lnTo>
                  <a:pt x="93" y="84"/>
                </a:lnTo>
                <a:lnTo>
                  <a:pt x="98" y="73"/>
                </a:lnTo>
                <a:lnTo>
                  <a:pt x="88" y="60"/>
                </a:lnTo>
                <a:lnTo>
                  <a:pt x="77" y="42"/>
                </a:lnTo>
                <a:lnTo>
                  <a:pt x="86" y="34"/>
                </a:lnTo>
                <a:lnTo>
                  <a:pt x="86" y="13"/>
                </a:lnTo>
                <a:lnTo>
                  <a:pt x="72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601" name="Line 449"/>
          <p:cNvSpPr>
            <a:spLocks noChangeShapeType="1"/>
          </p:cNvSpPr>
          <p:nvPr/>
        </p:nvSpPr>
        <p:spPr bwMode="auto">
          <a:xfrm>
            <a:off x="7440613" y="3547315"/>
            <a:ext cx="0" cy="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658" name="Freeform 506"/>
          <p:cNvSpPr>
            <a:spLocks/>
          </p:cNvSpPr>
          <p:nvPr/>
        </p:nvSpPr>
        <p:spPr bwMode="auto">
          <a:xfrm>
            <a:off x="7589838" y="2832940"/>
            <a:ext cx="123825" cy="155575"/>
          </a:xfrm>
          <a:custGeom>
            <a:avLst/>
            <a:gdLst/>
            <a:ahLst/>
            <a:cxnLst>
              <a:cxn ang="0">
                <a:pos x="32" y="12"/>
              </a:cxn>
              <a:cxn ang="0">
                <a:pos x="34" y="32"/>
              </a:cxn>
              <a:cxn ang="0">
                <a:pos x="20" y="22"/>
              </a:cxn>
              <a:cxn ang="0">
                <a:pos x="6" y="34"/>
              </a:cxn>
              <a:cxn ang="0">
                <a:pos x="0" y="56"/>
              </a:cxn>
              <a:cxn ang="0">
                <a:pos x="0" y="56"/>
              </a:cxn>
              <a:cxn ang="0">
                <a:pos x="6" y="56"/>
              </a:cxn>
              <a:cxn ang="0">
                <a:pos x="6" y="56"/>
              </a:cxn>
              <a:cxn ang="0">
                <a:pos x="10" y="56"/>
              </a:cxn>
              <a:cxn ang="0">
                <a:pos x="10" y="56"/>
              </a:cxn>
              <a:cxn ang="0">
                <a:pos x="30" y="70"/>
              </a:cxn>
              <a:cxn ang="0">
                <a:pos x="34" y="84"/>
              </a:cxn>
              <a:cxn ang="0">
                <a:pos x="34" y="84"/>
              </a:cxn>
              <a:cxn ang="0">
                <a:pos x="36" y="92"/>
              </a:cxn>
              <a:cxn ang="0">
                <a:pos x="40" y="98"/>
              </a:cxn>
              <a:cxn ang="0">
                <a:pos x="70" y="88"/>
              </a:cxn>
              <a:cxn ang="0">
                <a:pos x="70" y="84"/>
              </a:cxn>
              <a:cxn ang="0">
                <a:pos x="70" y="84"/>
              </a:cxn>
              <a:cxn ang="0">
                <a:pos x="68" y="82"/>
              </a:cxn>
              <a:cxn ang="0">
                <a:pos x="66" y="78"/>
              </a:cxn>
              <a:cxn ang="0">
                <a:pos x="64" y="76"/>
              </a:cxn>
              <a:cxn ang="0">
                <a:pos x="64" y="76"/>
              </a:cxn>
              <a:cxn ang="0">
                <a:pos x="64" y="60"/>
              </a:cxn>
              <a:cxn ang="0">
                <a:pos x="64" y="60"/>
              </a:cxn>
              <a:cxn ang="0">
                <a:pos x="64" y="46"/>
              </a:cxn>
              <a:cxn ang="0">
                <a:pos x="64" y="46"/>
              </a:cxn>
              <a:cxn ang="0">
                <a:pos x="54" y="26"/>
              </a:cxn>
              <a:cxn ang="0">
                <a:pos x="54" y="26"/>
              </a:cxn>
              <a:cxn ang="0">
                <a:pos x="64" y="16"/>
              </a:cxn>
              <a:cxn ang="0">
                <a:pos x="64" y="16"/>
              </a:cxn>
              <a:cxn ang="0">
                <a:pos x="78" y="4"/>
              </a:cxn>
              <a:cxn ang="0">
                <a:pos x="52" y="0"/>
              </a:cxn>
              <a:cxn ang="0">
                <a:pos x="32" y="12"/>
              </a:cxn>
            </a:cxnLst>
            <a:rect l="0" t="0" r="r" b="b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0" y="56"/>
                </a:lnTo>
                <a:lnTo>
                  <a:pt x="6" y="56"/>
                </a:lnTo>
                <a:lnTo>
                  <a:pt x="6" y="56"/>
                </a:lnTo>
                <a:lnTo>
                  <a:pt x="10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76"/>
                </a:lnTo>
                <a:lnTo>
                  <a:pt x="64" y="60"/>
                </a:lnTo>
                <a:lnTo>
                  <a:pt x="64" y="60"/>
                </a:lnTo>
                <a:lnTo>
                  <a:pt x="64" y="46"/>
                </a:lnTo>
                <a:lnTo>
                  <a:pt x="64" y="46"/>
                </a:lnTo>
                <a:lnTo>
                  <a:pt x="54" y="26"/>
                </a:lnTo>
                <a:lnTo>
                  <a:pt x="54" y="26"/>
                </a:lnTo>
                <a:lnTo>
                  <a:pt x="64" y="1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669" name="Freeform 517"/>
          <p:cNvSpPr>
            <a:spLocks/>
          </p:cNvSpPr>
          <p:nvPr/>
        </p:nvSpPr>
        <p:spPr bwMode="auto">
          <a:xfrm>
            <a:off x="7637463" y="2972640"/>
            <a:ext cx="85725" cy="104775"/>
          </a:xfrm>
          <a:custGeom>
            <a:avLst/>
            <a:gdLst/>
            <a:ahLst/>
            <a:cxnLst>
              <a:cxn ang="0">
                <a:pos x="10" y="12"/>
              </a:cxn>
              <a:cxn ang="0">
                <a:pos x="10" y="12"/>
              </a:cxn>
              <a:cxn ang="0">
                <a:pos x="10" y="36"/>
              </a:cxn>
              <a:cxn ang="0">
                <a:pos x="10" y="36"/>
              </a:cxn>
              <a:cxn ang="0">
                <a:pos x="0" y="66"/>
              </a:cxn>
              <a:cxn ang="0">
                <a:pos x="0" y="66"/>
              </a:cxn>
              <a:cxn ang="0">
                <a:pos x="20" y="66"/>
              </a:cxn>
              <a:cxn ang="0">
                <a:pos x="20" y="66"/>
              </a:cxn>
              <a:cxn ang="0">
                <a:pos x="40" y="60"/>
              </a:cxn>
              <a:cxn ang="0">
                <a:pos x="40" y="60"/>
              </a:cxn>
              <a:cxn ang="0">
                <a:pos x="50" y="52"/>
              </a:cxn>
              <a:cxn ang="0">
                <a:pos x="50" y="52"/>
              </a:cxn>
              <a:cxn ang="0">
                <a:pos x="54" y="36"/>
              </a:cxn>
              <a:cxn ang="0">
                <a:pos x="40" y="0"/>
              </a:cxn>
              <a:cxn ang="0">
                <a:pos x="10" y="10"/>
              </a:cxn>
              <a:cxn ang="0">
                <a:pos x="10" y="10"/>
              </a:cxn>
              <a:cxn ang="0">
                <a:pos x="10" y="12"/>
              </a:cxn>
              <a:cxn ang="0">
                <a:pos x="10" y="12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10" y="36"/>
                </a:lnTo>
                <a:lnTo>
                  <a:pt x="0" y="66"/>
                </a:lnTo>
                <a:lnTo>
                  <a:pt x="0" y="66"/>
                </a:lnTo>
                <a:lnTo>
                  <a:pt x="20" y="66"/>
                </a:lnTo>
                <a:lnTo>
                  <a:pt x="20" y="66"/>
                </a:lnTo>
                <a:lnTo>
                  <a:pt x="40" y="60"/>
                </a:lnTo>
                <a:lnTo>
                  <a:pt x="40" y="60"/>
                </a:lnTo>
                <a:lnTo>
                  <a:pt x="50" y="52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0"/>
                </a:lnTo>
                <a:lnTo>
                  <a:pt x="10" y="12"/>
                </a:lnTo>
                <a:lnTo>
                  <a:pt x="10" y="1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Rectangle 19"/>
          <p:cNvSpPr>
            <a:spLocks noChangeArrowheads="1"/>
          </p:cNvSpPr>
          <p:nvPr/>
        </p:nvSpPr>
        <p:spPr bwMode="auto">
          <a:xfrm>
            <a:off x="639763" y="5891213"/>
            <a:ext cx="268287" cy="223837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" name="Rectangle 20"/>
          <p:cNvSpPr>
            <a:spLocks noChangeArrowheads="1"/>
          </p:cNvSpPr>
          <p:nvPr/>
        </p:nvSpPr>
        <p:spPr bwMode="auto">
          <a:xfrm>
            <a:off x="3165475" y="5886450"/>
            <a:ext cx="268288" cy="223838"/>
          </a:xfrm>
          <a:prstGeom prst="rect">
            <a:avLst/>
          </a:pr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" name="Rectangle 21"/>
          <p:cNvSpPr>
            <a:spLocks noChangeArrowheads="1"/>
          </p:cNvSpPr>
          <p:nvPr/>
        </p:nvSpPr>
        <p:spPr bwMode="auto">
          <a:xfrm>
            <a:off x="638175" y="6354982"/>
            <a:ext cx="268288" cy="2238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" name="Rectangle 22"/>
          <p:cNvSpPr>
            <a:spLocks noChangeArrowheads="1"/>
          </p:cNvSpPr>
          <p:nvPr/>
        </p:nvSpPr>
        <p:spPr bwMode="auto">
          <a:xfrm>
            <a:off x="3168650" y="6376988"/>
            <a:ext cx="268288" cy="223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8" name="Text Box 23"/>
          <p:cNvSpPr txBox="1">
            <a:spLocks noChangeArrowheads="1"/>
          </p:cNvSpPr>
          <p:nvPr/>
        </p:nvSpPr>
        <p:spPr bwMode="auto">
          <a:xfrm>
            <a:off x="936625" y="5844681"/>
            <a:ext cx="1596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Madrid Protocol</a:t>
            </a:r>
            <a:r>
              <a:rPr lang="en-US" dirty="0"/>
              <a:t> </a:t>
            </a:r>
          </a:p>
        </p:txBody>
      </p:sp>
      <p:sp>
        <p:nvSpPr>
          <p:cNvPr id="239" name="Text Box 24"/>
          <p:cNvSpPr txBox="1">
            <a:spLocks noChangeArrowheads="1"/>
          </p:cNvSpPr>
          <p:nvPr/>
        </p:nvSpPr>
        <p:spPr bwMode="auto">
          <a:xfrm>
            <a:off x="3476625" y="5847035"/>
            <a:ext cx="35795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Madrid Protocol and Madrid Agreement</a:t>
            </a:r>
            <a:r>
              <a:rPr lang="en-US" dirty="0"/>
              <a:t> </a:t>
            </a:r>
          </a:p>
        </p:txBody>
      </p:sp>
      <p:sp>
        <p:nvSpPr>
          <p:cNvPr id="240" name="Text Box 25"/>
          <p:cNvSpPr txBox="1">
            <a:spLocks noChangeArrowheads="1"/>
          </p:cNvSpPr>
          <p:nvPr/>
        </p:nvSpPr>
        <p:spPr bwMode="auto">
          <a:xfrm>
            <a:off x="942975" y="6327281"/>
            <a:ext cx="18002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Madrid Agreement</a:t>
            </a:r>
            <a:r>
              <a:rPr lang="en-US" dirty="0"/>
              <a:t> </a:t>
            </a:r>
          </a:p>
        </p:txBody>
      </p:sp>
      <p:sp>
        <p:nvSpPr>
          <p:cNvPr id="241" name="Text Box 26"/>
          <p:cNvSpPr txBox="1">
            <a:spLocks noChangeArrowheads="1"/>
          </p:cNvSpPr>
          <p:nvPr/>
        </p:nvSpPr>
        <p:spPr bwMode="auto">
          <a:xfrm>
            <a:off x="3478213" y="6333959"/>
            <a:ext cx="10500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No Treaty</a:t>
            </a:r>
            <a:r>
              <a:rPr lang="en-US" dirty="0"/>
              <a:t> </a:t>
            </a:r>
          </a:p>
        </p:txBody>
      </p:sp>
      <p:sp>
        <p:nvSpPr>
          <p:cNvPr id="214" name="Freeform 213"/>
          <p:cNvSpPr/>
          <p:nvPr/>
        </p:nvSpPr>
        <p:spPr>
          <a:xfrm>
            <a:off x="6279375" y="2753697"/>
            <a:ext cx="221460" cy="195272"/>
          </a:xfrm>
          <a:custGeom>
            <a:avLst/>
            <a:gdLst>
              <a:gd name="connsiteX0" fmla="*/ 22599 w 221460"/>
              <a:gd name="connsiteY0" fmla="*/ 174702 h 195272"/>
              <a:gd name="connsiteX1" fmla="*/ 56646 w 221460"/>
              <a:gd name="connsiteY1" fmla="*/ 169838 h 195272"/>
              <a:gd name="connsiteX2" fmla="*/ 71238 w 221460"/>
              <a:gd name="connsiteY2" fmla="*/ 164974 h 195272"/>
              <a:gd name="connsiteX3" fmla="*/ 90693 w 221460"/>
              <a:gd name="connsiteY3" fmla="*/ 160110 h 195272"/>
              <a:gd name="connsiteX4" fmla="*/ 119876 w 221460"/>
              <a:gd name="connsiteY4" fmla="*/ 150382 h 195272"/>
              <a:gd name="connsiteX5" fmla="*/ 149059 w 221460"/>
              <a:gd name="connsiteY5" fmla="*/ 130927 h 195272"/>
              <a:gd name="connsiteX6" fmla="*/ 163650 w 221460"/>
              <a:gd name="connsiteY6" fmla="*/ 121199 h 195272"/>
              <a:gd name="connsiteX7" fmla="*/ 187970 w 221460"/>
              <a:gd name="connsiteY7" fmla="*/ 92016 h 195272"/>
              <a:gd name="connsiteX8" fmla="*/ 217153 w 221460"/>
              <a:gd name="connsiteY8" fmla="*/ 67697 h 195272"/>
              <a:gd name="connsiteX9" fmla="*/ 212289 w 221460"/>
              <a:gd name="connsiteY9" fmla="*/ 23923 h 195272"/>
              <a:gd name="connsiteX10" fmla="*/ 178242 w 221460"/>
              <a:gd name="connsiteY10" fmla="*/ 19059 h 195272"/>
              <a:gd name="connsiteX11" fmla="*/ 158787 w 221460"/>
              <a:gd name="connsiteY11" fmla="*/ 14195 h 195272"/>
              <a:gd name="connsiteX12" fmla="*/ 129604 w 221460"/>
              <a:gd name="connsiteY12" fmla="*/ 4468 h 195272"/>
              <a:gd name="connsiteX13" fmla="*/ 61510 w 221460"/>
              <a:gd name="connsiteY13" fmla="*/ 19059 h 195272"/>
              <a:gd name="connsiteX14" fmla="*/ 46919 w 221460"/>
              <a:gd name="connsiteY14" fmla="*/ 33651 h 195272"/>
              <a:gd name="connsiteX15" fmla="*/ 51782 w 221460"/>
              <a:gd name="connsiteY15" fmla="*/ 62834 h 195272"/>
              <a:gd name="connsiteX16" fmla="*/ 80965 w 221460"/>
              <a:gd name="connsiteY16" fmla="*/ 72561 h 195272"/>
              <a:gd name="connsiteX17" fmla="*/ 61510 w 221460"/>
              <a:gd name="connsiteY17" fmla="*/ 101744 h 195272"/>
              <a:gd name="connsiteX18" fmla="*/ 17736 w 221460"/>
              <a:gd name="connsiteY18" fmla="*/ 121199 h 195272"/>
              <a:gd name="connsiteX19" fmla="*/ 3144 w 221460"/>
              <a:gd name="connsiteY19" fmla="*/ 135791 h 195272"/>
              <a:gd name="connsiteX20" fmla="*/ 8008 w 221460"/>
              <a:gd name="connsiteY20" fmla="*/ 189293 h 195272"/>
              <a:gd name="connsiteX21" fmla="*/ 27463 w 221460"/>
              <a:gd name="connsiteY21" fmla="*/ 184429 h 195272"/>
              <a:gd name="connsiteX22" fmla="*/ 22599 w 221460"/>
              <a:gd name="connsiteY22" fmla="*/ 174702 h 19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1460" h="195272">
                <a:moveTo>
                  <a:pt x="22599" y="174702"/>
                </a:moveTo>
                <a:cubicBezTo>
                  <a:pt x="27463" y="172270"/>
                  <a:pt x="45404" y="172086"/>
                  <a:pt x="56646" y="169838"/>
                </a:cubicBezTo>
                <a:cubicBezTo>
                  <a:pt x="61674" y="168832"/>
                  <a:pt x="66308" y="166383"/>
                  <a:pt x="71238" y="164974"/>
                </a:cubicBezTo>
                <a:cubicBezTo>
                  <a:pt x="77665" y="163138"/>
                  <a:pt x="84290" y="162031"/>
                  <a:pt x="90693" y="160110"/>
                </a:cubicBezTo>
                <a:cubicBezTo>
                  <a:pt x="100514" y="157163"/>
                  <a:pt x="111344" y="156070"/>
                  <a:pt x="119876" y="150382"/>
                </a:cubicBezTo>
                <a:lnTo>
                  <a:pt x="149059" y="130927"/>
                </a:lnTo>
                <a:cubicBezTo>
                  <a:pt x="153923" y="127684"/>
                  <a:pt x="159516" y="125332"/>
                  <a:pt x="163650" y="121199"/>
                </a:cubicBezTo>
                <a:cubicBezTo>
                  <a:pt x="206270" y="78582"/>
                  <a:pt x="154120" y="132637"/>
                  <a:pt x="187970" y="92016"/>
                </a:cubicBezTo>
                <a:cubicBezTo>
                  <a:pt x="199673" y="77973"/>
                  <a:pt x="202806" y="77262"/>
                  <a:pt x="217153" y="67697"/>
                </a:cubicBezTo>
                <a:cubicBezTo>
                  <a:pt x="215532" y="53106"/>
                  <a:pt x="221460" y="35387"/>
                  <a:pt x="212289" y="23923"/>
                </a:cubicBezTo>
                <a:cubicBezTo>
                  <a:pt x="205127" y="14971"/>
                  <a:pt x="189521" y="21110"/>
                  <a:pt x="178242" y="19059"/>
                </a:cubicBezTo>
                <a:cubicBezTo>
                  <a:pt x="171665" y="17863"/>
                  <a:pt x="165190" y="16116"/>
                  <a:pt x="158787" y="14195"/>
                </a:cubicBezTo>
                <a:cubicBezTo>
                  <a:pt x="148966" y="11249"/>
                  <a:pt x="129604" y="4468"/>
                  <a:pt x="129604" y="4468"/>
                </a:cubicBezTo>
                <a:cubicBezTo>
                  <a:pt x="90564" y="8017"/>
                  <a:pt x="84381" y="0"/>
                  <a:pt x="61510" y="19059"/>
                </a:cubicBezTo>
                <a:cubicBezTo>
                  <a:pt x="56226" y="23463"/>
                  <a:pt x="51783" y="28787"/>
                  <a:pt x="46919" y="33651"/>
                </a:cubicBezTo>
                <a:cubicBezTo>
                  <a:pt x="42868" y="45803"/>
                  <a:pt x="36176" y="53080"/>
                  <a:pt x="51782" y="62834"/>
                </a:cubicBezTo>
                <a:cubicBezTo>
                  <a:pt x="60477" y="68269"/>
                  <a:pt x="80965" y="72561"/>
                  <a:pt x="80965" y="72561"/>
                </a:cubicBezTo>
                <a:cubicBezTo>
                  <a:pt x="74480" y="82289"/>
                  <a:pt x="72601" y="98047"/>
                  <a:pt x="61510" y="101744"/>
                </a:cubicBezTo>
                <a:cubicBezTo>
                  <a:pt x="40304" y="108813"/>
                  <a:pt x="33150" y="108354"/>
                  <a:pt x="17736" y="121199"/>
                </a:cubicBezTo>
                <a:cubicBezTo>
                  <a:pt x="12452" y="125603"/>
                  <a:pt x="8008" y="130927"/>
                  <a:pt x="3144" y="135791"/>
                </a:cubicBezTo>
                <a:cubicBezTo>
                  <a:pt x="4765" y="153625"/>
                  <a:pt x="0" y="173276"/>
                  <a:pt x="8008" y="189293"/>
                </a:cubicBezTo>
                <a:cubicBezTo>
                  <a:pt x="10997" y="195272"/>
                  <a:pt x="21484" y="187419"/>
                  <a:pt x="27463" y="184429"/>
                </a:cubicBezTo>
                <a:cubicBezTo>
                  <a:pt x="28913" y="183704"/>
                  <a:pt x="17735" y="177134"/>
                  <a:pt x="22599" y="174702"/>
                </a:cubicBez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" name="Freeform 214"/>
          <p:cNvSpPr/>
          <p:nvPr/>
        </p:nvSpPr>
        <p:spPr>
          <a:xfrm rot="21248487">
            <a:off x="5784084" y="2644711"/>
            <a:ext cx="448746" cy="448919"/>
          </a:xfrm>
          <a:custGeom>
            <a:avLst/>
            <a:gdLst>
              <a:gd name="connsiteX0" fmla="*/ 330741 w 347168"/>
              <a:gd name="connsiteY0" fmla="*/ 306422 h 350196"/>
              <a:gd name="connsiteX1" fmla="*/ 345332 w 347168"/>
              <a:gd name="connsiteY1" fmla="*/ 291830 h 350196"/>
              <a:gd name="connsiteX2" fmla="*/ 340468 w 347168"/>
              <a:gd name="connsiteY2" fmla="*/ 272375 h 350196"/>
              <a:gd name="connsiteX3" fmla="*/ 335604 w 347168"/>
              <a:gd name="connsiteY3" fmla="*/ 257783 h 350196"/>
              <a:gd name="connsiteX4" fmla="*/ 321013 w 347168"/>
              <a:gd name="connsiteY4" fmla="*/ 252919 h 350196"/>
              <a:gd name="connsiteX5" fmla="*/ 306422 w 347168"/>
              <a:gd name="connsiteY5" fmla="*/ 243192 h 350196"/>
              <a:gd name="connsiteX6" fmla="*/ 272375 w 347168"/>
              <a:gd name="connsiteY6" fmla="*/ 233464 h 350196"/>
              <a:gd name="connsiteX7" fmla="*/ 257783 w 347168"/>
              <a:gd name="connsiteY7" fmla="*/ 228600 h 350196"/>
              <a:gd name="connsiteX8" fmla="*/ 233464 w 347168"/>
              <a:gd name="connsiteY8" fmla="*/ 199417 h 350196"/>
              <a:gd name="connsiteX9" fmla="*/ 214009 w 347168"/>
              <a:gd name="connsiteY9" fmla="*/ 170234 h 350196"/>
              <a:gd name="connsiteX10" fmla="*/ 204281 w 347168"/>
              <a:gd name="connsiteY10" fmla="*/ 155643 h 350196"/>
              <a:gd name="connsiteX11" fmla="*/ 189690 w 347168"/>
              <a:gd name="connsiteY11" fmla="*/ 150779 h 350196"/>
              <a:gd name="connsiteX12" fmla="*/ 184826 w 347168"/>
              <a:gd name="connsiteY12" fmla="*/ 136188 h 350196"/>
              <a:gd name="connsiteX13" fmla="*/ 175098 w 347168"/>
              <a:gd name="connsiteY13" fmla="*/ 68094 h 350196"/>
              <a:gd name="connsiteX14" fmla="*/ 165370 w 347168"/>
              <a:gd name="connsiteY14" fmla="*/ 53502 h 350196"/>
              <a:gd name="connsiteX15" fmla="*/ 136187 w 347168"/>
              <a:gd name="connsiteY15" fmla="*/ 43775 h 350196"/>
              <a:gd name="connsiteX16" fmla="*/ 116732 w 347168"/>
              <a:gd name="connsiteY16" fmla="*/ 48639 h 350196"/>
              <a:gd name="connsiteX17" fmla="*/ 102141 w 347168"/>
              <a:gd name="connsiteY17" fmla="*/ 53502 h 350196"/>
              <a:gd name="connsiteX18" fmla="*/ 87549 w 347168"/>
              <a:gd name="connsiteY18" fmla="*/ 48639 h 350196"/>
              <a:gd name="connsiteX19" fmla="*/ 68094 w 347168"/>
              <a:gd name="connsiteY19" fmla="*/ 24319 h 350196"/>
              <a:gd name="connsiteX20" fmla="*/ 58366 w 347168"/>
              <a:gd name="connsiteY20" fmla="*/ 9728 h 350196"/>
              <a:gd name="connsiteX21" fmla="*/ 29183 w 347168"/>
              <a:gd name="connsiteY21" fmla="*/ 0 h 350196"/>
              <a:gd name="connsiteX22" fmla="*/ 19456 w 347168"/>
              <a:gd name="connsiteY22" fmla="*/ 14592 h 350196"/>
              <a:gd name="connsiteX23" fmla="*/ 38911 w 347168"/>
              <a:gd name="connsiteY23" fmla="*/ 43775 h 350196"/>
              <a:gd name="connsiteX24" fmla="*/ 24319 w 347168"/>
              <a:gd name="connsiteY24" fmla="*/ 53502 h 350196"/>
              <a:gd name="connsiteX25" fmla="*/ 9728 w 347168"/>
              <a:gd name="connsiteY25" fmla="*/ 58366 h 350196"/>
              <a:gd name="connsiteX26" fmla="*/ 0 w 347168"/>
              <a:gd name="connsiteY26" fmla="*/ 72958 h 350196"/>
              <a:gd name="connsiteX27" fmla="*/ 4864 w 347168"/>
              <a:gd name="connsiteY27" fmla="*/ 102141 h 350196"/>
              <a:gd name="connsiteX28" fmla="*/ 14592 w 347168"/>
              <a:gd name="connsiteY28" fmla="*/ 116732 h 350196"/>
              <a:gd name="connsiteX29" fmla="*/ 19456 w 347168"/>
              <a:gd name="connsiteY29" fmla="*/ 170234 h 350196"/>
              <a:gd name="connsiteX30" fmla="*/ 24319 w 347168"/>
              <a:gd name="connsiteY30" fmla="*/ 267511 h 350196"/>
              <a:gd name="connsiteX31" fmla="*/ 53502 w 347168"/>
              <a:gd name="connsiteY31" fmla="*/ 277239 h 350196"/>
              <a:gd name="connsiteX32" fmla="*/ 82685 w 347168"/>
              <a:gd name="connsiteY32" fmla="*/ 291830 h 350196"/>
              <a:gd name="connsiteX33" fmla="*/ 107004 w 347168"/>
              <a:gd name="connsiteY33" fmla="*/ 335605 h 350196"/>
              <a:gd name="connsiteX34" fmla="*/ 111868 w 347168"/>
              <a:gd name="connsiteY34" fmla="*/ 321013 h 350196"/>
              <a:gd name="connsiteX35" fmla="*/ 126460 w 347168"/>
              <a:gd name="connsiteY35" fmla="*/ 325877 h 350196"/>
              <a:gd name="connsiteX36" fmla="*/ 170234 w 347168"/>
              <a:gd name="connsiteY36" fmla="*/ 330741 h 350196"/>
              <a:gd name="connsiteX37" fmla="*/ 199417 w 347168"/>
              <a:gd name="connsiteY37" fmla="*/ 340468 h 350196"/>
              <a:gd name="connsiteX38" fmla="*/ 209145 w 347168"/>
              <a:gd name="connsiteY38" fmla="*/ 311285 h 350196"/>
              <a:gd name="connsiteX39" fmla="*/ 316149 w 347168"/>
              <a:gd name="connsiteY39" fmla="*/ 311285 h 350196"/>
              <a:gd name="connsiteX40" fmla="*/ 345332 w 347168"/>
              <a:gd name="connsiteY40" fmla="*/ 291830 h 350196"/>
              <a:gd name="connsiteX41" fmla="*/ 330741 w 347168"/>
              <a:gd name="connsiteY41" fmla="*/ 306422 h 35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47168" h="350196">
                <a:moveTo>
                  <a:pt x="330741" y="306422"/>
                </a:moveTo>
                <a:cubicBezTo>
                  <a:pt x="330741" y="306422"/>
                  <a:pt x="343442" y="298444"/>
                  <a:pt x="345332" y="291830"/>
                </a:cubicBezTo>
                <a:cubicBezTo>
                  <a:pt x="347168" y="285403"/>
                  <a:pt x="342304" y="278802"/>
                  <a:pt x="340468" y="272375"/>
                </a:cubicBezTo>
                <a:cubicBezTo>
                  <a:pt x="339059" y="267445"/>
                  <a:pt x="339229" y="261409"/>
                  <a:pt x="335604" y="257783"/>
                </a:cubicBezTo>
                <a:cubicBezTo>
                  <a:pt x="331979" y="254158"/>
                  <a:pt x="325599" y="255212"/>
                  <a:pt x="321013" y="252919"/>
                </a:cubicBezTo>
                <a:cubicBezTo>
                  <a:pt x="315785" y="250305"/>
                  <a:pt x="311650" y="245806"/>
                  <a:pt x="306422" y="243192"/>
                </a:cubicBezTo>
                <a:cubicBezTo>
                  <a:pt x="298648" y="239305"/>
                  <a:pt x="279647" y="235542"/>
                  <a:pt x="272375" y="233464"/>
                </a:cubicBezTo>
                <a:cubicBezTo>
                  <a:pt x="267445" y="232055"/>
                  <a:pt x="262647" y="230221"/>
                  <a:pt x="257783" y="228600"/>
                </a:cubicBezTo>
                <a:cubicBezTo>
                  <a:pt x="223028" y="176466"/>
                  <a:pt x="277152" y="255588"/>
                  <a:pt x="233464" y="199417"/>
                </a:cubicBezTo>
                <a:cubicBezTo>
                  <a:pt x="226286" y="190189"/>
                  <a:pt x="220494" y="179962"/>
                  <a:pt x="214009" y="170234"/>
                </a:cubicBezTo>
                <a:cubicBezTo>
                  <a:pt x="210766" y="165370"/>
                  <a:pt x="209827" y="157492"/>
                  <a:pt x="204281" y="155643"/>
                </a:cubicBezTo>
                <a:lnTo>
                  <a:pt x="189690" y="150779"/>
                </a:lnTo>
                <a:cubicBezTo>
                  <a:pt x="188069" y="145915"/>
                  <a:pt x="185551" y="141263"/>
                  <a:pt x="184826" y="136188"/>
                </a:cubicBezTo>
                <a:cubicBezTo>
                  <a:pt x="182589" y="120528"/>
                  <a:pt x="184740" y="87378"/>
                  <a:pt x="175098" y="68094"/>
                </a:cubicBezTo>
                <a:cubicBezTo>
                  <a:pt x="172484" y="62865"/>
                  <a:pt x="170327" y="56600"/>
                  <a:pt x="165370" y="53502"/>
                </a:cubicBezTo>
                <a:cubicBezTo>
                  <a:pt x="156675" y="48068"/>
                  <a:pt x="136187" y="43775"/>
                  <a:pt x="136187" y="43775"/>
                </a:cubicBezTo>
                <a:cubicBezTo>
                  <a:pt x="129702" y="45396"/>
                  <a:pt x="123159" y="46803"/>
                  <a:pt x="116732" y="48639"/>
                </a:cubicBezTo>
                <a:cubicBezTo>
                  <a:pt x="111803" y="50047"/>
                  <a:pt x="107268" y="53502"/>
                  <a:pt x="102141" y="53502"/>
                </a:cubicBezTo>
                <a:cubicBezTo>
                  <a:pt x="97014" y="53502"/>
                  <a:pt x="92413" y="50260"/>
                  <a:pt x="87549" y="48639"/>
                </a:cubicBezTo>
                <a:cubicBezTo>
                  <a:pt x="78080" y="20233"/>
                  <a:pt x="90093" y="46318"/>
                  <a:pt x="68094" y="24319"/>
                </a:cubicBezTo>
                <a:cubicBezTo>
                  <a:pt x="63961" y="20186"/>
                  <a:pt x="63323" y="12826"/>
                  <a:pt x="58366" y="9728"/>
                </a:cubicBezTo>
                <a:cubicBezTo>
                  <a:pt x="49671" y="4294"/>
                  <a:pt x="29183" y="0"/>
                  <a:pt x="29183" y="0"/>
                </a:cubicBezTo>
                <a:cubicBezTo>
                  <a:pt x="25941" y="4864"/>
                  <a:pt x="18188" y="8886"/>
                  <a:pt x="19456" y="14592"/>
                </a:cubicBezTo>
                <a:cubicBezTo>
                  <a:pt x="21992" y="26005"/>
                  <a:pt x="38911" y="43775"/>
                  <a:pt x="38911" y="43775"/>
                </a:cubicBezTo>
                <a:cubicBezTo>
                  <a:pt x="34047" y="47017"/>
                  <a:pt x="29548" y="50888"/>
                  <a:pt x="24319" y="53502"/>
                </a:cubicBezTo>
                <a:cubicBezTo>
                  <a:pt x="19733" y="55795"/>
                  <a:pt x="13731" y="55163"/>
                  <a:pt x="9728" y="58366"/>
                </a:cubicBezTo>
                <a:cubicBezTo>
                  <a:pt x="5163" y="62018"/>
                  <a:pt x="3243" y="68094"/>
                  <a:pt x="0" y="72958"/>
                </a:cubicBezTo>
                <a:cubicBezTo>
                  <a:pt x="1621" y="82686"/>
                  <a:pt x="1745" y="92785"/>
                  <a:pt x="4864" y="102141"/>
                </a:cubicBezTo>
                <a:cubicBezTo>
                  <a:pt x="6713" y="107687"/>
                  <a:pt x="13367" y="111016"/>
                  <a:pt x="14592" y="116732"/>
                </a:cubicBezTo>
                <a:cubicBezTo>
                  <a:pt x="18344" y="134242"/>
                  <a:pt x="18303" y="152364"/>
                  <a:pt x="19456" y="170234"/>
                </a:cubicBezTo>
                <a:cubicBezTo>
                  <a:pt x="21546" y="202633"/>
                  <a:pt x="14475" y="236573"/>
                  <a:pt x="24319" y="267511"/>
                </a:cubicBezTo>
                <a:cubicBezTo>
                  <a:pt x="27428" y="277282"/>
                  <a:pt x="44970" y="271552"/>
                  <a:pt x="53502" y="277239"/>
                </a:cubicBezTo>
                <a:cubicBezTo>
                  <a:pt x="72360" y="289810"/>
                  <a:pt x="62548" y="285117"/>
                  <a:pt x="82685" y="291830"/>
                </a:cubicBezTo>
                <a:cubicBezTo>
                  <a:pt x="93418" y="345495"/>
                  <a:pt x="76727" y="345696"/>
                  <a:pt x="107004" y="335605"/>
                </a:cubicBezTo>
                <a:cubicBezTo>
                  <a:pt x="108625" y="330741"/>
                  <a:pt x="107282" y="323306"/>
                  <a:pt x="111868" y="321013"/>
                </a:cubicBezTo>
                <a:cubicBezTo>
                  <a:pt x="116454" y="318720"/>
                  <a:pt x="121403" y="325034"/>
                  <a:pt x="126460" y="325877"/>
                </a:cubicBezTo>
                <a:cubicBezTo>
                  <a:pt x="140941" y="328291"/>
                  <a:pt x="155643" y="329120"/>
                  <a:pt x="170234" y="330741"/>
                </a:cubicBezTo>
                <a:cubicBezTo>
                  <a:pt x="179962" y="333983"/>
                  <a:pt x="196174" y="350196"/>
                  <a:pt x="199417" y="340468"/>
                </a:cubicBezTo>
                <a:lnTo>
                  <a:pt x="209145" y="311285"/>
                </a:lnTo>
                <a:cubicBezTo>
                  <a:pt x="242833" y="314348"/>
                  <a:pt x="282461" y="321193"/>
                  <a:pt x="316149" y="311285"/>
                </a:cubicBezTo>
                <a:cubicBezTo>
                  <a:pt x="327365" y="307986"/>
                  <a:pt x="345332" y="291830"/>
                  <a:pt x="345332" y="291830"/>
                </a:cubicBezTo>
                <a:cubicBezTo>
                  <a:pt x="339589" y="268858"/>
                  <a:pt x="330741" y="306422"/>
                  <a:pt x="330741" y="306422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Arial" charset="0"/>
              <a:ea typeface="ＭＳ Ｐゴシック" pitchFamily="96" charset="-128"/>
            </a:endParaRPr>
          </a:p>
        </p:txBody>
      </p:sp>
      <p:sp>
        <p:nvSpPr>
          <p:cNvPr id="216" name="Freeform 285"/>
          <p:cNvSpPr>
            <a:spLocks/>
          </p:cNvSpPr>
          <p:nvPr/>
        </p:nvSpPr>
        <p:spPr bwMode="auto">
          <a:xfrm rot="15951156">
            <a:off x="5582756" y="2821343"/>
            <a:ext cx="173260" cy="195142"/>
          </a:xfrm>
          <a:custGeom>
            <a:avLst/>
            <a:gdLst/>
            <a:ahLst/>
            <a:cxnLst>
              <a:cxn ang="0">
                <a:pos x="25" y="114"/>
              </a:cxn>
              <a:cxn ang="0">
                <a:pos x="61" y="96"/>
              </a:cxn>
              <a:cxn ang="0">
                <a:pos x="73" y="90"/>
              </a:cxn>
              <a:cxn ang="0">
                <a:pos x="115" y="66"/>
              </a:cxn>
              <a:cxn ang="0">
                <a:pos x="127" y="24"/>
              </a:cxn>
              <a:cxn ang="0">
                <a:pos x="139" y="6"/>
              </a:cxn>
              <a:cxn ang="0">
                <a:pos x="139" y="0"/>
              </a:cxn>
              <a:cxn ang="0">
                <a:pos x="115" y="6"/>
              </a:cxn>
              <a:cxn ang="0">
                <a:pos x="49" y="12"/>
              </a:cxn>
              <a:cxn ang="0">
                <a:pos x="37" y="6"/>
              </a:cxn>
              <a:cxn ang="0">
                <a:pos x="19" y="24"/>
              </a:cxn>
              <a:cxn ang="0">
                <a:pos x="19" y="24"/>
              </a:cxn>
              <a:cxn ang="0">
                <a:pos x="25" y="48"/>
              </a:cxn>
              <a:cxn ang="0">
                <a:pos x="0" y="102"/>
              </a:cxn>
              <a:cxn ang="0">
                <a:pos x="13" y="102"/>
              </a:cxn>
              <a:cxn ang="0">
                <a:pos x="25" y="114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Freeform 218"/>
          <p:cNvSpPr/>
          <p:nvPr/>
        </p:nvSpPr>
        <p:spPr bwMode="auto">
          <a:xfrm>
            <a:off x="5218532" y="3898900"/>
            <a:ext cx="143855" cy="307975"/>
          </a:xfrm>
          <a:custGeom>
            <a:avLst/>
            <a:gdLst>
              <a:gd name="connsiteX0" fmla="*/ 26568 w 143855"/>
              <a:gd name="connsiteY0" fmla="*/ 301625 h 307975"/>
              <a:gd name="connsiteX1" fmla="*/ 20218 w 143855"/>
              <a:gd name="connsiteY1" fmla="*/ 282575 h 307975"/>
              <a:gd name="connsiteX2" fmla="*/ 17043 w 143855"/>
              <a:gd name="connsiteY2" fmla="*/ 273050 h 307975"/>
              <a:gd name="connsiteX3" fmla="*/ 13868 w 143855"/>
              <a:gd name="connsiteY3" fmla="*/ 244475 h 307975"/>
              <a:gd name="connsiteX4" fmla="*/ 4343 w 143855"/>
              <a:gd name="connsiteY4" fmla="*/ 225425 h 307975"/>
              <a:gd name="connsiteX5" fmla="*/ 1168 w 143855"/>
              <a:gd name="connsiteY5" fmla="*/ 215900 h 307975"/>
              <a:gd name="connsiteX6" fmla="*/ 4343 w 143855"/>
              <a:gd name="connsiteY6" fmla="*/ 123825 h 307975"/>
              <a:gd name="connsiteX7" fmla="*/ 17043 w 143855"/>
              <a:gd name="connsiteY7" fmla="*/ 104775 h 307975"/>
              <a:gd name="connsiteX8" fmla="*/ 26568 w 143855"/>
              <a:gd name="connsiteY8" fmla="*/ 98425 h 307975"/>
              <a:gd name="connsiteX9" fmla="*/ 29743 w 143855"/>
              <a:gd name="connsiteY9" fmla="*/ 88900 h 307975"/>
              <a:gd name="connsiteX10" fmla="*/ 36093 w 143855"/>
              <a:gd name="connsiteY10" fmla="*/ 79375 h 307975"/>
              <a:gd name="connsiteX11" fmla="*/ 42443 w 143855"/>
              <a:gd name="connsiteY11" fmla="*/ 60325 h 307975"/>
              <a:gd name="connsiteX12" fmla="*/ 51968 w 143855"/>
              <a:gd name="connsiteY12" fmla="*/ 3175 h 307975"/>
              <a:gd name="connsiteX13" fmla="*/ 61493 w 143855"/>
              <a:gd name="connsiteY13" fmla="*/ 0 h 307975"/>
              <a:gd name="connsiteX14" fmla="*/ 121818 w 143855"/>
              <a:gd name="connsiteY14" fmla="*/ 9525 h 307975"/>
              <a:gd name="connsiteX15" fmla="*/ 131343 w 143855"/>
              <a:gd name="connsiteY15" fmla="*/ 12700 h 307975"/>
              <a:gd name="connsiteX16" fmla="*/ 134518 w 143855"/>
              <a:gd name="connsiteY16" fmla="*/ 53975 h 307975"/>
              <a:gd name="connsiteX17" fmla="*/ 128168 w 143855"/>
              <a:gd name="connsiteY17" fmla="*/ 63500 h 307975"/>
              <a:gd name="connsiteX18" fmla="*/ 124993 w 143855"/>
              <a:gd name="connsiteY18" fmla="*/ 73025 h 307975"/>
              <a:gd name="connsiteX19" fmla="*/ 131343 w 143855"/>
              <a:gd name="connsiteY19" fmla="*/ 117475 h 307975"/>
              <a:gd name="connsiteX20" fmla="*/ 128168 w 143855"/>
              <a:gd name="connsiteY20" fmla="*/ 139700 h 307975"/>
              <a:gd name="connsiteX21" fmla="*/ 118643 w 143855"/>
              <a:gd name="connsiteY21" fmla="*/ 149225 h 307975"/>
              <a:gd name="connsiteX22" fmla="*/ 96418 w 143855"/>
              <a:gd name="connsiteY22" fmla="*/ 165100 h 307975"/>
              <a:gd name="connsiteX23" fmla="*/ 80543 w 143855"/>
              <a:gd name="connsiteY23" fmla="*/ 149225 h 307975"/>
              <a:gd name="connsiteX24" fmla="*/ 74193 w 143855"/>
              <a:gd name="connsiteY24" fmla="*/ 139700 h 307975"/>
              <a:gd name="connsiteX25" fmla="*/ 64668 w 143855"/>
              <a:gd name="connsiteY25" fmla="*/ 136525 h 307975"/>
              <a:gd name="connsiteX26" fmla="*/ 55143 w 143855"/>
              <a:gd name="connsiteY26" fmla="*/ 130175 h 307975"/>
              <a:gd name="connsiteX27" fmla="*/ 42443 w 143855"/>
              <a:gd name="connsiteY27" fmla="*/ 133350 h 307975"/>
              <a:gd name="connsiteX28" fmla="*/ 39268 w 143855"/>
              <a:gd name="connsiteY28" fmla="*/ 158750 h 307975"/>
              <a:gd name="connsiteX29" fmla="*/ 39268 w 143855"/>
              <a:gd name="connsiteY29" fmla="*/ 234950 h 307975"/>
              <a:gd name="connsiteX30" fmla="*/ 42443 w 143855"/>
              <a:gd name="connsiteY30" fmla="*/ 244475 h 307975"/>
              <a:gd name="connsiteX31" fmla="*/ 45618 w 143855"/>
              <a:gd name="connsiteY31" fmla="*/ 292100 h 307975"/>
              <a:gd name="connsiteX32" fmla="*/ 51968 w 143855"/>
              <a:gd name="connsiteY32" fmla="*/ 301625 h 307975"/>
              <a:gd name="connsiteX33" fmla="*/ 42443 w 143855"/>
              <a:gd name="connsiteY33" fmla="*/ 307975 h 307975"/>
              <a:gd name="connsiteX34" fmla="*/ 32918 w 143855"/>
              <a:gd name="connsiteY34" fmla="*/ 304800 h 307975"/>
              <a:gd name="connsiteX35" fmla="*/ 26568 w 143855"/>
              <a:gd name="connsiteY35" fmla="*/ 301625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3855" h="307975">
                <a:moveTo>
                  <a:pt x="26568" y="301625"/>
                </a:moveTo>
                <a:lnTo>
                  <a:pt x="20218" y="282575"/>
                </a:lnTo>
                <a:lnTo>
                  <a:pt x="17043" y="273050"/>
                </a:lnTo>
                <a:cubicBezTo>
                  <a:pt x="15985" y="263525"/>
                  <a:pt x="15444" y="253928"/>
                  <a:pt x="13868" y="244475"/>
                </a:cubicBezTo>
                <a:cubicBezTo>
                  <a:pt x="11873" y="232504"/>
                  <a:pt x="9828" y="236396"/>
                  <a:pt x="4343" y="225425"/>
                </a:cubicBezTo>
                <a:cubicBezTo>
                  <a:pt x="2846" y="222432"/>
                  <a:pt x="2226" y="219075"/>
                  <a:pt x="1168" y="215900"/>
                </a:cubicBezTo>
                <a:cubicBezTo>
                  <a:pt x="2226" y="185208"/>
                  <a:pt x="0" y="154226"/>
                  <a:pt x="4343" y="123825"/>
                </a:cubicBezTo>
                <a:cubicBezTo>
                  <a:pt x="5422" y="116270"/>
                  <a:pt x="10693" y="109008"/>
                  <a:pt x="17043" y="104775"/>
                </a:cubicBezTo>
                <a:lnTo>
                  <a:pt x="26568" y="98425"/>
                </a:lnTo>
                <a:cubicBezTo>
                  <a:pt x="27626" y="95250"/>
                  <a:pt x="28246" y="91893"/>
                  <a:pt x="29743" y="88900"/>
                </a:cubicBezTo>
                <a:cubicBezTo>
                  <a:pt x="31450" y="85487"/>
                  <a:pt x="34543" y="82862"/>
                  <a:pt x="36093" y="79375"/>
                </a:cubicBezTo>
                <a:cubicBezTo>
                  <a:pt x="38811" y="73258"/>
                  <a:pt x="42443" y="60325"/>
                  <a:pt x="42443" y="60325"/>
                </a:cubicBezTo>
                <a:cubicBezTo>
                  <a:pt x="42753" y="55679"/>
                  <a:pt x="37541" y="14717"/>
                  <a:pt x="51968" y="3175"/>
                </a:cubicBezTo>
                <a:cubicBezTo>
                  <a:pt x="54581" y="1084"/>
                  <a:pt x="58318" y="1058"/>
                  <a:pt x="61493" y="0"/>
                </a:cubicBezTo>
                <a:cubicBezTo>
                  <a:pt x="93634" y="10714"/>
                  <a:pt x="73869" y="5837"/>
                  <a:pt x="121818" y="9525"/>
                </a:cubicBezTo>
                <a:cubicBezTo>
                  <a:pt x="124993" y="10583"/>
                  <a:pt x="128730" y="10609"/>
                  <a:pt x="131343" y="12700"/>
                </a:cubicBezTo>
                <a:cubicBezTo>
                  <a:pt x="143855" y="22710"/>
                  <a:pt x="137341" y="41744"/>
                  <a:pt x="134518" y="53975"/>
                </a:cubicBezTo>
                <a:cubicBezTo>
                  <a:pt x="133660" y="57693"/>
                  <a:pt x="129875" y="60087"/>
                  <a:pt x="128168" y="63500"/>
                </a:cubicBezTo>
                <a:cubicBezTo>
                  <a:pt x="126671" y="66493"/>
                  <a:pt x="126051" y="69850"/>
                  <a:pt x="124993" y="73025"/>
                </a:cubicBezTo>
                <a:cubicBezTo>
                  <a:pt x="126573" y="82504"/>
                  <a:pt x="131343" y="109528"/>
                  <a:pt x="131343" y="117475"/>
                </a:cubicBezTo>
                <a:cubicBezTo>
                  <a:pt x="131343" y="124959"/>
                  <a:pt x="130947" y="132752"/>
                  <a:pt x="128168" y="139700"/>
                </a:cubicBezTo>
                <a:cubicBezTo>
                  <a:pt x="126500" y="143869"/>
                  <a:pt x="121818" y="146050"/>
                  <a:pt x="118643" y="149225"/>
                </a:cubicBezTo>
                <a:cubicBezTo>
                  <a:pt x="110586" y="173395"/>
                  <a:pt x="118857" y="169588"/>
                  <a:pt x="96418" y="165100"/>
                </a:cubicBezTo>
                <a:cubicBezTo>
                  <a:pt x="79485" y="139700"/>
                  <a:pt x="101710" y="170392"/>
                  <a:pt x="80543" y="149225"/>
                </a:cubicBezTo>
                <a:cubicBezTo>
                  <a:pt x="77845" y="146527"/>
                  <a:pt x="77173" y="142084"/>
                  <a:pt x="74193" y="139700"/>
                </a:cubicBezTo>
                <a:cubicBezTo>
                  <a:pt x="71580" y="137609"/>
                  <a:pt x="67661" y="138022"/>
                  <a:pt x="64668" y="136525"/>
                </a:cubicBezTo>
                <a:cubicBezTo>
                  <a:pt x="61255" y="134818"/>
                  <a:pt x="58318" y="132292"/>
                  <a:pt x="55143" y="130175"/>
                </a:cubicBezTo>
                <a:cubicBezTo>
                  <a:pt x="50910" y="131233"/>
                  <a:pt x="46074" y="130929"/>
                  <a:pt x="42443" y="133350"/>
                </a:cubicBezTo>
                <a:cubicBezTo>
                  <a:pt x="31726" y="140495"/>
                  <a:pt x="37288" y="148849"/>
                  <a:pt x="39268" y="158750"/>
                </a:cubicBezTo>
                <a:cubicBezTo>
                  <a:pt x="36907" y="198892"/>
                  <a:pt x="33024" y="203729"/>
                  <a:pt x="39268" y="234950"/>
                </a:cubicBezTo>
                <a:cubicBezTo>
                  <a:pt x="39924" y="238232"/>
                  <a:pt x="41385" y="241300"/>
                  <a:pt x="42443" y="244475"/>
                </a:cubicBezTo>
                <a:cubicBezTo>
                  <a:pt x="43501" y="260350"/>
                  <a:pt x="43002" y="276406"/>
                  <a:pt x="45618" y="292100"/>
                </a:cubicBezTo>
                <a:cubicBezTo>
                  <a:pt x="46245" y="295864"/>
                  <a:pt x="52716" y="297883"/>
                  <a:pt x="51968" y="301625"/>
                </a:cubicBezTo>
                <a:cubicBezTo>
                  <a:pt x="51220" y="305367"/>
                  <a:pt x="45618" y="305858"/>
                  <a:pt x="42443" y="307975"/>
                </a:cubicBezTo>
                <a:cubicBezTo>
                  <a:pt x="39268" y="306917"/>
                  <a:pt x="35911" y="306297"/>
                  <a:pt x="32918" y="304800"/>
                </a:cubicBezTo>
                <a:cubicBezTo>
                  <a:pt x="29505" y="303093"/>
                  <a:pt x="23393" y="298450"/>
                  <a:pt x="26568" y="30162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220" name="Freeform 219"/>
          <p:cNvSpPr/>
          <p:nvPr/>
        </p:nvSpPr>
        <p:spPr bwMode="auto">
          <a:xfrm>
            <a:off x="5314950" y="4206193"/>
            <a:ext cx="82626" cy="197560"/>
          </a:xfrm>
          <a:custGeom>
            <a:avLst/>
            <a:gdLst>
              <a:gd name="connsiteX0" fmla="*/ 28575 w 82626"/>
              <a:gd name="connsiteY0" fmla="*/ 149907 h 197560"/>
              <a:gd name="connsiteX1" fmla="*/ 22225 w 82626"/>
              <a:gd name="connsiteY1" fmla="*/ 140382 h 197560"/>
              <a:gd name="connsiteX2" fmla="*/ 28575 w 82626"/>
              <a:gd name="connsiteY2" fmla="*/ 89582 h 197560"/>
              <a:gd name="connsiteX3" fmla="*/ 22225 w 82626"/>
              <a:gd name="connsiteY3" fmla="*/ 48307 h 197560"/>
              <a:gd name="connsiteX4" fmla="*/ 9525 w 82626"/>
              <a:gd name="connsiteY4" fmla="*/ 29257 h 197560"/>
              <a:gd name="connsiteX5" fmla="*/ 0 w 82626"/>
              <a:gd name="connsiteY5" fmla="*/ 10207 h 197560"/>
              <a:gd name="connsiteX6" fmla="*/ 9525 w 82626"/>
              <a:gd name="connsiteY6" fmla="*/ 7032 h 197560"/>
              <a:gd name="connsiteX7" fmla="*/ 57150 w 82626"/>
              <a:gd name="connsiteY7" fmla="*/ 57832 h 197560"/>
              <a:gd name="connsiteX8" fmla="*/ 60325 w 82626"/>
              <a:gd name="connsiteY8" fmla="*/ 67357 h 197560"/>
              <a:gd name="connsiteX9" fmla="*/ 69850 w 82626"/>
              <a:gd name="connsiteY9" fmla="*/ 124507 h 197560"/>
              <a:gd name="connsiteX10" fmla="*/ 79375 w 82626"/>
              <a:gd name="connsiteY10" fmla="*/ 127682 h 197560"/>
              <a:gd name="connsiteX11" fmla="*/ 76200 w 82626"/>
              <a:gd name="connsiteY11" fmla="*/ 191182 h 197560"/>
              <a:gd name="connsiteX12" fmla="*/ 57150 w 82626"/>
              <a:gd name="connsiteY12" fmla="*/ 197532 h 197560"/>
              <a:gd name="connsiteX13" fmla="*/ 47625 w 82626"/>
              <a:gd name="connsiteY13" fmla="*/ 191182 h 197560"/>
              <a:gd name="connsiteX14" fmla="*/ 38100 w 82626"/>
              <a:gd name="connsiteY14" fmla="*/ 172132 h 197560"/>
              <a:gd name="connsiteX15" fmla="*/ 31750 w 82626"/>
              <a:gd name="connsiteY15" fmla="*/ 162607 h 197560"/>
              <a:gd name="connsiteX16" fmla="*/ 28575 w 82626"/>
              <a:gd name="connsiteY16" fmla="*/ 153082 h 197560"/>
              <a:gd name="connsiteX17" fmla="*/ 28575 w 82626"/>
              <a:gd name="connsiteY17" fmla="*/ 149907 h 19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2626" h="197560">
                <a:moveTo>
                  <a:pt x="28575" y="149907"/>
                </a:moveTo>
                <a:cubicBezTo>
                  <a:pt x="27517" y="147790"/>
                  <a:pt x="22463" y="144190"/>
                  <a:pt x="22225" y="140382"/>
                </a:cubicBezTo>
                <a:cubicBezTo>
                  <a:pt x="20419" y="111484"/>
                  <a:pt x="22307" y="108387"/>
                  <a:pt x="28575" y="89582"/>
                </a:cubicBezTo>
                <a:cubicBezTo>
                  <a:pt x="28369" y="87728"/>
                  <a:pt x="26153" y="56163"/>
                  <a:pt x="22225" y="48307"/>
                </a:cubicBezTo>
                <a:cubicBezTo>
                  <a:pt x="18812" y="41481"/>
                  <a:pt x="11938" y="36497"/>
                  <a:pt x="9525" y="29257"/>
                </a:cubicBezTo>
                <a:cubicBezTo>
                  <a:pt x="5143" y="16112"/>
                  <a:pt x="8206" y="22517"/>
                  <a:pt x="0" y="10207"/>
                </a:cubicBezTo>
                <a:cubicBezTo>
                  <a:pt x="3175" y="9149"/>
                  <a:pt x="6178" y="7032"/>
                  <a:pt x="9525" y="7032"/>
                </a:cubicBezTo>
                <a:cubicBezTo>
                  <a:pt x="71957" y="7032"/>
                  <a:pt x="50724" y="0"/>
                  <a:pt x="57150" y="57832"/>
                </a:cubicBezTo>
                <a:cubicBezTo>
                  <a:pt x="57520" y="61158"/>
                  <a:pt x="59267" y="64182"/>
                  <a:pt x="60325" y="67357"/>
                </a:cubicBezTo>
                <a:cubicBezTo>
                  <a:pt x="60635" y="72003"/>
                  <a:pt x="55423" y="112965"/>
                  <a:pt x="69850" y="124507"/>
                </a:cubicBezTo>
                <a:cubicBezTo>
                  <a:pt x="72463" y="126598"/>
                  <a:pt x="76200" y="126624"/>
                  <a:pt x="79375" y="127682"/>
                </a:cubicBezTo>
                <a:cubicBezTo>
                  <a:pt x="78317" y="148849"/>
                  <a:pt x="82626" y="170987"/>
                  <a:pt x="76200" y="191182"/>
                </a:cubicBezTo>
                <a:cubicBezTo>
                  <a:pt x="74171" y="197560"/>
                  <a:pt x="57150" y="197532"/>
                  <a:pt x="57150" y="197532"/>
                </a:cubicBezTo>
                <a:cubicBezTo>
                  <a:pt x="53975" y="195415"/>
                  <a:pt x="50323" y="193880"/>
                  <a:pt x="47625" y="191182"/>
                </a:cubicBezTo>
                <a:cubicBezTo>
                  <a:pt x="38526" y="182083"/>
                  <a:pt x="43265" y="182461"/>
                  <a:pt x="38100" y="172132"/>
                </a:cubicBezTo>
                <a:cubicBezTo>
                  <a:pt x="36393" y="168719"/>
                  <a:pt x="33457" y="166020"/>
                  <a:pt x="31750" y="162607"/>
                </a:cubicBezTo>
                <a:cubicBezTo>
                  <a:pt x="30253" y="159614"/>
                  <a:pt x="30072" y="156075"/>
                  <a:pt x="28575" y="153082"/>
                </a:cubicBezTo>
                <a:cubicBezTo>
                  <a:pt x="21051" y="138034"/>
                  <a:pt x="29633" y="152024"/>
                  <a:pt x="28575" y="149907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221" name="TextBox 220"/>
          <p:cNvSpPr txBox="1"/>
          <p:nvPr/>
        </p:nvSpPr>
        <p:spPr>
          <a:xfrm>
            <a:off x="4203280" y="3172018"/>
            <a:ext cx="6461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ALGERIA</a:t>
            </a:r>
            <a:endParaRPr lang="en-US" sz="700" b="0" dirty="0"/>
          </a:p>
        </p:txBody>
      </p:sp>
      <p:sp>
        <p:nvSpPr>
          <p:cNvPr id="222" name="Freeform 445"/>
          <p:cNvSpPr>
            <a:spLocks/>
          </p:cNvSpPr>
          <p:nvPr/>
        </p:nvSpPr>
        <p:spPr bwMode="auto">
          <a:xfrm flipH="1" flipV="1">
            <a:off x="2797839" y="3613747"/>
            <a:ext cx="18288" cy="182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3" y="1"/>
              </a:cxn>
              <a:cxn ang="0">
                <a:pos x="21" y="18"/>
              </a:cxn>
              <a:cxn ang="0">
                <a:pos x="0" y="13"/>
              </a:cxn>
              <a:cxn ang="0">
                <a:pos x="2" y="0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224" name="Straight Connector 223"/>
          <p:cNvCxnSpPr/>
          <p:nvPr/>
        </p:nvCxnSpPr>
        <p:spPr bwMode="auto">
          <a:xfrm flipV="1">
            <a:off x="2845750" y="3505200"/>
            <a:ext cx="164150" cy="97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5" name="TextBox 224"/>
          <p:cNvSpPr txBox="1"/>
          <p:nvPr/>
        </p:nvSpPr>
        <p:spPr>
          <a:xfrm>
            <a:off x="2921000" y="3327399"/>
            <a:ext cx="71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ANTIGUA &amp; BARBUDA</a:t>
            </a:r>
            <a:endParaRPr lang="en-US" sz="700" b="0" dirty="0"/>
          </a:p>
        </p:txBody>
      </p:sp>
      <p:sp>
        <p:nvSpPr>
          <p:cNvPr id="227" name="TextBox 226"/>
          <p:cNvSpPr txBox="1"/>
          <p:nvPr/>
        </p:nvSpPr>
        <p:spPr>
          <a:xfrm>
            <a:off x="7455567" y="4539917"/>
            <a:ext cx="7499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AUSTRALIA</a:t>
            </a:r>
            <a:endParaRPr lang="en-US" sz="700" b="0" dirty="0"/>
          </a:p>
        </p:txBody>
      </p:sp>
      <p:sp>
        <p:nvSpPr>
          <p:cNvPr id="229" name="Freeform 228"/>
          <p:cNvSpPr/>
          <p:nvPr/>
        </p:nvSpPr>
        <p:spPr bwMode="auto">
          <a:xfrm>
            <a:off x="5714142" y="3277012"/>
            <a:ext cx="36576" cy="36576"/>
          </a:xfrm>
          <a:custGeom>
            <a:avLst/>
            <a:gdLst>
              <a:gd name="connsiteX0" fmla="*/ 13103 w 13513"/>
              <a:gd name="connsiteY0" fmla="*/ 7374 h 19478"/>
              <a:gd name="connsiteX1" fmla="*/ 8187 w 13513"/>
              <a:gd name="connsiteY1" fmla="*/ 0 h 19478"/>
              <a:gd name="connsiteX2" fmla="*/ 5729 w 13513"/>
              <a:gd name="connsiteY2" fmla="*/ 17206 h 19478"/>
              <a:gd name="connsiteX3" fmla="*/ 13103 w 13513"/>
              <a:gd name="connsiteY3" fmla="*/ 7374 h 1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13" h="19478">
                <a:moveTo>
                  <a:pt x="13103" y="7374"/>
                </a:moveTo>
                <a:cubicBezTo>
                  <a:pt x="13513" y="4506"/>
                  <a:pt x="11141" y="0"/>
                  <a:pt x="8187" y="0"/>
                </a:cubicBezTo>
                <a:cubicBezTo>
                  <a:pt x="0" y="0"/>
                  <a:pt x="4152" y="16155"/>
                  <a:pt x="5729" y="17206"/>
                </a:cubicBezTo>
                <a:cubicBezTo>
                  <a:pt x="9138" y="19478"/>
                  <a:pt x="12693" y="10242"/>
                  <a:pt x="13103" y="7374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232" name="TextBox 231"/>
          <p:cNvSpPr txBox="1"/>
          <p:nvPr/>
        </p:nvSpPr>
        <p:spPr>
          <a:xfrm>
            <a:off x="5693892" y="3586291"/>
            <a:ext cx="6883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BAHRAIN</a:t>
            </a:r>
            <a:endParaRPr lang="en-US" sz="700" b="0" dirty="0"/>
          </a:p>
        </p:txBody>
      </p:sp>
      <p:cxnSp>
        <p:nvCxnSpPr>
          <p:cNvPr id="242" name="Straight Connector 241"/>
          <p:cNvCxnSpPr/>
          <p:nvPr/>
        </p:nvCxnSpPr>
        <p:spPr bwMode="auto">
          <a:xfrm>
            <a:off x="5742574" y="3316034"/>
            <a:ext cx="120971" cy="3237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562" name="Freeform 410"/>
          <p:cNvSpPr>
            <a:spLocks/>
          </p:cNvSpPr>
          <p:nvPr/>
        </p:nvSpPr>
        <p:spPr bwMode="auto">
          <a:xfrm>
            <a:off x="2833688" y="4493465"/>
            <a:ext cx="222250" cy="20637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36"/>
              </a:cxn>
              <a:cxn ang="0">
                <a:pos x="0" y="48"/>
              </a:cxn>
              <a:cxn ang="0">
                <a:pos x="18" y="72"/>
              </a:cxn>
              <a:cxn ang="0">
                <a:pos x="36" y="84"/>
              </a:cxn>
              <a:cxn ang="0">
                <a:pos x="72" y="96"/>
              </a:cxn>
              <a:cxn ang="0">
                <a:pos x="90" y="108"/>
              </a:cxn>
              <a:cxn ang="0">
                <a:pos x="84" y="150"/>
              </a:cxn>
              <a:cxn ang="0">
                <a:pos x="114" y="156"/>
              </a:cxn>
              <a:cxn ang="0">
                <a:pos x="150" y="138"/>
              </a:cxn>
              <a:cxn ang="0">
                <a:pos x="168" y="126"/>
              </a:cxn>
              <a:cxn ang="0">
                <a:pos x="162" y="114"/>
              </a:cxn>
              <a:cxn ang="0">
                <a:pos x="162" y="90"/>
              </a:cxn>
              <a:cxn ang="0">
                <a:pos x="144" y="84"/>
              </a:cxn>
              <a:cxn ang="0">
                <a:pos x="120" y="54"/>
              </a:cxn>
              <a:cxn ang="0">
                <a:pos x="108" y="42"/>
              </a:cxn>
              <a:cxn ang="0">
                <a:pos x="90" y="12"/>
              </a:cxn>
              <a:cxn ang="0">
                <a:pos x="90" y="6"/>
              </a:cxn>
              <a:cxn ang="0">
                <a:pos x="78" y="0"/>
              </a:cxn>
              <a:cxn ang="0">
                <a:pos x="48" y="0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" name="Freeform 263"/>
          <p:cNvSpPr>
            <a:spLocks/>
          </p:cNvSpPr>
          <p:nvPr/>
        </p:nvSpPr>
        <p:spPr bwMode="auto">
          <a:xfrm flipV="1">
            <a:off x="6677350" y="3332059"/>
            <a:ext cx="91440" cy="27432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6" y="36"/>
              </a:cxn>
              <a:cxn ang="0">
                <a:pos x="12" y="54"/>
              </a:cxn>
              <a:cxn ang="0">
                <a:pos x="30" y="42"/>
              </a:cxn>
              <a:cxn ang="0">
                <a:pos x="36" y="18"/>
              </a:cxn>
              <a:cxn ang="0">
                <a:pos x="30" y="0"/>
              </a:cxn>
              <a:cxn ang="0">
                <a:pos x="0" y="18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0" name="Straight Connector 249"/>
          <p:cNvCxnSpPr/>
          <p:nvPr/>
        </p:nvCxnSpPr>
        <p:spPr bwMode="auto">
          <a:xfrm flipH="1" flipV="1">
            <a:off x="6735337" y="3345370"/>
            <a:ext cx="13381" cy="2096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2" name="TextBox 251"/>
          <p:cNvSpPr txBox="1"/>
          <p:nvPr/>
        </p:nvSpPr>
        <p:spPr>
          <a:xfrm>
            <a:off x="6351738" y="3519328"/>
            <a:ext cx="7092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BHUTAN</a:t>
            </a:r>
            <a:endParaRPr lang="en-US" sz="700" b="0" dirty="0"/>
          </a:p>
        </p:txBody>
      </p:sp>
      <p:sp>
        <p:nvSpPr>
          <p:cNvPr id="254" name="TextBox 253"/>
          <p:cNvSpPr txBox="1"/>
          <p:nvPr/>
        </p:nvSpPr>
        <p:spPr>
          <a:xfrm>
            <a:off x="5204376" y="4782117"/>
            <a:ext cx="7280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BOTSWANA</a:t>
            </a:r>
            <a:endParaRPr lang="en-US" sz="700" b="0" dirty="0"/>
          </a:p>
        </p:txBody>
      </p:sp>
      <p:cxnSp>
        <p:nvCxnSpPr>
          <p:cNvPr id="256" name="Straight Connector 255"/>
          <p:cNvCxnSpPr/>
          <p:nvPr/>
        </p:nvCxnSpPr>
        <p:spPr bwMode="auto">
          <a:xfrm>
            <a:off x="5129561" y="4567540"/>
            <a:ext cx="414825" cy="2497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7" name="TextBox 256"/>
          <p:cNvSpPr txBox="1"/>
          <p:nvPr/>
        </p:nvSpPr>
        <p:spPr>
          <a:xfrm>
            <a:off x="5284812" y="4616342"/>
            <a:ext cx="7280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ZAMBIA</a:t>
            </a:r>
            <a:endParaRPr lang="en-US" sz="700" b="0" dirty="0"/>
          </a:p>
        </p:txBody>
      </p:sp>
      <p:cxnSp>
        <p:nvCxnSpPr>
          <p:cNvPr id="258" name="Straight Connector 257"/>
          <p:cNvCxnSpPr/>
          <p:nvPr/>
        </p:nvCxnSpPr>
        <p:spPr bwMode="auto">
          <a:xfrm>
            <a:off x="5141934" y="4365321"/>
            <a:ext cx="341334" cy="3288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Straight Connector 260"/>
          <p:cNvCxnSpPr/>
          <p:nvPr/>
        </p:nvCxnSpPr>
        <p:spPr bwMode="auto">
          <a:xfrm flipH="1">
            <a:off x="4741499" y="4594302"/>
            <a:ext cx="165038" cy="23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2" name="TextBox 261"/>
          <p:cNvSpPr txBox="1"/>
          <p:nvPr/>
        </p:nvSpPr>
        <p:spPr>
          <a:xfrm>
            <a:off x="4268417" y="4818544"/>
            <a:ext cx="7280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NAMIBIA</a:t>
            </a:r>
            <a:endParaRPr lang="en-US" sz="700" b="0" dirty="0"/>
          </a:p>
        </p:txBody>
      </p:sp>
      <p:sp>
        <p:nvSpPr>
          <p:cNvPr id="263" name="TextBox 262"/>
          <p:cNvSpPr txBox="1"/>
          <p:nvPr/>
        </p:nvSpPr>
        <p:spPr>
          <a:xfrm>
            <a:off x="5647253" y="4114019"/>
            <a:ext cx="8287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MOZAMBIQUE</a:t>
            </a:r>
            <a:endParaRPr lang="en-US" sz="700" b="0" dirty="0"/>
          </a:p>
        </p:txBody>
      </p:sp>
      <p:cxnSp>
        <p:nvCxnSpPr>
          <p:cNvPr id="264" name="Straight Connector 263"/>
          <p:cNvCxnSpPr/>
          <p:nvPr/>
        </p:nvCxnSpPr>
        <p:spPr bwMode="auto">
          <a:xfrm flipV="1">
            <a:off x="5439427" y="4221271"/>
            <a:ext cx="306888" cy="1346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9" name="TextBox 268"/>
          <p:cNvSpPr txBox="1"/>
          <p:nvPr/>
        </p:nvSpPr>
        <p:spPr>
          <a:xfrm>
            <a:off x="1384768" y="2812400"/>
            <a:ext cx="10374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UNITED STATES</a:t>
            </a:r>
            <a:endParaRPr lang="en-US" sz="700" b="0" dirty="0"/>
          </a:p>
        </p:txBody>
      </p:sp>
      <p:cxnSp>
        <p:nvCxnSpPr>
          <p:cNvPr id="270" name="Straight Connector 269"/>
          <p:cNvCxnSpPr/>
          <p:nvPr/>
        </p:nvCxnSpPr>
        <p:spPr bwMode="auto">
          <a:xfrm flipV="1">
            <a:off x="2486316" y="3329796"/>
            <a:ext cx="164150" cy="97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TextBox 270"/>
          <p:cNvSpPr txBox="1"/>
          <p:nvPr/>
        </p:nvSpPr>
        <p:spPr>
          <a:xfrm>
            <a:off x="2452298" y="3192252"/>
            <a:ext cx="711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CUBA</a:t>
            </a:r>
            <a:endParaRPr lang="en-US" sz="700" b="0" dirty="0"/>
          </a:p>
        </p:txBody>
      </p:sp>
      <p:cxnSp>
        <p:nvCxnSpPr>
          <p:cNvPr id="272" name="Straight Connector 271"/>
          <p:cNvCxnSpPr/>
          <p:nvPr/>
        </p:nvCxnSpPr>
        <p:spPr bwMode="auto">
          <a:xfrm flipV="1">
            <a:off x="3078663" y="3801374"/>
            <a:ext cx="164150" cy="97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3" name="TextBox 272"/>
          <p:cNvSpPr txBox="1"/>
          <p:nvPr/>
        </p:nvSpPr>
        <p:spPr>
          <a:xfrm>
            <a:off x="2895120" y="3646577"/>
            <a:ext cx="9810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FRENCH GUIANA</a:t>
            </a:r>
            <a:endParaRPr lang="en-US" sz="700" b="0" dirty="0"/>
          </a:p>
        </p:txBody>
      </p:sp>
      <p:cxnSp>
        <p:nvCxnSpPr>
          <p:cNvPr id="274" name="Straight Connector 273"/>
          <p:cNvCxnSpPr/>
          <p:nvPr/>
        </p:nvCxnSpPr>
        <p:spPr bwMode="auto">
          <a:xfrm flipH="1">
            <a:off x="3996906" y="3780544"/>
            <a:ext cx="205141" cy="2048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TextBox 274"/>
          <p:cNvSpPr txBox="1"/>
          <p:nvPr/>
        </p:nvSpPr>
        <p:spPr>
          <a:xfrm>
            <a:off x="3306793" y="3941525"/>
            <a:ext cx="10351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SIERRA LEONE</a:t>
            </a:r>
            <a:endParaRPr lang="en-US" sz="700" b="0" dirty="0"/>
          </a:p>
        </p:txBody>
      </p:sp>
      <p:cxnSp>
        <p:nvCxnSpPr>
          <p:cNvPr id="276" name="Straight Connector 275"/>
          <p:cNvCxnSpPr/>
          <p:nvPr/>
        </p:nvCxnSpPr>
        <p:spPr bwMode="auto">
          <a:xfrm flipH="1">
            <a:off x="4272951" y="3846022"/>
            <a:ext cx="1797" cy="357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TextBox 276"/>
          <p:cNvSpPr txBox="1"/>
          <p:nvPr/>
        </p:nvSpPr>
        <p:spPr>
          <a:xfrm>
            <a:off x="3908984" y="4163683"/>
            <a:ext cx="7280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LIBERIA</a:t>
            </a:r>
            <a:endParaRPr lang="en-US" sz="700" b="0" dirty="0"/>
          </a:p>
        </p:txBody>
      </p:sp>
      <p:sp>
        <p:nvSpPr>
          <p:cNvPr id="283" name="TextBox 282"/>
          <p:cNvSpPr txBox="1"/>
          <p:nvPr/>
        </p:nvSpPr>
        <p:spPr>
          <a:xfrm>
            <a:off x="5675280" y="3840561"/>
            <a:ext cx="7280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KENYA</a:t>
            </a:r>
            <a:endParaRPr lang="en-US" sz="700" b="0" dirty="0"/>
          </a:p>
        </p:txBody>
      </p:sp>
      <p:cxnSp>
        <p:nvCxnSpPr>
          <p:cNvPr id="284" name="Straight Connector 283"/>
          <p:cNvCxnSpPr/>
          <p:nvPr/>
        </p:nvCxnSpPr>
        <p:spPr bwMode="auto">
          <a:xfrm flipV="1">
            <a:off x="5446143" y="3956650"/>
            <a:ext cx="431321" cy="230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9" name="TextBox 288"/>
          <p:cNvSpPr txBox="1"/>
          <p:nvPr/>
        </p:nvSpPr>
        <p:spPr>
          <a:xfrm>
            <a:off x="4867272" y="3561640"/>
            <a:ext cx="7280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SUDAN</a:t>
            </a:r>
            <a:endParaRPr lang="en-US" sz="700" b="0" dirty="0"/>
          </a:p>
        </p:txBody>
      </p:sp>
      <p:cxnSp>
        <p:nvCxnSpPr>
          <p:cNvPr id="290" name="Straight Connector 289"/>
          <p:cNvCxnSpPr/>
          <p:nvPr/>
        </p:nvCxnSpPr>
        <p:spPr bwMode="auto">
          <a:xfrm>
            <a:off x="4065917" y="3111260"/>
            <a:ext cx="290422" cy="373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2" name="TextBox 291"/>
          <p:cNvSpPr txBox="1"/>
          <p:nvPr/>
        </p:nvSpPr>
        <p:spPr>
          <a:xfrm>
            <a:off x="3292416" y="2995495"/>
            <a:ext cx="10351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MOROCCO</a:t>
            </a:r>
            <a:endParaRPr lang="en-US" sz="700" b="0" dirty="0"/>
          </a:p>
        </p:txBody>
      </p:sp>
      <p:sp>
        <p:nvSpPr>
          <p:cNvPr id="293" name="TextBox 292"/>
          <p:cNvSpPr txBox="1"/>
          <p:nvPr/>
        </p:nvSpPr>
        <p:spPr>
          <a:xfrm>
            <a:off x="4913279" y="3251089"/>
            <a:ext cx="7280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EGYPT</a:t>
            </a:r>
            <a:endParaRPr lang="en-US" sz="700" b="0" dirty="0"/>
          </a:p>
        </p:txBody>
      </p:sp>
      <p:sp>
        <p:nvSpPr>
          <p:cNvPr id="294" name="TextBox 293"/>
          <p:cNvSpPr txBox="1"/>
          <p:nvPr/>
        </p:nvSpPr>
        <p:spPr>
          <a:xfrm>
            <a:off x="6705421" y="1802671"/>
            <a:ext cx="7092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RUSSIA</a:t>
            </a:r>
            <a:endParaRPr lang="en-US" sz="700" b="0" dirty="0"/>
          </a:p>
        </p:txBody>
      </p:sp>
      <p:sp>
        <p:nvSpPr>
          <p:cNvPr id="295" name="TextBox 294"/>
          <p:cNvSpPr txBox="1"/>
          <p:nvPr/>
        </p:nvSpPr>
        <p:spPr>
          <a:xfrm>
            <a:off x="5816900" y="2524414"/>
            <a:ext cx="7736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KAZAKHSTAN</a:t>
            </a:r>
            <a:endParaRPr lang="en-US" sz="700" b="0" dirty="0"/>
          </a:p>
        </p:txBody>
      </p:sp>
      <p:sp>
        <p:nvSpPr>
          <p:cNvPr id="296" name="TextBox 295"/>
          <p:cNvSpPr txBox="1"/>
          <p:nvPr/>
        </p:nvSpPr>
        <p:spPr>
          <a:xfrm>
            <a:off x="6711172" y="2573297"/>
            <a:ext cx="7736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MONGOLIA</a:t>
            </a:r>
            <a:endParaRPr lang="en-US" sz="700" b="0" dirty="0"/>
          </a:p>
        </p:txBody>
      </p:sp>
      <p:sp>
        <p:nvSpPr>
          <p:cNvPr id="297" name="TextBox 296"/>
          <p:cNvSpPr txBox="1"/>
          <p:nvPr/>
        </p:nvSpPr>
        <p:spPr>
          <a:xfrm>
            <a:off x="6578900" y="2964361"/>
            <a:ext cx="7736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CHINA</a:t>
            </a:r>
            <a:endParaRPr lang="en-US" sz="700" b="0" dirty="0"/>
          </a:p>
        </p:txBody>
      </p:sp>
      <p:sp>
        <p:nvSpPr>
          <p:cNvPr id="298" name="TextBox 297"/>
          <p:cNvSpPr txBox="1"/>
          <p:nvPr/>
        </p:nvSpPr>
        <p:spPr>
          <a:xfrm>
            <a:off x="7697459" y="3076505"/>
            <a:ext cx="7736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JAPAN</a:t>
            </a:r>
            <a:endParaRPr lang="en-US" sz="700" b="0" dirty="0"/>
          </a:p>
        </p:txBody>
      </p:sp>
      <p:cxnSp>
        <p:nvCxnSpPr>
          <p:cNvPr id="300" name="Straight Connector 299"/>
          <p:cNvCxnSpPr/>
          <p:nvPr/>
        </p:nvCxnSpPr>
        <p:spPr bwMode="auto">
          <a:xfrm>
            <a:off x="7953555" y="3036498"/>
            <a:ext cx="69011" cy="805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1" name="TextBox 300"/>
          <p:cNvSpPr txBox="1"/>
          <p:nvPr/>
        </p:nvSpPr>
        <p:spPr>
          <a:xfrm>
            <a:off x="7010221" y="3648724"/>
            <a:ext cx="7736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VIETNAM</a:t>
            </a:r>
            <a:endParaRPr lang="en-US" sz="700" b="0" dirty="0"/>
          </a:p>
        </p:txBody>
      </p:sp>
      <p:cxnSp>
        <p:nvCxnSpPr>
          <p:cNvPr id="302" name="Straight Connector 301"/>
          <p:cNvCxnSpPr/>
          <p:nvPr/>
        </p:nvCxnSpPr>
        <p:spPr bwMode="auto">
          <a:xfrm>
            <a:off x="7194430" y="3634596"/>
            <a:ext cx="120770" cy="46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7" name="TextBox 306"/>
          <p:cNvSpPr txBox="1"/>
          <p:nvPr/>
        </p:nvSpPr>
        <p:spPr>
          <a:xfrm>
            <a:off x="6075121" y="2659087"/>
            <a:ext cx="8393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KYRGYZSTAN</a:t>
            </a:r>
            <a:endParaRPr lang="en-US" sz="700" b="0" dirty="0"/>
          </a:p>
        </p:txBody>
      </p:sp>
      <p:sp>
        <p:nvSpPr>
          <p:cNvPr id="308" name="TextBox 307"/>
          <p:cNvSpPr txBox="1"/>
          <p:nvPr/>
        </p:nvSpPr>
        <p:spPr>
          <a:xfrm>
            <a:off x="5468245" y="3052682"/>
            <a:ext cx="7280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IRAN</a:t>
            </a:r>
            <a:endParaRPr lang="en-US" sz="700" b="0" dirty="0"/>
          </a:p>
        </p:txBody>
      </p:sp>
      <p:sp>
        <p:nvSpPr>
          <p:cNvPr id="309" name="TextBox 308"/>
          <p:cNvSpPr txBox="1"/>
          <p:nvPr/>
        </p:nvSpPr>
        <p:spPr>
          <a:xfrm>
            <a:off x="5079110" y="2853236"/>
            <a:ext cx="5863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TURKEY</a:t>
            </a:r>
            <a:endParaRPr lang="en-US" sz="700" b="0" dirty="0"/>
          </a:p>
        </p:txBody>
      </p:sp>
      <p:sp>
        <p:nvSpPr>
          <p:cNvPr id="310" name="Freeform 315"/>
          <p:cNvSpPr>
            <a:spLocks/>
          </p:cNvSpPr>
          <p:nvPr/>
        </p:nvSpPr>
        <p:spPr bwMode="auto">
          <a:xfrm>
            <a:off x="4967647" y="2857313"/>
            <a:ext cx="27432" cy="27432"/>
          </a:xfrm>
          <a:custGeom>
            <a:avLst/>
            <a:gdLst/>
            <a:ahLst/>
            <a:cxnLst>
              <a:cxn ang="0">
                <a:pos x="54" y="36"/>
              </a:cxn>
              <a:cxn ang="0">
                <a:pos x="60" y="24"/>
              </a:cxn>
              <a:cxn ang="0">
                <a:pos x="54" y="18"/>
              </a:cxn>
              <a:cxn ang="0">
                <a:pos x="42" y="0"/>
              </a:cxn>
              <a:cxn ang="0">
                <a:pos x="18" y="0"/>
              </a:cxn>
              <a:cxn ang="0">
                <a:pos x="12" y="12"/>
              </a:cxn>
              <a:cxn ang="0">
                <a:pos x="0" y="18"/>
              </a:cxn>
              <a:cxn ang="0">
                <a:pos x="12" y="30"/>
              </a:cxn>
              <a:cxn ang="0">
                <a:pos x="36" y="54"/>
              </a:cxn>
              <a:cxn ang="0">
                <a:pos x="42" y="42"/>
              </a:cxn>
              <a:cxn ang="0">
                <a:pos x="54" y="36"/>
              </a:cxn>
            </a:cxnLst>
            <a:rect l="0" t="0" r="r" b="b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Freeform 310"/>
          <p:cNvSpPr/>
          <p:nvPr/>
        </p:nvSpPr>
        <p:spPr bwMode="auto">
          <a:xfrm>
            <a:off x="5575955" y="2851608"/>
            <a:ext cx="174396" cy="127262"/>
          </a:xfrm>
          <a:custGeom>
            <a:avLst/>
            <a:gdLst>
              <a:gd name="connsiteX0" fmla="*/ 174396 w 174396"/>
              <a:gd name="connsiteY0" fmla="*/ 127262 h 127262"/>
              <a:gd name="connsiteX1" fmla="*/ 155542 w 174396"/>
              <a:gd name="connsiteY1" fmla="*/ 98982 h 127262"/>
              <a:gd name="connsiteX2" fmla="*/ 113121 w 174396"/>
              <a:gd name="connsiteY2" fmla="*/ 75415 h 127262"/>
              <a:gd name="connsiteX3" fmla="*/ 61274 w 174396"/>
              <a:gd name="connsiteY3" fmla="*/ 61274 h 127262"/>
              <a:gd name="connsiteX4" fmla="*/ 51847 w 174396"/>
              <a:gd name="connsiteY4" fmla="*/ 47134 h 127262"/>
              <a:gd name="connsiteX5" fmla="*/ 23567 w 174396"/>
              <a:gd name="connsiteY5" fmla="*/ 23567 h 127262"/>
              <a:gd name="connsiteX6" fmla="*/ 14140 w 174396"/>
              <a:gd name="connsiteY6" fmla="*/ 9427 h 127262"/>
              <a:gd name="connsiteX7" fmla="*/ 0 w 174396"/>
              <a:gd name="connsiteY7" fmla="*/ 0 h 12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396" h="127262">
                <a:moveTo>
                  <a:pt x="174396" y="127262"/>
                </a:moveTo>
                <a:lnTo>
                  <a:pt x="155542" y="98982"/>
                </a:lnTo>
                <a:cubicBezTo>
                  <a:pt x="146280" y="85089"/>
                  <a:pt x="127857" y="80327"/>
                  <a:pt x="113121" y="75415"/>
                </a:cubicBezTo>
                <a:cubicBezTo>
                  <a:pt x="68461" y="45641"/>
                  <a:pt x="149280" y="96477"/>
                  <a:pt x="61274" y="61274"/>
                </a:cubicBezTo>
                <a:cubicBezTo>
                  <a:pt x="56014" y="59170"/>
                  <a:pt x="55474" y="51486"/>
                  <a:pt x="51847" y="47134"/>
                </a:cubicBezTo>
                <a:cubicBezTo>
                  <a:pt x="40506" y="33525"/>
                  <a:pt x="37470" y="32836"/>
                  <a:pt x="23567" y="23567"/>
                </a:cubicBezTo>
                <a:cubicBezTo>
                  <a:pt x="20425" y="18854"/>
                  <a:pt x="18146" y="13433"/>
                  <a:pt x="14140" y="9427"/>
                </a:cubicBezTo>
                <a:cubicBezTo>
                  <a:pt x="10134" y="5421"/>
                  <a:pt x="0" y="0"/>
                  <a:pt x="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  <p:cxnSp>
        <p:nvCxnSpPr>
          <p:cNvPr id="312" name="Straight Connector 311"/>
          <p:cNvCxnSpPr/>
          <p:nvPr/>
        </p:nvCxnSpPr>
        <p:spPr bwMode="auto">
          <a:xfrm flipH="1" flipV="1">
            <a:off x="5613662" y="2804474"/>
            <a:ext cx="47832" cy="87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5" name="TextBox 314"/>
          <p:cNvSpPr txBox="1"/>
          <p:nvPr/>
        </p:nvSpPr>
        <p:spPr>
          <a:xfrm>
            <a:off x="5258929" y="2672911"/>
            <a:ext cx="7280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GEORGIA</a:t>
            </a:r>
            <a:endParaRPr lang="en-US" sz="700" b="0" dirty="0"/>
          </a:p>
        </p:txBody>
      </p:sp>
      <p:cxnSp>
        <p:nvCxnSpPr>
          <p:cNvPr id="319" name="Straight Connector 318"/>
          <p:cNvCxnSpPr/>
          <p:nvPr/>
        </p:nvCxnSpPr>
        <p:spPr bwMode="auto">
          <a:xfrm flipV="1">
            <a:off x="6382214" y="2787699"/>
            <a:ext cx="71083" cy="595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3" name="TextBox 322"/>
          <p:cNvSpPr txBox="1"/>
          <p:nvPr/>
        </p:nvSpPr>
        <p:spPr>
          <a:xfrm>
            <a:off x="5685432" y="2865513"/>
            <a:ext cx="97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UZBEKISTAN</a:t>
            </a:r>
            <a:endParaRPr lang="en-US" sz="700" b="0" dirty="0"/>
          </a:p>
        </p:txBody>
      </p:sp>
      <p:sp>
        <p:nvSpPr>
          <p:cNvPr id="324" name="TextBox 323"/>
          <p:cNvSpPr txBox="1"/>
          <p:nvPr/>
        </p:nvSpPr>
        <p:spPr>
          <a:xfrm>
            <a:off x="5518175" y="2778806"/>
            <a:ext cx="9824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TURKMENISTAN</a:t>
            </a:r>
            <a:endParaRPr lang="en-US" sz="700" b="0" dirty="0"/>
          </a:p>
        </p:txBody>
      </p:sp>
      <p:cxnSp>
        <p:nvCxnSpPr>
          <p:cNvPr id="327" name="Straight Connector 326"/>
          <p:cNvCxnSpPr/>
          <p:nvPr/>
        </p:nvCxnSpPr>
        <p:spPr bwMode="auto">
          <a:xfrm flipH="1">
            <a:off x="4466654" y="3787730"/>
            <a:ext cx="2634" cy="2027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8" name="TextBox 327"/>
          <p:cNvSpPr txBox="1"/>
          <p:nvPr/>
        </p:nvSpPr>
        <p:spPr>
          <a:xfrm>
            <a:off x="4124593" y="3932622"/>
            <a:ext cx="7280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GHANA</a:t>
            </a:r>
            <a:endParaRPr lang="en-US" sz="700" b="0" dirty="0"/>
          </a:p>
        </p:txBody>
      </p:sp>
      <p:sp>
        <p:nvSpPr>
          <p:cNvPr id="330" name="TextBox 329"/>
          <p:cNvSpPr txBox="1"/>
          <p:nvPr/>
        </p:nvSpPr>
        <p:spPr>
          <a:xfrm>
            <a:off x="5705479" y="4372206"/>
            <a:ext cx="9102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MADAGASCAR</a:t>
            </a:r>
            <a:endParaRPr lang="en-US" sz="700" b="0" dirty="0"/>
          </a:p>
        </p:txBody>
      </p:sp>
      <p:cxnSp>
        <p:nvCxnSpPr>
          <p:cNvPr id="331" name="Straight Connector 330"/>
          <p:cNvCxnSpPr/>
          <p:nvPr/>
        </p:nvCxnSpPr>
        <p:spPr bwMode="auto">
          <a:xfrm flipV="1">
            <a:off x="5653323" y="4479296"/>
            <a:ext cx="174397" cy="15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/>
          <p:nvPr/>
        </p:nvCxnSpPr>
        <p:spPr bwMode="auto">
          <a:xfrm flipV="1">
            <a:off x="3647245" y="1888719"/>
            <a:ext cx="164150" cy="97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4" name="TextBox 333"/>
          <p:cNvSpPr txBox="1"/>
          <p:nvPr/>
        </p:nvSpPr>
        <p:spPr>
          <a:xfrm>
            <a:off x="3646845" y="1751175"/>
            <a:ext cx="711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ICELAND</a:t>
            </a:r>
            <a:endParaRPr lang="en-US" sz="700" b="0" dirty="0"/>
          </a:p>
        </p:txBody>
      </p:sp>
      <p:sp>
        <p:nvSpPr>
          <p:cNvPr id="335" name="TextBox 334"/>
          <p:cNvSpPr txBox="1"/>
          <p:nvPr/>
        </p:nvSpPr>
        <p:spPr>
          <a:xfrm>
            <a:off x="4774158" y="2999510"/>
            <a:ext cx="711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ISRAEL</a:t>
            </a:r>
            <a:endParaRPr lang="en-US" sz="700" b="0" dirty="0"/>
          </a:p>
        </p:txBody>
      </p:sp>
      <p:cxnSp>
        <p:nvCxnSpPr>
          <p:cNvPr id="339" name="Straight Connector 338"/>
          <p:cNvCxnSpPr/>
          <p:nvPr/>
        </p:nvCxnSpPr>
        <p:spPr bwMode="auto">
          <a:xfrm flipH="1" flipV="1">
            <a:off x="5291418" y="3139888"/>
            <a:ext cx="100853" cy="739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0" name="TextBox 339"/>
          <p:cNvSpPr txBox="1"/>
          <p:nvPr/>
        </p:nvSpPr>
        <p:spPr>
          <a:xfrm>
            <a:off x="7369439" y="3174322"/>
            <a:ext cx="711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KOREA</a:t>
            </a:r>
            <a:endParaRPr lang="en-US" sz="700" b="0" dirty="0"/>
          </a:p>
        </p:txBody>
      </p:sp>
      <p:cxnSp>
        <p:nvCxnSpPr>
          <p:cNvPr id="348" name="Straight Connector 347"/>
          <p:cNvCxnSpPr/>
          <p:nvPr/>
        </p:nvCxnSpPr>
        <p:spPr bwMode="auto">
          <a:xfrm>
            <a:off x="7671547" y="3052483"/>
            <a:ext cx="33618" cy="1479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8" name="TextBox 357"/>
          <p:cNvSpPr txBox="1"/>
          <p:nvPr/>
        </p:nvSpPr>
        <p:spPr>
          <a:xfrm>
            <a:off x="5756520" y="3427242"/>
            <a:ext cx="7280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OMAN</a:t>
            </a:r>
            <a:endParaRPr lang="en-US" sz="700" b="0" dirty="0"/>
          </a:p>
        </p:txBody>
      </p:sp>
      <p:cxnSp>
        <p:nvCxnSpPr>
          <p:cNvPr id="360" name="Straight Connector 359"/>
          <p:cNvCxnSpPr/>
          <p:nvPr/>
        </p:nvCxnSpPr>
        <p:spPr bwMode="auto">
          <a:xfrm>
            <a:off x="5906241" y="3429889"/>
            <a:ext cx="74718" cy="782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2" name="Freeform 361"/>
          <p:cNvSpPr/>
          <p:nvPr/>
        </p:nvSpPr>
        <p:spPr bwMode="auto">
          <a:xfrm>
            <a:off x="5146322" y="4745013"/>
            <a:ext cx="52211" cy="54176"/>
          </a:xfrm>
          <a:custGeom>
            <a:avLst/>
            <a:gdLst>
              <a:gd name="connsiteX0" fmla="*/ 1411 w 52211"/>
              <a:gd name="connsiteY0" fmla="*/ 47120 h 54176"/>
              <a:gd name="connsiteX1" fmla="*/ 35278 w 52211"/>
              <a:gd name="connsiteY1" fmla="*/ 4787 h 54176"/>
              <a:gd name="connsiteX2" fmla="*/ 52211 w 52211"/>
              <a:gd name="connsiteY2" fmla="*/ 30187 h 54176"/>
              <a:gd name="connsiteX3" fmla="*/ 26811 w 52211"/>
              <a:gd name="connsiteY3" fmla="*/ 47120 h 54176"/>
              <a:gd name="connsiteX4" fmla="*/ 1411 w 52211"/>
              <a:gd name="connsiteY4" fmla="*/ 47120 h 5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1" h="54176">
                <a:moveTo>
                  <a:pt x="1411" y="47120"/>
                </a:moveTo>
                <a:cubicBezTo>
                  <a:pt x="2822" y="40065"/>
                  <a:pt x="11343" y="0"/>
                  <a:pt x="35278" y="4787"/>
                </a:cubicBezTo>
                <a:cubicBezTo>
                  <a:pt x="45256" y="6783"/>
                  <a:pt x="46567" y="21720"/>
                  <a:pt x="52211" y="30187"/>
                </a:cubicBezTo>
                <a:cubicBezTo>
                  <a:pt x="43744" y="35831"/>
                  <a:pt x="36848" y="45447"/>
                  <a:pt x="26811" y="47120"/>
                </a:cubicBezTo>
                <a:cubicBezTo>
                  <a:pt x="18008" y="48587"/>
                  <a:pt x="0" y="54176"/>
                  <a:pt x="1411" y="47120"/>
                </a:cubicBezTo>
                <a:close/>
              </a:path>
            </a:pathLst>
          </a:custGeom>
          <a:solidFill>
            <a:srgbClr val="68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/>
          </a:p>
        </p:txBody>
      </p:sp>
      <p:cxnSp>
        <p:nvCxnSpPr>
          <p:cNvPr id="364" name="Straight Connector 363"/>
          <p:cNvCxnSpPr/>
          <p:nvPr/>
        </p:nvCxnSpPr>
        <p:spPr bwMode="auto">
          <a:xfrm flipH="1">
            <a:off x="5097379" y="4776537"/>
            <a:ext cx="72189" cy="3529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7" name="TextBox 366"/>
          <p:cNvSpPr txBox="1"/>
          <p:nvPr/>
        </p:nvSpPr>
        <p:spPr>
          <a:xfrm>
            <a:off x="4723339" y="5073542"/>
            <a:ext cx="7280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LESOTHO</a:t>
            </a:r>
            <a:endParaRPr lang="en-US" sz="700" b="0" dirty="0"/>
          </a:p>
        </p:txBody>
      </p:sp>
      <p:sp>
        <p:nvSpPr>
          <p:cNvPr id="369" name="Freeform 368"/>
          <p:cNvSpPr/>
          <p:nvPr/>
        </p:nvSpPr>
        <p:spPr bwMode="auto">
          <a:xfrm flipH="1">
            <a:off x="4692316" y="4014949"/>
            <a:ext cx="18288" cy="27432"/>
          </a:xfrm>
          <a:custGeom>
            <a:avLst/>
            <a:gdLst>
              <a:gd name="connsiteX0" fmla="*/ 13103 w 13513"/>
              <a:gd name="connsiteY0" fmla="*/ 7374 h 19478"/>
              <a:gd name="connsiteX1" fmla="*/ 8187 w 13513"/>
              <a:gd name="connsiteY1" fmla="*/ 0 h 19478"/>
              <a:gd name="connsiteX2" fmla="*/ 5729 w 13513"/>
              <a:gd name="connsiteY2" fmla="*/ 17206 h 19478"/>
              <a:gd name="connsiteX3" fmla="*/ 13103 w 13513"/>
              <a:gd name="connsiteY3" fmla="*/ 7374 h 1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13" h="19478">
                <a:moveTo>
                  <a:pt x="13103" y="7374"/>
                </a:moveTo>
                <a:cubicBezTo>
                  <a:pt x="13513" y="4506"/>
                  <a:pt x="11141" y="0"/>
                  <a:pt x="8187" y="0"/>
                </a:cubicBezTo>
                <a:cubicBezTo>
                  <a:pt x="0" y="0"/>
                  <a:pt x="4152" y="16155"/>
                  <a:pt x="5729" y="17206"/>
                </a:cubicBezTo>
                <a:cubicBezTo>
                  <a:pt x="9138" y="19478"/>
                  <a:pt x="12693" y="10242"/>
                  <a:pt x="13103" y="7374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/>
          </a:p>
        </p:txBody>
      </p:sp>
      <p:cxnSp>
        <p:nvCxnSpPr>
          <p:cNvPr id="370" name="Straight Connector 369"/>
          <p:cNvCxnSpPr/>
          <p:nvPr/>
        </p:nvCxnSpPr>
        <p:spPr bwMode="auto">
          <a:xfrm flipH="1">
            <a:off x="4504878" y="4058653"/>
            <a:ext cx="187438" cy="3144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1" name="TextBox 370"/>
          <p:cNvSpPr txBox="1"/>
          <p:nvPr/>
        </p:nvSpPr>
        <p:spPr>
          <a:xfrm>
            <a:off x="4031796" y="4365355"/>
            <a:ext cx="728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/>
              <a:t>SAO TOME AND PRINCIPE</a:t>
            </a:r>
            <a:endParaRPr lang="en-US" sz="7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Joke’s On You!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NOVA not a superstar in Latin America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3124200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7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Trademark </a:t>
            </a:r>
            <a:r>
              <a:rPr lang="en-US" dirty="0"/>
              <a:t>Enforcement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A507-2150-4F02-A187-36F943B1FFA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71500" indent="-571500"/>
            <a:r>
              <a:rPr lang="en-US" dirty="0"/>
              <a:t>USPTO / TTAB Actions  </a:t>
            </a:r>
          </a:p>
          <a:p>
            <a:pPr marL="571500" indent="-571500"/>
            <a:r>
              <a:rPr lang="en-US" dirty="0"/>
              <a:t>Court Actions</a:t>
            </a:r>
          </a:p>
          <a:p>
            <a:pPr marL="571500" indent="-571500"/>
            <a:r>
              <a:rPr lang="en-US" dirty="0"/>
              <a:t>Internet and Domain Names </a:t>
            </a:r>
          </a:p>
          <a:p>
            <a:pPr marL="571500" indent="-571500"/>
            <a:r>
              <a:rPr lang="en-US" dirty="0"/>
              <a:t>Customs Enforcement</a:t>
            </a:r>
          </a:p>
          <a:p>
            <a:pPr marL="571500" indent="-571500"/>
            <a:r>
              <a:rPr lang="en-US" dirty="0"/>
              <a:t>Licensing</a:t>
            </a:r>
          </a:p>
          <a:p>
            <a:pPr marL="571500" indent="-571500"/>
            <a:r>
              <a:rPr lang="en-US" dirty="0"/>
              <a:t>Sponsorships and other </a:t>
            </a:r>
            <a:r>
              <a:rPr lang="en-US" dirty="0" smtClean="0"/>
              <a:t>items</a:t>
            </a:r>
          </a:p>
          <a:p>
            <a:pPr marL="571500" indent="-571500"/>
            <a:r>
              <a:rPr lang="en-US" dirty="0" smtClean="0"/>
              <a:t>Enforcement is REQUIRED – or you lose rights by tolerance</a:t>
            </a:r>
            <a:endParaRPr lang="en-US" dirty="0"/>
          </a:p>
          <a:p>
            <a:pPr marL="571500" indent="-571500">
              <a:buFont typeface="Times New Roman" pitchFamily="18" charset="0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Intellectual Property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6626-2299-4E43-B8DC-9874953E2E0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unnamed product (invention)</a:t>
            </a:r>
          </a:p>
          <a:p>
            <a:r>
              <a:rPr lang="en-US" dirty="0" smtClean="0"/>
              <a:t>A brand name </a:t>
            </a:r>
          </a:p>
          <a:p>
            <a:r>
              <a:rPr lang="en-US" dirty="0" smtClean="0"/>
              <a:t>An advertisement</a:t>
            </a:r>
          </a:p>
          <a:p>
            <a:r>
              <a:rPr lang="en-US" dirty="0" smtClean="0"/>
              <a:t>A secret recipe</a:t>
            </a:r>
          </a:p>
          <a:p>
            <a:r>
              <a:rPr lang="en-US" dirty="0" smtClean="0"/>
              <a:t>Customer list and customer info</a:t>
            </a:r>
          </a:p>
          <a:p>
            <a:r>
              <a:rPr lang="en-US" dirty="0" smtClean="0"/>
              <a:t>Pattern on athletic shoe sole</a:t>
            </a:r>
          </a:p>
          <a:p>
            <a:r>
              <a:rPr lang="en-US" dirty="0" smtClean="0"/>
              <a:t>Software code</a:t>
            </a:r>
          </a:p>
          <a:p>
            <a:r>
              <a:rPr lang="en-US" dirty="0" smtClean="0"/>
              <a:t>Media content, books, songs, fabric designs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7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Proofs to be Offered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A507-2150-4F02-A187-36F943B1FFA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Information about use of the mark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on what is it used?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where is it used?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how long has it been in use?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Information about sales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volume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revenue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geography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Information about extent of advertising and/ or media references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Customer perception (declarations or survey)</a:t>
            </a:r>
            <a:r>
              <a:rPr lang="en-US" sz="2400" dirty="0" smtClean="0"/>
              <a:t> </a:t>
            </a:r>
          </a:p>
          <a:p>
            <a:pPr lvl="1">
              <a:spcBef>
                <a:spcPts val="0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Watching and </a:t>
            </a:r>
            <a:r>
              <a:rPr lang="en-US" dirty="0"/>
              <a:t>B</a:t>
            </a:r>
            <a:r>
              <a:rPr lang="en-US" dirty="0" smtClean="0"/>
              <a:t>eing Watched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1"/>
          <a:stretch/>
        </p:blipFill>
        <p:spPr bwMode="auto">
          <a:xfrm>
            <a:off x="1447800" y="1447799"/>
            <a:ext cx="5029200" cy="488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05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Trademark Enforcement: Domain Names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A507-2150-4F02-A187-36F943B1FFA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91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“These days we are dealing with it.”</a:t>
            </a:r>
          </a:p>
          <a:p>
            <a:r>
              <a:rPr lang="en-US" dirty="0" smtClean="0"/>
              <a:t>Proactive domain name registration </a:t>
            </a:r>
          </a:p>
          <a:p>
            <a:pPr lvl="1"/>
            <a:r>
              <a:rPr lang="en-US" dirty="0" smtClean="0"/>
              <a:t>all proactively registered and acquired domains should be made “live” </a:t>
            </a:r>
          </a:p>
          <a:p>
            <a:pPr lvl="1"/>
            <a:r>
              <a:rPr lang="en-US" dirty="0" smtClean="0"/>
              <a:t>EXCEPT for .xxx – block it </a:t>
            </a:r>
          </a:p>
          <a:p>
            <a:r>
              <a:rPr lang="en-US" dirty="0" smtClean="0"/>
              <a:t>Taking action against unauthorized registrants:</a:t>
            </a:r>
          </a:p>
          <a:p>
            <a:pPr lvl="1"/>
            <a:r>
              <a:rPr lang="en-US" dirty="0" smtClean="0"/>
              <a:t>Cease and desist letters </a:t>
            </a:r>
            <a:endParaRPr lang="en-US" dirty="0"/>
          </a:p>
          <a:p>
            <a:pPr lvl="1"/>
            <a:r>
              <a:rPr lang="en-US" dirty="0" smtClean="0"/>
              <a:t>UDRP actions</a:t>
            </a:r>
          </a:p>
          <a:p>
            <a:pPr lvl="1"/>
            <a:r>
              <a:rPr lang="en-US" dirty="0" err="1" smtClean="0"/>
              <a:t>Cybersquatting</a:t>
            </a:r>
            <a:r>
              <a:rPr lang="en-US" dirty="0" smtClean="0"/>
              <a:t> law suits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Watching Others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Free searches </a:t>
            </a:r>
          </a:p>
          <a:p>
            <a:r>
              <a:rPr lang="en-US" dirty="0" smtClean="0"/>
              <a:t>Paid searches</a:t>
            </a:r>
          </a:p>
          <a:p>
            <a:pPr lvl="1"/>
            <a:r>
              <a:rPr lang="en-US" dirty="0" smtClean="0"/>
              <a:t>Trademark applications (US and/or foreign)</a:t>
            </a:r>
          </a:p>
          <a:p>
            <a:pPr lvl="1"/>
            <a:r>
              <a:rPr lang="en-US" dirty="0" smtClean="0"/>
              <a:t>Domain names</a:t>
            </a:r>
          </a:p>
          <a:p>
            <a:pPr lvl="1"/>
            <a:r>
              <a:rPr lang="en-US" dirty="0" smtClean="0"/>
              <a:t>Business names across states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2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Cybersquatting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Proof of cybersquatting requires:</a:t>
            </a:r>
          </a:p>
          <a:p>
            <a:pPr lvl="1"/>
            <a:r>
              <a:rPr lang="en-US" dirty="0" smtClean="0"/>
              <a:t>Bad faith registration of domain name</a:t>
            </a:r>
          </a:p>
          <a:p>
            <a:pPr lvl="1"/>
            <a:r>
              <a:rPr lang="en-US" dirty="0" smtClean="0"/>
              <a:t>Bad faith use of domain name</a:t>
            </a:r>
          </a:p>
          <a:p>
            <a:r>
              <a:rPr lang="en-US" dirty="0" smtClean="0"/>
              <a:t>Complaining party must have PRIOR rights</a:t>
            </a:r>
          </a:p>
          <a:p>
            <a:r>
              <a:rPr lang="en-US" dirty="0" smtClean="0"/>
              <a:t>Best to have registration certificates in hand</a:t>
            </a:r>
          </a:p>
          <a:p>
            <a:r>
              <a:rPr lang="en-US" dirty="0" smtClean="0"/>
              <a:t>Possible actions include UDRP and court</a:t>
            </a:r>
          </a:p>
          <a:p>
            <a:r>
              <a:rPr lang="en-US" dirty="0" smtClean="0"/>
              <a:t>Foreign is much more difficult unless fraudulent</a:t>
            </a:r>
          </a:p>
        </p:txBody>
      </p:sp>
    </p:spTree>
    <p:extLst>
      <p:ext uri="{BB962C8B-B14F-4D97-AF65-F5344CB8AC3E}">
        <p14:creationId xmlns:p14="http://schemas.microsoft.com/office/powerpoint/2010/main" val="27075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Someone Has Domain Name You Want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Defensive registrations are cheap but impossible to cover all bases</a:t>
            </a:r>
          </a:p>
          <a:p>
            <a:r>
              <a:rPr lang="en-US" dirty="0" smtClean="0"/>
              <a:t>Is the one you want in use?  How is it used?</a:t>
            </a:r>
          </a:p>
          <a:p>
            <a:r>
              <a:rPr lang="en-US" dirty="0" smtClean="0"/>
              <a:t>When was it registered?</a:t>
            </a:r>
          </a:p>
          <a:p>
            <a:r>
              <a:rPr lang="en-US" dirty="0" smtClean="0"/>
              <a:t>Possible to use anonymous purchase</a:t>
            </a:r>
          </a:p>
          <a:p>
            <a:r>
              <a:rPr lang="en-US" dirty="0" smtClean="0"/>
              <a:t>Wait it out – backorder?</a:t>
            </a:r>
          </a:p>
          <a:p>
            <a:r>
              <a:rPr lang="en-US" dirty="0" smtClean="0"/>
              <a:t>Negotiate with owner</a:t>
            </a:r>
          </a:p>
          <a:p>
            <a:r>
              <a:rPr lang="en-US" dirty="0" smtClean="0"/>
              <a:t>Use a broker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Protection Through Licensing – Typical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A507-2150-4F02-A187-36F943B1FFA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77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00"/>
              </a:spcBef>
            </a:pPr>
            <a:r>
              <a:rPr lang="en-US" dirty="0" smtClean="0"/>
              <a:t>Licensed Products defined, grant limited, use limited</a:t>
            </a:r>
          </a:p>
          <a:p>
            <a:pPr>
              <a:spcBef>
                <a:spcPts val="100"/>
              </a:spcBef>
            </a:pPr>
            <a:r>
              <a:rPr lang="en-US" dirty="0" smtClean="0"/>
              <a:t>Royalties, reports and audit rights</a:t>
            </a:r>
          </a:p>
          <a:p>
            <a:pPr>
              <a:spcBef>
                <a:spcPts val="100"/>
              </a:spcBef>
            </a:pPr>
            <a:r>
              <a:rPr lang="en-US" dirty="0" smtClean="0"/>
              <a:t>Term and termination (sell-off period)</a:t>
            </a:r>
          </a:p>
          <a:p>
            <a:pPr>
              <a:spcBef>
                <a:spcPts val="100"/>
              </a:spcBef>
            </a:pPr>
            <a:r>
              <a:rPr lang="en-US" dirty="0" smtClean="0"/>
              <a:t>Quality Control – required!</a:t>
            </a:r>
          </a:p>
          <a:p>
            <a:pPr>
              <a:spcBef>
                <a:spcPts val="100"/>
              </a:spcBef>
            </a:pPr>
            <a:r>
              <a:rPr lang="en-US" dirty="0" smtClean="0"/>
              <a:t>Other IP rights (e.g. designs, derivative works)</a:t>
            </a:r>
          </a:p>
          <a:p>
            <a:pPr>
              <a:spcBef>
                <a:spcPts val="100"/>
              </a:spcBef>
            </a:pPr>
            <a:r>
              <a:rPr lang="en-US" dirty="0" smtClean="0"/>
              <a:t>Manufacturing and sample approval</a:t>
            </a:r>
          </a:p>
          <a:p>
            <a:pPr>
              <a:spcBef>
                <a:spcPts val="100"/>
              </a:spcBef>
            </a:pPr>
            <a:r>
              <a:rPr lang="en-US" dirty="0" smtClean="0"/>
              <a:t>Advertising and marketing approval</a:t>
            </a:r>
          </a:p>
          <a:p>
            <a:pPr>
              <a:spcBef>
                <a:spcPts val="100"/>
              </a:spcBef>
            </a:pPr>
            <a:r>
              <a:rPr lang="en-US" dirty="0" smtClean="0"/>
              <a:t>Insurance and indemnity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Marketing, Advertising and Promotion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A507-2150-4F02-A187-36F943B1FFAB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Regulation is by FTC and States</a:t>
            </a:r>
          </a:p>
          <a:p>
            <a:r>
              <a:rPr lang="en-US" dirty="0" smtClean="0"/>
              <a:t>Comparative advertising is commonplace in USA, forbidden elsewhere</a:t>
            </a:r>
          </a:p>
          <a:p>
            <a:r>
              <a:rPr lang="en-US" dirty="0" smtClean="0"/>
              <a:t>Honesty about product and features is key</a:t>
            </a:r>
          </a:p>
          <a:p>
            <a:r>
              <a:rPr lang="en-US" dirty="0" smtClean="0"/>
              <a:t>“Free” and “limited” offers subject to special scrutiny</a:t>
            </a:r>
          </a:p>
          <a:p>
            <a:r>
              <a:rPr lang="en-US" dirty="0" smtClean="0"/>
              <a:t>Hot topic (getting colder):  keywords or ad words on search engines (using  TM to drive traffic to competitor)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0B46-2604-4191-826A-4C78DF9446A9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sgoldsmith@sorinroyercooper.com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381250"/>
            <a:ext cx="7481887" cy="28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Property – Evolution of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6626-2299-4E43-B8DC-9874953E2E0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LAND = Real property = real estate </a:t>
            </a:r>
          </a:p>
          <a:p>
            <a:r>
              <a:rPr lang="en-US" dirty="0" smtClean="0"/>
              <a:t>Stuff you can move = personal property</a:t>
            </a:r>
          </a:p>
          <a:p>
            <a:r>
              <a:rPr lang="en-US" dirty="0" smtClean="0"/>
              <a:t>Things you create =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892845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dsion's lightbu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47775"/>
            <a:ext cx="4724400" cy="4514850"/>
          </a:xfrm>
          <a:prstGeom prst="rect">
            <a:avLst/>
          </a:prstGeom>
          <a:noFill/>
        </p:spPr>
      </p:pic>
      <p:pic>
        <p:nvPicPr>
          <p:cNvPr id="10243" name="Picture 3" descr="Edsion's lightbul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04800"/>
            <a:ext cx="4724400" cy="9429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2F2F-8077-4A03-8785-9208507BCF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07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Patentable?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6626-2299-4E43-B8DC-9874953E2E0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new way to do something, or the new item itself</a:t>
            </a:r>
          </a:p>
          <a:p>
            <a:r>
              <a:rPr lang="en-US" dirty="0" smtClean="0"/>
              <a:t>Must be new, useful, and not obvious to someone who knows about that field</a:t>
            </a:r>
          </a:p>
          <a:p>
            <a:r>
              <a:rPr lang="en-US" dirty="0" smtClean="0"/>
              <a:t>The patent protects the idea </a:t>
            </a:r>
          </a:p>
          <a:p>
            <a:r>
              <a:rPr lang="en-US" dirty="0" smtClean="0"/>
              <a:t>Few valid patents are broadly drafted or granted; little truly new under the sun</a:t>
            </a:r>
          </a:p>
          <a:p>
            <a:r>
              <a:rPr lang="en-US" dirty="0" smtClean="0"/>
              <a:t>Design patent protection for ornamental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63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Good Things About Patents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6626-2299-4E43-B8DC-9874953E2E0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Lasts up to 20 years from filing date</a:t>
            </a:r>
          </a:p>
          <a:p>
            <a:r>
              <a:rPr lang="en-US" sz="2800" dirty="0" smtClean="0"/>
              <a:t>Gives the inventor the opportunity to produce and market the invention, or license others to do so, and to make a profit</a:t>
            </a:r>
          </a:p>
          <a:p>
            <a:r>
              <a:rPr lang="en-US" sz="2800" dirty="0" smtClean="0"/>
              <a:t>Investors want to see patents pending (at least)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5163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ulle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</TotalTime>
  <Words>2390</Words>
  <Application>Microsoft Office PowerPoint</Application>
  <PresentationFormat>On-screen Show (4:3)</PresentationFormat>
  <Paragraphs>465</Paragraphs>
  <Slides>58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Bullet Design</vt:lpstr>
      <vt:lpstr>Civic</vt:lpstr>
      <vt:lpstr>Protecting Entrepreneurs' Crown Jewels - Trademarks, Branding, and Goodwill</vt:lpstr>
      <vt:lpstr>Trademark Joke</vt:lpstr>
      <vt:lpstr>No Respect</vt:lpstr>
      <vt:lpstr>Four Main Types of Intellectual Property</vt:lpstr>
      <vt:lpstr>Examples of Intellectual Property</vt:lpstr>
      <vt:lpstr>Types of Property – Evolution of Law</vt:lpstr>
      <vt:lpstr>PowerPoint Presentation</vt:lpstr>
      <vt:lpstr>What is Patentable?</vt:lpstr>
      <vt:lpstr>Good Things About Patents</vt:lpstr>
      <vt:lpstr>Bad Things About Patents</vt:lpstr>
      <vt:lpstr>Copyrights</vt:lpstr>
      <vt:lpstr>Trade Secrets</vt:lpstr>
      <vt:lpstr>Function of Trademarks</vt:lpstr>
      <vt:lpstr>Discussion Topics for Today</vt:lpstr>
      <vt:lpstr>What is a Trademark?</vt:lpstr>
      <vt:lpstr>Any  Word or Symbol</vt:lpstr>
      <vt:lpstr>Company and Product Branding In a Nutshell</vt:lpstr>
      <vt:lpstr>Strength of the Mark</vt:lpstr>
      <vt:lpstr>Strength of the Mark</vt:lpstr>
      <vt:lpstr>Distinctive Symbols</vt:lpstr>
      <vt:lpstr>Slogans</vt:lpstr>
      <vt:lpstr>What You Get (or Don’t Get)</vt:lpstr>
      <vt:lpstr>No Monopoly</vt:lpstr>
      <vt:lpstr>How to Choose Names</vt:lpstr>
      <vt:lpstr>What Not to Choose</vt:lpstr>
      <vt:lpstr>You Will Get A Letter (or Worse)</vt:lpstr>
      <vt:lpstr>Company versus Product Name</vt:lpstr>
      <vt:lpstr>Company Names</vt:lpstr>
      <vt:lpstr>Before Investing in a Trademark or Name  </vt:lpstr>
      <vt:lpstr>Sources for Search</vt:lpstr>
      <vt:lpstr>Everything Old is New Again</vt:lpstr>
      <vt:lpstr>Company May Claim Use on Items</vt:lpstr>
      <vt:lpstr>Scope of Protection</vt:lpstr>
      <vt:lpstr>Shout Your Claims to the World</vt:lpstr>
      <vt:lpstr>“Use in Commerce”</vt:lpstr>
      <vt:lpstr>Samples of Use on Goods</vt:lpstr>
      <vt:lpstr>Sample of Use on Services</vt:lpstr>
      <vt:lpstr>Is it Really in Use?  </vt:lpstr>
      <vt:lpstr>Appropriate Use of Trademarks  </vt:lpstr>
      <vt:lpstr>Protecting Yourself Through Proper Usage</vt:lpstr>
      <vt:lpstr>PowerPoint Presentation</vt:lpstr>
      <vt:lpstr>Trademark Notice </vt:lpstr>
      <vt:lpstr>US Registration Process – US Applicant</vt:lpstr>
      <vt:lpstr>Process and Timing</vt:lpstr>
      <vt:lpstr>Opening Doors: Foreign Registration</vt:lpstr>
      <vt:lpstr>The Madrid “Spider”</vt:lpstr>
      <vt:lpstr>PowerPoint Presentation</vt:lpstr>
      <vt:lpstr>Joke’s On You!</vt:lpstr>
      <vt:lpstr>Trademark Enforcement</vt:lpstr>
      <vt:lpstr>Proofs to be Offered </vt:lpstr>
      <vt:lpstr>Watching and Being Watched</vt:lpstr>
      <vt:lpstr>Trademark Enforcement: Domain Names </vt:lpstr>
      <vt:lpstr>Watching Others</vt:lpstr>
      <vt:lpstr>Cybersquatting</vt:lpstr>
      <vt:lpstr>If Someone Has Domain Name You Want</vt:lpstr>
      <vt:lpstr>Protection Through Licensing – Typical Terms</vt:lpstr>
      <vt:lpstr>Marketing, Advertising and Promotion</vt:lpstr>
      <vt:lpstr>QUESTIONS?</vt:lpstr>
    </vt:vector>
  </TitlesOfParts>
  <Company>Duane Morris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Marty, Luis A.</dc:creator>
  <cp:lastModifiedBy>Susan</cp:lastModifiedBy>
  <cp:revision>95</cp:revision>
  <dcterms:created xsi:type="dcterms:W3CDTF">2010-08-17T13:50:57Z</dcterms:created>
  <dcterms:modified xsi:type="dcterms:W3CDTF">2012-04-24T18:03:38Z</dcterms:modified>
</cp:coreProperties>
</file>