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7" r:id="rId4"/>
    <p:sldId id="268" r:id="rId5"/>
    <p:sldId id="259" r:id="rId6"/>
    <p:sldId id="264" r:id="rId7"/>
    <p:sldId id="265" r:id="rId8"/>
    <p:sldId id="262" r:id="rId9"/>
    <p:sldId id="263" r:id="rId10"/>
    <p:sldId id="266" r:id="rId11"/>
    <p:sldId id="269" r:id="rId12"/>
    <p:sldId id="273" r:id="rId13"/>
    <p:sldId id="274" r:id="rId14"/>
    <p:sldId id="270" r:id="rId15"/>
    <p:sldId id="271" r:id="rId16"/>
    <p:sldId id="272" r:id="rId1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5" autoAdjust="0"/>
    <p:restoredTop sz="81991" autoAdjust="0"/>
  </p:normalViewPr>
  <p:slideViewPr>
    <p:cSldViewPr>
      <p:cViewPr varScale="1">
        <p:scale>
          <a:sx n="70" d="100"/>
          <a:sy n="70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2154" y="-7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E35F8C51-FCEF-4AB2-BDD0-837EC5D60D08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EE8D6A21-8C4F-4E71-B759-71DE66F11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22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A51DA8A5-8D69-4590-91B5-1457CBBC45A7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CD62DA0F-9A80-4BAC-A53D-173B7C390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24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2DA0F-9A80-4BAC-A53D-173B7C3909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875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2DA0F-9A80-4BAC-A53D-173B7C39091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256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2DA0F-9A80-4BAC-A53D-173B7C39091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25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2DA0F-9A80-4BAC-A53D-173B7C39091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256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2DA0F-9A80-4BAC-A53D-173B7C39091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542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2DA0F-9A80-4BAC-A53D-173B7C39091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256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2DA0F-9A80-4BAC-A53D-173B7C39091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256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2DA0F-9A80-4BAC-A53D-173B7C39091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87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Background is important to know where an Angel comes from; what they know and where they can help the most.</a:t>
            </a:r>
          </a:p>
          <a:p>
            <a:endParaRPr lang="en-US" dirty="0"/>
          </a:p>
          <a:p>
            <a:r>
              <a:rPr lang="en-US" dirty="0" smtClean="0"/>
              <a:t>Also, what MAKES THEM an Angel.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2DA0F-9A80-4BAC-A53D-173B7C3909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52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2DA0F-9A80-4BAC-A53D-173B7C3909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52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moved from being an entrepreneur</a:t>
            </a:r>
            <a:r>
              <a:rPr lang="en-US" baseline="0" dirty="0" smtClean="0"/>
              <a:t> to an investor (either equity or $).</a:t>
            </a:r>
          </a:p>
          <a:p>
            <a:r>
              <a:rPr lang="en-US" baseline="0" dirty="0" smtClean="0"/>
              <a:t>Many come from Wall Street, family money, big business, </a:t>
            </a:r>
            <a:r>
              <a:rPr lang="en-US" baseline="0" dirty="0" err="1" smtClean="0"/>
              <a:t>corp</a:t>
            </a:r>
            <a:r>
              <a:rPr lang="en-US" baseline="0" dirty="0" smtClean="0"/>
              <a:t> executives,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2DA0F-9A80-4BAC-A53D-173B7C3909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52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</a:t>
            </a:r>
            <a:r>
              <a:rPr lang="en-US" baseline="0" dirty="0" smtClean="0"/>
              <a:t> have perfect timing!</a:t>
            </a:r>
          </a:p>
          <a:p>
            <a:r>
              <a:rPr lang="en-US" baseline="0" dirty="0" smtClean="0"/>
              <a:t>Lawyer and Accountant … not much more.</a:t>
            </a:r>
          </a:p>
          <a:p>
            <a:r>
              <a:rPr lang="en-US" baseline="0" dirty="0" smtClean="0"/>
              <a:t>Now there is organization around getting your check, as well as for those writing the check.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2DA0F-9A80-4BAC-A53D-173B7C3909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25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Rich</a:t>
            </a:r>
            <a:r>
              <a:rPr lang="en-US" baseline="0" dirty="0" smtClean="0"/>
              <a:t> guy example -&gt; Tom Lasorda Chrysler CEO, Start </a:t>
            </a:r>
            <a:r>
              <a:rPr lang="en-US" baseline="0" dirty="0" err="1" smtClean="0"/>
              <a:t>vc</a:t>
            </a:r>
            <a:r>
              <a:rPr lang="en-US" baseline="0" dirty="0" smtClean="0"/>
              <a:t> fund like Shark Tank, except we all like each other. (MAY 2013)</a:t>
            </a:r>
          </a:p>
          <a:p>
            <a:r>
              <a:rPr lang="en-US" baseline="0" dirty="0" smtClean="0"/>
              <a:t>More millionaires than ever before (Jersey ranks 1 or 2 depending on where you read/believe)</a:t>
            </a:r>
          </a:p>
          <a:p>
            <a:r>
              <a:rPr lang="en-US" baseline="0" dirty="0" smtClean="0"/>
              <a:t>Angels are no longer independent (WORK IN GROUPS), TALK to </a:t>
            </a:r>
            <a:r>
              <a:rPr lang="en-US" baseline="0" dirty="0" err="1" smtClean="0"/>
              <a:t>eachother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You talk to 3 groups, you’ve touched close to 150 – 200 angels.</a:t>
            </a:r>
          </a:p>
          <a:p>
            <a:r>
              <a:rPr lang="en-US" baseline="0" dirty="0" smtClean="0"/>
              <a:t>Organizations to help you..</a:t>
            </a:r>
          </a:p>
          <a:p>
            <a:r>
              <a:rPr lang="en-US" baseline="0" dirty="0" smtClean="0"/>
              <a:t>Internet -&gt; get lists of Angels, Groups, types, read everything you need to know…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2DA0F-9A80-4BAC-A53D-173B7C39091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25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2DA0F-9A80-4BAC-A53D-173B7C39091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25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2DA0F-9A80-4BAC-A53D-173B7C39091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54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2DA0F-9A80-4BAC-A53D-173B7C39091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25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4BE7-A340-41B7-B0ED-F57A4AA70877}" type="datetime1">
              <a:rPr lang="en-US" smtClean="0"/>
              <a:t>6/17/2013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8917-6CF0-4C9F-8CF6-0102C6880736}" type="datetime1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2E2-96C5-4322-8469-33229846B518}" type="datetime1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850B-8565-4810-979F-6E5B8C3CFD8B}" type="datetime1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6473-BB6E-4087-BCEE-C920A2172056}" type="datetime1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8B66-BDBE-4947-BB50-4C6D98207AEF}" type="datetime1">
              <a:rPr lang="en-US" smtClean="0"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D645-05F5-4EA2-A1C3-E4C54F78883F}" type="datetime1">
              <a:rPr lang="en-US" smtClean="0"/>
              <a:t>6/17/2013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E7BB-5898-4DD2-9BBC-48C1DAC5B637}" type="datetime1">
              <a:rPr lang="en-US" smtClean="0"/>
              <a:t>6/17/2013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0593-6169-4EBA-BDD6-EA7D4688C643}" type="datetime1">
              <a:rPr lang="en-US" smtClean="0"/>
              <a:t>6/17/2013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9F0B-39F7-4D26-B70C-40F8DF6B03C9}" type="datetime1">
              <a:rPr lang="en-US" smtClean="0"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259A-1FAD-4FA6-94F8-1272A7637AAC}" type="datetime1">
              <a:rPr lang="en-US" smtClean="0"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0AC752-3EBC-4C36-A448-E62DCFD9AFB1}" type="datetime1">
              <a:rPr lang="en-US" smtClean="0"/>
              <a:t>6/17/2013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lawarecrossing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detective+questioning&amp;source=images&amp;cd=&amp;docid=oY1GIyJZ2-EfFM&amp;tbnid=3jpEVoofl0SGNM:&amp;ved=0CAUQjRw&amp;url=http://allthingslawandorder.blogspot.com/2010_12_01_archive.html&amp;ei=2Ta_UdvxIIjI0AGlroGgCA&amp;bvm=bv.47883778,d.dmQ&amp;psig=AFQjCNHdhaxmcKKPICih3_8o_8Pw4fLhdQ&amp;ust=1371572284732769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lawarecrossing.org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www.google.com/url?sa=i&amp;rct=j&amp;q=perfect+ok&amp;source=images&amp;cd=&amp;docid=SJolRfB7HcmBbM&amp;tbnid=OfJNAjoPVYIafM:&amp;ved=0CAUQjRw&amp;url=http://www.123rf.com/photo_10283043_perfect--business-woman-showing-ok-hand-sign-smiling-happy-young-pretty-asian--caucasian-businesswom.html&amp;ei=C_C9UZHzGpeq4AO8xIHwDw&amp;bvm=bv.47883778,d.dmg&amp;psig=AFQjCNGV7flTV1ynvpxav3Xeyir2uxvAQw&amp;ust=1371488644881190" TargetMode="External"/><Relationship Id="rId7" Type="http://schemas.openxmlformats.org/officeDocument/2006/relationships/hyperlink" Target="http://www.google.com/url?sa=i&amp;rct=j&amp;q=&amp;source=images&amp;cd=&amp;cad=rja&amp;docid=lovSr4h28Zk8yM&amp;tbnid=KhMgpr91RpfyVM:&amp;ved=0CAUQjRw&amp;url=http://1075zoofm.com/which-missoula-watering-hole-is-in-desperate-need-of-a-bar-rescue-survey/&amp;ei=n_C9UeOVN9K04AOZ84G4Dg&amp;bvm=bv.47883778,d.dmg&amp;psig=AFQjCNFwripg6FEqIvrpryijKjFSebEAiQ&amp;ust=137148879564968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9.png"/><Relationship Id="rId5" Type="http://schemas.openxmlformats.org/officeDocument/2006/relationships/hyperlink" Target="http://www.google.com/url?sa=i&amp;rct=j&amp;q=shark+tank&amp;source=images&amp;cd=&amp;cad=rja&amp;docid=aKG336IwNFpIFM&amp;tbnid=oeAi_T7Ep2obsM:&amp;ved=0CAUQjRw&amp;url=https://www.facebook.com/SharkTank&amp;ei=J_C9Uf34A6-v4AO4ioCABg&amp;psig=AFQjCNFUl85Ik903CHef8G-mvLQBS9zn_g&amp;ust=1371488675394331" TargetMode="External"/><Relationship Id="rId10" Type="http://schemas.openxmlformats.org/officeDocument/2006/relationships/image" Target="../media/image8.jpeg"/><Relationship Id="rId4" Type="http://schemas.openxmlformats.org/officeDocument/2006/relationships/image" Target="../media/image4.jpe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2743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ffectLst/>
              </a:rPr>
              <a:t>A Recovering Entrepreneur’s Lessons in Raising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Angel </a:t>
            </a:r>
            <a:r>
              <a:rPr lang="en-US" dirty="0">
                <a:effectLst/>
              </a:rPr>
              <a:t>Money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648200"/>
            <a:ext cx="7854696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Cristian A. Ossa</a:t>
            </a:r>
          </a:p>
          <a:p>
            <a:r>
              <a:rPr lang="en-US" dirty="0"/>
              <a:t>Screening Committee Chair</a:t>
            </a:r>
          </a:p>
          <a:p>
            <a:r>
              <a:rPr lang="en-US" dirty="0"/>
              <a:t>Delaware Crossing Investor Group</a:t>
            </a:r>
          </a:p>
          <a:p>
            <a:r>
              <a:rPr lang="en-US" dirty="0">
                <a:hlinkClick r:id="rId3"/>
              </a:rPr>
              <a:t>http://www.delawarecrossing.org/</a:t>
            </a:r>
            <a:endParaRPr lang="en-US" dirty="0"/>
          </a:p>
          <a:p>
            <a:r>
              <a:rPr lang="en-US" dirty="0"/>
              <a:t>732.735.4908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9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144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Know the process..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7892" y="53340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Elevator (30 sec)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3893403"/>
            <a:ext cx="1631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Elevator +</a:t>
            </a:r>
          </a:p>
          <a:p>
            <a:pPr algn="ctr"/>
            <a:r>
              <a:rPr lang="en-US" sz="2400" dirty="0" smtClean="0"/>
              <a:t>(2-3 min)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0" y="2381071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Pitch</a:t>
            </a:r>
          </a:p>
          <a:p>
            <a:pPr algn="ctr"/>
            <a:r>
              <a:rPr lang="en-US" sz="2400" dirty="0" smtClean="0"/>
              <a:t>(10-15 min)</a:t>
            </a:r>
          </a:p>
          <a:p>
            <a:pPr algn="ctr"/>
            <a:r>
              <a:rPr lang="en-US" sz="2400" dirty="0" smtClean="0"/>
              <a:t>10 deck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2800" y="1150203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Due Diligence</a:t>
            </a:r>
          </a:p>
        </p:txBody>
      </p:sp>
      <p:pic>
        <p:nvPicPr>
          <p:cNvPr id="3074" name="Picture 2" descr="C:\Users\Cristian A. Ossa.COSSA05\AppData\Local\Microsoft\Windows\Temporary Internet Files\Content.IE5\PCX20BBR\MC90043252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30018">
            <a:off x="1533013" y="4352412"/>
            <a:ext cx="1273404" cy="127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Cristian A. Ossa.COSSA05\AppData\Local\Microsoft\Windows\Temporary Internet Files\Content.IE5\PCX20BBR\MC90043252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30018">
            <a:off x="3895213" y="2984783"/>
            <a:ext cx="1273404" cy="127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Cristian A. Ossa.COSSA05\AppData\Local\Microsoft\Windows\Temporary Internet Files\Content.IE5\PCX20BBR\MC90043252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30018">
            <a:off x="6409813" y="1613183"/>
            <a:ext cx="1273404" cy="127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Cristian A. Ossa.COSSA05\AppData\Local\Microsoft\Windows\Temporary Internet Files\Content.IE5\ZTMF1NMB\MC900432530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596" y="2410379"/>
            <a:ext cx="3126407" cy="359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8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DO 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560731"/>
            <a:ext cx="8229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200"/>
              </a:spcAft>
              <a:buSzPct val="125000"/>
              <a:buFont typeface="+mj-lt"/>
              <a:buAutoNum type="arabicPeriod"/>
            </a:pPr>
            <a:r>
              <a:rPr lang="en-US" sz="2800" dirty="0" smtClean="0"/>
              <a:t>Know where you are in the process</a:t>
            </a:r>
          </a:p>
          <a:p>
            <a:pPr marL="571500" indent="-571500">
              <a:spcAft>
                <a:spcPts val="1200"/>
              </a:spcAft>
              <a:buSzPct val="125000"/>
              <a:buFont typeface="+mj-lt"/>
              <a:buAutoNum type="arabicPeriod"/>
            </a:pPr>
            <a:r>
              <a:rPr lang="en-US" sz="2800" dirty="0" smtClean="0"/>
              <a:t>Remember that                                          everything counts</a:t>
            </a:r>
          </a:p>
          <a:p>
            <a:pPr marL="571500" indent="-571500">
              <a:buSzPct val="125000"/>
              <a:buFont typeface="+mj-lt"/>
              <a:buAutoNum type="arabicPeriod"/>
            </a:pPr>
            <a:endParaRPr lang="en-US" sz="2800" dirty="0" smtClean="0"/>
          </a:p>
          <a:p>
            <a:pPr marL="571500" indent="-571500">
              <a:buSzPct val="125000"/>
              <a:buFont typeface="+mj-lt"/>
              <a:buAutoNum type="arabicPeriod"/>
            </a:pPr>
            <a:endParaRPr lang="en-US" sz="2800" dirty="0"/>
          </a:p>
          <a:p>
            <a:pPr marL="571500" indent="-571500">
              <a:buSzPct val="125000"/>
              <a:buFont typeface="+mj-lt"/>
              <a:buAutoNum type="arabicPeriod"/>
            </a:pPr>
            <a:r>
              <a:rPr lang="en-US" sz="2800" dirty="0" smtClean="0"/>
              <a:t>Organize your </a:t>
            </a:r>
            <a:r>
              <a:rPr lang="en-US" sz="2800" dirty="0" smtClean="0"/>
              <a:t>deck / narrative </a:t>
            </a:r>
            <a:r>
              <a:rPr lang="en-US" sz="2800" dirty="0" smtClean="0"/>
              <a:t>carefully</a:t>
            </a:r>
          </a:p>
          <a:p>
            <a:pPr>
              <a:spcAft>
                <a:spcPts val="1200"/>
              </a:spcAft>
              <a:buSzPct val="125000"/>
            </a:pPr>
            <a:r>
              <a:rPr lang="en-US" sz="3200" dirty="0" smtClean="0"/>
              <a:t>	</a:t>
            </a:r>
            <a:r>
              <a:rPr lang="en-US" sz="2400" dirty="0" smtClean="0"/>
              <a:t>Problem -&gt; Solution -&gt; Money -&gt; Market -&gt; Team</a:t>
            </a:r>
          </a:p>
          <a:p>
            <a:pPr marL="571500" indent="-571500">
              <a:spcAft>
                <a:spcPts val="1200"/>
              </a:spcAft>
              <a:buSzPct val="125000"/>
              <a:buFont typeface="+mj-lt"/>
              <a:buAutoNum type="arabicPeriod" startAt="4"/>
            </a:pPr>
            <a:r>
              <a:rPr lang="en-US" sz="2800" dirty="0" smtClean="0"/>
              <a:t>ABC – Always Be (ex)‘Cited (for money)</a:t>
            </a:r>
          </a:p>
          <a:p>
            <a:pPr marL="571500" indent="-571500">
              <a:spcAft>
                <a:spcPts val="1200"/>
              </a:spcAft>
              <a:buSzPct val="125000"/>
              <a:buFont typeface="+mj-lt"/>
              <a:buAutoNum type="arabicPeriod" startAt="4"/>
            </a:pPr>
            <a:r>
              <a:rPr lang="en-US" sz="2800" dirty="0" smtClean="0"/>
              <a:t>Your homework (a disadvantage of the internet)</a:t>
            </a:r>
          </a:p>
          <a:p>
            <a:pPr marL="571500" indent="-571500">
              <a:buSzPct val="125000"/>
              <a:buFont typeface="+mj-lt"/>
              <a:buAutoNum type="arabicPeriod" startAt="4"/>
            </a:pPr>
            <a:endParaRPr lang="en-US" sz="2400" dirty="0" smtClean="0"/>
          </a:p>
        </p:txBody>
      </p:sp>
      <p:pic>
        <p:nvPicPr>
          <p:cNvPr id="2050" name="Picture 2" descr="http://2.bp.blogspot.com/_t6QUeCEttlA/TQZBxiK3apI/AAAAAAAAFKI/DB0k-wuOYt8/s1600/law%2B%2526%2Border%2BUK%2Bskeletons%2Bjamie%2Bbamber%2Bbradley%2Bwalsh%2B4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93" t="7031" r="4537" b="21103"/>
          <a:stretch/>
        </p:blipFill>
        <p:spPr bwMode="auto">
          <a:xfrm>
            <a:off x="5029200" y="2286000"/>
            <a:ext cx="3001107" cy="1359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DO 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560731"/>
            <a:ext cx="82296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200"/>
              </a:spcAft>
              <a:buSzPct val="125000"/>
              <a:buFont typeface="+mj-lt"/>
              <a:buAutoNum type="arabicPeriod" startAt="6"/>
            </a:pPr>
            <a:r>
              <a:rPr lang="en-US" sz="2800" dirty="0"/>
              <a:t>Money, Money, Money (for everyone!)</a:t>
            </a:r>
          </a:p>
          <a:p>
            <a:pPr marL="514350" indent="-514350">
              <a:spcAft>
                <a:spcPts val="1200"/>
              </a:spcAft>
              <a:buSzPct val="125000"/>
              <a:buFont typeface="+mj-lt"/>
              <a:buAutoNum type="arabicPeriod" startAt="6"/>
            </a:pPr>
            <a:r>
              <a:rPr lang="en-US" sz="2800" dirty="0"/>
              <a:t>Have a board / board of advisers (real one)</a:t>
            </a:r>
          </a:p>
          <a:p>
            <a:pPr marL="514350" indent="-514350">
              <a:spcAft>
                <a:spcPts val="1200"/>
              </a:spcAft>
              <a:buSzPct val="125000"/>
              <a:buFont typeface="+mj-lt"/>
              <a:buAutoNum type="arabicPeriod" startAt="6"/>
            </a:pPr>
            <a:r>
              <a:rPr lang="en-US" sz="2800" dirty="0" smtClean="0"/>
              <a:t>Practice “inception” idea (walk away / memorable)</a:t>
            </a:r>
          </a:p>
          <a:p>
            <a:pPr marL="514350" indent="-514350">
              <a:spcAft>
                <a:spcPts val="1200"/>
              </a:spcAft>
              <a:buSzPct val="125000"/>
              <a:buFont typeface="+mj-lt"/>
              <a:buAutoNum type="arabicPeriod" startAt="6"/>
            </a:pPr>
            <a:r>
              <a:rPr lang="en-US" sz="2800" dirty="0" smtClean="0"/>
              <a:t>Know by heart THEN speak from heart   </a:t>
            </a:r>
            <a:r>
              <a:rPr lang="en-US" sz="2800" u="sng" dirty="0" smtClean="0"/>
              <a:t>&amp;</a:t>
            </a:r>
            <a:r>
              <a:rPr lang="en-US" sz="2800" dirty="0" smtClean="0"/>
              <a:t>  Educate yourself, hire experts, then do it yourself</a:t>
            </a:r>
            <a:endParaRPr lang="en-US" sz="2800" dirty="0" smtClean="0"/>
          </a:p>
          <a:p>
            <a:pPr marL="514350" indent="-514350">
              <a:spcAft>
                <a:spcPts val="1200"/>
              </a:spcAft>
              <a:buSzPct val="125000"/>
              <a:buFont typeface="+mj-lt"/>
              <a:buAutoNum type="arabicPeriod" startAt="6"/>
            </a:pPr>
            <a:r>
              <a:rPr lang="en-US" sz="2800" dirty="0" smtClean="0"/>
              <a:t>Think through</a:t>
            </a:r>
            <a:r>
              <a:rPr lang="en-US" sz="2400" dirty="0" smtClean="0"/>
              <a:t> </a:t>
            </a:r>
            <a:r>
              <a:rPr lang="en-US" sz="2800" dirty="0"/>
              <a:t>NON-funding options (Angels like this)</a:t>
            </a:r>
          </a:p>
          <a:p>
            <a:pPr marL="571500" indent="-571500">
              <a:spcAft>
                <a:spcPts val="1200"/>
              </a:spcAft>
              <a:buSzPct val="125000"/>
              <a:buFont typeface="+mj-lt"/>
              <a:buAutoNum type="arabicPeriod" startAt="8"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2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… And the “</a:t>
            </a:r>
            <a:r>
              <a:rPr lang="en-US" dirty="0" err="1" smtClean="0"/>
              <a:t>Don’t”s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Learned from both raising</a:t>
            </a:r>
          </a:p>
          <a:p>
            <a:r>
              <a:rPr lang="en-US" dirty="0" smtClean="0"/>
              <a:t>And</a:t>
            </a:r>
          </a:p>
          <a:p>
            <a:r>
              <a:rPr lang="en-US" dirty="0" smtClean="0"/>
              <a:t>Investing angel/venture money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7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DON’T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447800"/>
            <a:ext cx="86106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200"/>
              </a:spcAft>
              <a:buSzPct val="125000"/>
              <a:buFont typeface="+mj-lt"/>
              <a:buAutoNum type="arabicPeriod"/>
            </a:pPr>
            <a:r>
              <a:rPr lang="en-US" sz="2800" dirty="0" smtClean="0"/>
              <a:t>Pitch your hobby</a:t>
            </a:r>
          </a:p>
          <a:p>
            <a:pPr marL="571500" indent="-571500">
              <a:spcAft>
                <a:spcPts val="1200"/>
              </a:spcAft>
              <a:buSzPct val="125000"/>
              <a:buFont typeface="+mj-lt"/>
              <a:buAutoNum type="arabicPeriod"/>
            </a:pPr>
            <a:r>
              <a:rPr lang="en-US" sz="2800" dirty="0" smtClean="0"/>
              <a:t>Use tech terms, confuse, or one-up audience</a:t>
            </a:r>
          </a:p>
          <a:p>
            <a:pPr marL="571500" indent="-571500">
              <a:spcAft>
                <a:spcPts val="1200"/>
              </a:spcAft>
              <a:buSzPct val="125000"/>
              <a:buFont typeface="+mj-lt"/>
              <a:buAutoNum type="arabicPeriod"/>
            </a:pPr>
            <a:r>
              <a:rPr lang="en-US" sz="2800" dirty="0" smtClean="0"/>
              <a:t>Think you will get extra time</a:t>
            </a:r>
          </a:p>
          <a:p>
            <a:pPr marL="571500" indent="-571500">
              <a:spcAft>
                <a:spcPts val="1200"/>
              </a:spcAft>
              <a:buSzPct val="125000"/>
              <a:buFont typeface="+mj-lt"/>
              <a:buAutoNum type="arabicPeriod"/>
            </a:pPr>
            <a:r>
              <a:rPr lang="en-US" sz="2800" dirty="0" smtClean="0"/>
              <a:t>Forget Angel investing is always a bit personal (like a job or dating)</a:t>
            </a:r>
          </a:p>
          <a:p>
            <a:pPr marL="571500" indent="-571500">
              <a:spcAft>
                <a:spcPts val="1200"/>
              </a:spcAft>
              <a:buSzPct val="125000"/>
              <a:buFont typeface="+mj-lt"/>
              <a:buAutoNum type="arabicPeriod"/>
            </a:pPr>
            <a:r>
              <a:rPr lang="en-US" sz="2800" dirty="0" smtClean="0"/>
              <a:t>Take everyone’s advice and forget who you are, how you started, and how you got here</a:t>
            </a:r>
          </a:p>
          <a:p>
            <a:pPr marL="571500" indent="-571500">
              <a:spcAft>
                <a:spcPts val="1200"/>
              </a:spcAft>
              <a:buSzPct val="125000"/>
              <a:buFont typeface="+mj-lt"/>
              <a:buAutoNum type="arabicPeriod"/>
            </a:pPr>
            <a:r>
              <a:rPr lang="en-US" sz="2800" dirty="0" smtClean="0"/>
              <a:t>Overlook … WE ARE BUYING what you are selling</a:t>
            </a:r>
          </a:p>
          <a:p>
            <a:pPr marL="571500" indent="-571500">
              <a:spcAft>
                <a:spcPts val="1200"/>
              </a:spcAft>
              <a:buSzPct val="125000"/>
              <a:buFont typeface="+mj-lt"/>
              <a:buAutoNum type="arabicPeriod"/>
            </a:pPr>
            <a:r>
              <a:rPr lang="en-US" sz="2800" dirty="0" smtClean="0"/>
              <a:t>Underestimate the value of a “Deal” (HUGE validation) -&gt; Smart $, credibility, etc…</a:t>
            </a:r>
          </a:p>
          <a:p>
            <a:pPr marL="571500" indent="-571500">
              <a:buSzPct val="125000"/>
              <a:buFont typeface="+mj-lt"/>
              <a:buAutoNum type="arabicPeriod" startAt="4"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5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Delaware Crossing Investor Group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560731"/>
            <a:ext cx="82296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200"/>
              </a:spcAft>
              <a:buSzPct val="125000"/>
              <a:buFont typeface="+mj-lt"/>
              <a:buAutoNum type="arabicPeriod"/>
            </a:pPr>
            <a:r>
              <a:rPr lang="en-US" sz="2000" dirty="0" smtClean="0"/>
              <a:t>40</a:t>
            </a:r>
            <a:r>
              <a:rPr lang="en-US" sz="2000" dirty="0" smtClean="0"/>
              <a:t>+ active and accredited members (work with other groups)</a:t>
            </a:r>
          </a:p>
          <a:p>
            <a:pPr marL="571500" indent="-571500">
              <a:spcAft>
                <a:spcPts val="1200"/>
              </a:spcAft>
              <a:buSzPct val="125000"/>
              <a:buFont typeface="+mj-lt"/>
              <a:buAutoNum type="arabicPeriod"/>
            </a:pPr>
            <a:r>
              <a:rPr lang="en-US" sz="2000" dirty="0" smtClean="0"/>
              <a:t>All applications in GUST reviewed, LOCAL and tech sector preferred (build once, sell many), B2B, (personal contacts)</a:t>
            </a:r>
          </a:p>
          <a:p>
            <a:pPr marL="571500" indent="-571500">
              <a:spcAft>
                <a:spcPts val="1200"/>
              </a:spcAft>
              <a:buSzPct val="125000"/>
              <a:buFont typeface="+mj-lt"/>
              <a:buAutoNum type="arabicPeriod"/>
            </a:pPr>
            <a:r>
              <a:rPr lang="en-US" sz="2000" dirty="0" smtClean="0"/>
              <a:t>Biggest complaint (of DCIG &amp; ALL Angels)</a:t>
            </a:r>
          </a:p>
          <a:p>
            <a:pPr marL="571500" indent="-571500">
              <a:spcAft>
                <a:spcPts val="600"/>
              </a:spcAft>
              <a:buSzPct val="125000"/>
              <a:buFont typeface="+mj-lt"/>
              <a:buAutoNum type="arabicPeriod"/>
            </a:pPr>
            <a:r>
              <a:rPr lang="en-US" sz="2000" dirty="0" smtClean="0"/>
              <a:t>SC (me and others) first reviews application</a:t>
            </a:r>
          </a:p>
          <a:p>
            <a:pPr marL="1028700" lvl="1" indent="-571500">
              <a:spcAft>
                <a:spcPts val="600"/>
              </a:spcAft>
              <a:buSzPct val="125000"/>
              <a:buFont typeface="+mj-lt"/>
              <a:buAutoNum type="arabicPeriod"/>
            </a:pPr>
            <a:r>
              <a:rPr lang="en-US" dirty="0" smtClean="0"/>
              <a:t>Very quick, cursory review 	(30-40 companies)</a:t>
            </a:r>
          </a:p>
          <a:p>
            <a:pPr marL="1028700" lvl="1" indent="-571500">
              <a:spcAft>
                <a:spcPts val="600"/>
              </a:spcAft>
              <a:buSzPct val="125000"/>
              <a:buFont typeface="+mj-lt"/>
              <a:buAutoNum type="arabicPeriod"/>
            </a:pPr>
            <a:r>
              <a:rPr lang="en-US" dirty="0" smtClean="0"/>
              <a:t>Asked to (phone) present to SC 	(7-10 companies)</a:t>
            </a:r>
          </a:p>
          <a:p>
            <a:pPr marL="1028700" lvl="1" indent="-571500">
              <a:spcAft>
                <a:spcPts val="1200"/>
              </a:spcAft>
              <a:buSzPct val="125000"/>
              <a:buFont typeface="+mj-lt"/>
              <a:buAutoNum type="arabicPeriod"/>
            </a:pPr>
            <a:r>
              <a:rPr lang="en-US" dirty="0" smtClean="0"/>
              <a:t>If pass -&gt; present to group 		(groups sees 2/month)</a:t>
            </a:r>
          </a:p>
          <a:p>
            <a:pPr marL="571500" indent="-571500">
              <a:spcAft>
                <a:spcPts val="600"/>
              </a:spcAft>
              <a:buSzPct val="125000"/>
              <a:buFont typeface="+mj-lt"/>
              <a:buAutoNum type="arabicPeriod"/>
            </a:pPr>
            <a:r>
              <a:rPr lang="en-US" sz="2000" dirty="0" smtClean="0"/>
              <a:t>(Almost) always due diligence  on presenters</a:t>
            </a:r>
          </a:p>
          <a:p>
            <a:pPr marL="1028700" lvl="1" indent="-571500">
              <a:spcAft>
                <a:spcPts val="1200"/>
              </a:spcAft>
              <a:buSzPct val="125000"/>
              <a:buFont typeface="+mj-lt"/>
              <a:buAutoNum type="arabicPeriod"/>
            </a:pPr>
            <a:r>
              <a:rPr lang="en-US" sz="2000" dirty="0" smtClean="0"/>
              <a:t>8/10 invest.</a:t>
            </a:r>
          </a:p>
          <a:p>
            <a:pPr marL="571500" indent="-571500">
              <a:spcAft>
                <a:spcPts val="1200"/>
              </a:spcAft>
              <a:buSzPct val="125000"/>
              <a:buFont typeface="+mj-lt"/>
              <a:buAutoNum type="arabicPeriod"/>
            </a:pPr>
            <a:r>
              <a:rPr lang="en-US" sz="2000" dirty="0" smtClean="0"/>
              <a:t>Like MOST </a:t>
            </a:r>
            <a:r>
              <a:rPr lang="en-US" sz="2000" dirty="0" smtClean="0"/>
              <a:t>Venture and Angel groups -&gt; </a:t>
            </a:r>
            <a:r>
              <a:rPr lang="en-US" sz="2000" dirty="0" smtClean="0"/>
              <a:t>min feedback (but ask!)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8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2743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ffectLst/>
              </a:rPr>
              <a:t>A Recovering Entrepreneur’s Lessons in Raising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Angel </a:t>
            </a:r>
            <a:r>
              <a:rPr lang="en-US" dirty="0">
                <a:effectLst/>
              </a:rPr>
              <a:t>Money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648200"/>
            <a:ext cx="7854696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Cristian A. Ossa</a:t>
            </a:r>
          </a:p>
          <a:p>
            <a:r>
              <a:rPr lang="en-US" dirty="0"/>
              <a:t>Screening Committee Chair</a:t>
            </a:r>
          </a:p>
          <a:p>
            <a:r>
              <a:rPr lang="en-US" dirty="0"/>
              <a:t>Delaware Crossing Investor Group</a:t>
            </a:r>
          </a:p>
          <a:p>
            <a:r>
              <a:rPr lang="en-US" u="sng" dirty="0">
                <a:hlinkClick r:id="rId3"/>
              </a:rPr>
              <a:t>http://www.delawarecrossing.org/</a:t>
            </a:r>
            <a:endParaRPr lang="en-US" dirty="0"/>
          </a:p>
          <a:p>
            <a:r>
              <a:rPr lang="en-US" dirty="0"/>
              <a:t>732.735.4908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4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Background</a:t>
            </a:r>
          </a:p>
          <a:p>
            <a:endParaRPr lang="en-US" sz="36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219200" y="1752600"/>
            <a:ext cx="73152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/>
              <a:t>MBA, 1991 University of Massachusetts</a:t>
            </a:r>
          </a:p>
          <a:p>
            <a:pPr marL="571500" indent="-571500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/>
              <a:t>Consulting firm through 1996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2800" dirty="0" smtClean="0"/>
              <a:t>Giftcertificates.com (retail)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raised over $100mil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400+ employees</a:t>
            </a:r>
          </a:p>
          <a:p>
            <a:pPr marL="914400" lvl="1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made very little for me (no great exit)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2800" dirty="0" smtClean="0"/>
              <a:t>eRateRequest.com (Shipping)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raised </a:t>
            </a:r>
            <a:r>
              <a:rPr lang="en-US" sz="2800" dirty="0"/>
              <a:t>over </a:t>
            </a:r>
            <a:r>
              <a:rPr lang="en-US" sz="2800" dirty="0" smtClean="0"/>
              <a:t>$8mil (single raise)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20 employees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‘reasonable’ exit; sold to </a:t>
            </a:r>
            <a:r>
              <a:rPr lang="en-US" sz="2800" dirty="0" err="1" smtClean="0"/>
              <a:t>Descarts</a:t>
            </a:r>
            <a:r>
              <a:rPr lang="en-US" sz="2800" dirty="0" smtClean="0"/>
              <a:t> Sys.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7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Background</a:t>
            </a:r>
          </a:p>
          <a:p>
            <a:endParaRPr lang="en-US" sz="36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219200" y="1828800"/>
            <a:ext cx="7315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2800" dirty="0" smtClean="0"/>
              <a:t>LABS (Live Audience Business Solutions)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raised </a:t>
            </a:r>
            <a:r>
              <a:rPr lang="en-US" sz="2800" dirty="0"/>
              <a:t>over </a:t>
            </a:r>
            <a:r>
              <a:rPr lang="en-US" sz="2800" dirty="0" smtClean="0"/>
              <a:t>$3mil (many raises)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exit; sold to SMARTDM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2800" dirty="0"/>
          </a:p>
          <a:p>
            <a:pPr marL="914400" lvl="1" indent="-457200">
              <a:buFont typeface="Arial" pitchFamily="34" charset="0"/>
              <a:buChar char="•"/>
            </a:pPr>
            <a:endParaRPr lang="en-US" sz="2800" dirty="0"/>
          </a:p>
          <a:p>
            <a:pPr marL="571500" indent="-571500">
              <a:buFont typeface="Wingdings" pitchFamily="2" charset="2"/>
              <a:buChar char="Ø"/>
            </a:pPr>
            <a:r>
              <a:rPr lang="en-US" sz="2800" dirty="0" smtClean="0"/>
              <a:t>Rosetta Technology Group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founder and partner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/>
              <a:t>c</a:t>
            </a:r>
            <a:r>
              <a:rPr lang="en-US" sz="2800" dirty="0" smtClean="0"/>
              <a:t>onsulting business solutions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application development (web/desktop)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7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Background – NOW…</a:t>
            </a:r>
          </a:p>
          <a:p>
            <a:endParaRPr lang="en-US" sz="36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066800" y="1752600"/>
            <a:ext cx="8077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2800" dirty="0" smtClean="0"/>
              <a:t>Angel Investor, Consultant &amp; Mentor</a:t>
            </a:r>
          </a:p>
          <a:p>
            <a:endParaRPr lang="en-US" sz="2800" dirty="0" smtClean="0"/>
          </a:p>
          <a:p>
            <a:pPr marL="571500" indent="-571500">
              <a:buFont typeface="Wingdings" pitchFamily="2" charset="2"/>
              <a:buChar char="Ø"/>
            </a:pPr>
            <a:r>
              <a:rPr lang="en-US" sz="2800" dirty="0" smtClean="0"/>
              <a:t>Mentor at </a:t>
            </a:r>
            <a:r>
              <a:rPr lang="en-US" sz="2800" dirty="0" err="1" smtClean="0"/>
              <a:t>TechLaunch</a:t>
            </a:r>
            <a:r>
              <a:rPr lang="en-US" sz="2800" dirty="0" smtClean="0"/>
              <a:t> (Accelerator) and others</a:t>
            </a:r>
          </a:p>
          <a:p>
            <a:endParaRPr lang="en-US" sz="2800" dirty="0" smtClean="0"/>
          </a:p>
          <a:p>
            <a:pPr marL="571500" indent="-571500">
              <a:buFont typeface="Wingdings" pitchFamily="2" charset="2"/>
              <a:buChar char="Ø"/>
            </a:pPr>
            <a:r>
              <a:rPr lang="en-US" sz="2800" dirty="0" smtClean="0"/>
              <a:t>Delaware Crossing Investor Group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Screening Committee Chair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Several $ investments, all tech, no exits (yet!)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+ some equity for time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571500" indent="-571500">
              <a:buFont typeface="Wingdings" pitchFamily="2" charset="2"/>
              <a:buChar char="Ø"/>
            </a:pPr>
            <a:r>
              <a:rPr lang="en-US" sz="2800" dirty="0" smtClean="0"/>
              <a:t>Cross invest with other groups (very common)</a:t>
            </a:r>
            <a:endParaRPr lang="en-US" sz="2800" dirty="0"/>
          </a:p>
          <a:p>
            <a:pPr marL="914400" lvl="1" indent="-457200">
              <a:buFont typeface="Arial" pitchFamily="34" charset="0"/>
              <a:buChar char="•"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1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This is the GREATEST TIME EVER</a:t>
            </a:r>
          </a:p>
          <a:p>
            <a:endParaRPr lang="en-US" sz="36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219200" y="1828800"/>
            <a:ext cx="7315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2800" dirty="0" smtClean="0"/>
              <a:t>Best time </a:t>
            </a:r>
            <a:r>
              <a:rPr lang="en-US" sz="2800" dirty="0" smtClean="0"/>
              <a:t>(ever-ever) to </a:t>
            </a:r>
            <a:r>
              <a:rPr lang="en-US" sz="2800" dirty="0" smtClean="0"/>
              <a:t>raise </a:t>
            </a:r>
            <a:r>
              <a:rPr lang="en-US" sz="2800" dirty="0" smtClean="0"/>
              <a:t>money</a:t>
            </a:r>
            <a:endParaRPr lang="en-US" sz="2800" dirty="0" smtClean="0"/>
          </a:p>
          <a:p>
            <a:pPr marL="571500" indent="-571500">
              <a:buFont typeface="Wingdings" pitchFamily="2" charset="2"/>
              <a:buChar char="Ø"/>
            </a:pPr>
            <a:r>
              <a:rPr lang="en-US" sz="2800" dirty="0" smtClean="0"/>
              <a:t>How you ‘used to’ get $ </a:t>
            </a:r>
            <a:r>
              <a:rPr lang="en-US" sz="2800" dirty="0" smtClean="0"/>
              <a:t>….</a:t>
            </a:r>
            <a:endParaRPr lang="en-US" sz="2800" dirty="0" smtClean="0"/>
          </a:p>
          <a:p>
            <a:pPr marL="571500" indent="-571500">
              <a:buFont typeface="Wingdings" pitchFamily="2" charset="2"/>
              <a:buChar char="Ø"/>
            </a:pPr>
            <a:endParaRPr lang="en-US" sz="2800" dirty="0"/>
          </a:p>
          <a:p>
            <a:pPr marL="571500" indent="-571500">
              <a:buFont typeface="Wingdings" pitchFamily="2" charset="2"/>
              <a:buChar char="Ø"/>
            </a:pPr>
            <a:endParaRPr lang="en-US" sz="2800" dirty="0" smtClean="0"/>
          </a:p>
          <a:p>
            <a:pPr marL="571500" indent="-571500">
              <a:buFont typeface="Wingdings" pitchFamily="2" charset="2"/>
              <a:buChar char="Ø"/>
            </a:pPr>
            <a:endParaRPr lang="en-US" sz="2800" dirty="0"/>
          </a:p>
          <a:p>
            <a:pPr marL="571500" indent="-571500">
              <a:buFont typeface="Wingdings" pitchFamily="2" charset="2"/>
              <a:buChar char="Ø"/>
            </a:pPr>
            <a:endParaRPr lang="en-US" sz="2800" dirty="0"/>
          </a:p>
          <a:p>
            <a:pPr marL="571500" indent="-571500">
              <a:buFont typeface="Wingdings" pitchFamily="2" charset="2"/>
              <a:buChar char="Ø"/>
            </a:pPr>
            <a:endParaRPr lang="en-US" sz="2800" dirty="0" smtClean="0"/>
          </a:p>
          <a:p>
            <a:pPr marL="571500" indent="-571500">
              <a:buFont typeface="Wingdings" pitchFamily="2" charset="2"/>
              <a:buChar char="Ø"/>
            </a:pPr>
            <a:endParaRPr lang="en-US" sz="2800" dirty="0" smtClean="0"/>
          </a:p>
          <a:p>
            <a:pPr marL="571500" indent="-571500">
              <a:buFont typeface="Wingdings" pitchFamily="2" charset="2"/>
              <a:buChar char="Ø"/>
            </a:pPr>
            <a:r>
              <a:rPr lang="en-US" sz="2800" dirty="0" smtClean="0"/>
              <a:t>Lack of organization giving &amp; seeking $ Now; several things have come together…</a:t>
            </a:r>
          </a:p>
        </p:txBody>
      </p:sp>
      <p:pic>
        <p:nvPicPr>
          <p:cNvPr id="1026" name="Picture 2" descr="C:\Users\Cristian A. Ossa.COSSA05\AppData\Local\Microsoft\Windows\Temporary Internet Files\Content.IE5\1O9F90S2\MP900178584[1]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09" r="10978" b="22674"/>
          <a:stretch/>
        </p:blipFill>
        <p:spPr bwMode="auto">
          <a:xfrm>
            <a:off x="2192214" y="2993577"/>
            <a:ext cx="2303585" cy="2036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1.gstatic.com/images?q=tbn:ANd9GcSyPstLQJAsUcjJJ1sFlW6AiWN-ZIzTpcZ564txarF1iV4ZCm_Ki3XSde-m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17"/>
          <a:stretch/>
        </p:blipFill>
        <p:spPr bwMode="auto">
          <a:xfrm>
            <a:off x="5486400" y="2993578"/>
            <a:ext cx="2514886" cy="2071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1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This is the GREATEST TIME EVER</a:t>
            </a:r>
          </a:p>
          <a:p>
            <a:endParaRPr lang="en-US" sz="3600" dirty="0" smtClean="0"/>
          </a:p>
        </p:txBody>
      </p:sp>
      <p:pic>
        <p:nvPicPr>
          <p:cNvPr id="2050" name="Picture 2" descr="http://us.123rf.com/400wm/400/400/maridav/maridav1108/maridav110800029/10283043-perfect--business-woman-showing-ok-hand-sign-smiling-happy-young-pretty-asian--caucasian-businesswom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0441" y="3041073"/>
            <a:ext cx="1227182" cy="163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fbcdn-sphotos-g-a.akamaihd.net/hphotos-ak-prn1/550438_495314753813001_489378650_n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921" y="1578441"/>
            <a:ext cx="1492793" cy="831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ac.450f.edgecastcdn.net/80450F/1075zoofm.com/files/2013/03/bar-rescue-14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046" y="1747252"/>
            <a:ext cx="1297878" cy="97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077" y="4068123"/>
            <a:ext cx="2011014" cy="162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82396" y="5488509"/>
            <a:ext cx="2093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Organizational Aid</a:t>
            </a:r>
          </a:p>
          <a:p>
            <a:pPr algn="ctr"/>
            <a:r>
              <a:rPr lang="en-US" dirty="0" smtClean="0"/>
              <a:t>(VANJ) etc…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1532642"/>
            <a:ext cx="12825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Kickstarter</a:t>
            </a:r>
            <a:endParaRPr lang="en-US" dirty="0" smtClean="0"/>
          </a:p>
          <a:p>
            <a:r>
              <a:rPr lang="en-US" dirty="0" err="1" smtClean="0"/>
              <a:t>Indiegogo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729183" y="3530174"/>
            <a:ext cx="1828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/>
              <a:t>Right now, Philadelphia and New York are showing high growth rates among High Net Worth Individuals – those people with at least $1 million in investable assets — but one study says the future is looking pretty bright for New </a:t>
            </a:r>
            <a:r>
              <a:rPr lang="en-US" sz="700" dirty="0" smtClean="0"/>
              <a:t>Jersey….</a:t>
            </a:r>
            <a:endParaRPr lang="en-US" sz="700" dirty="0">
              <a:effectLst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0" y="3581400"/>
            <a:ext cx="2399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Angel List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6346" y="1889664"/>
            <a:ext cx="2000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Richs guys starting their own Shark Tank for fun &amp; profit</a:t>
            </a:r>
          </a:p>
        </p:txBody>
      </p:sp>
      <p:pic>
        <p:nvPicPr>
          <p:cNvPr id="1027" name="Picture 3" descr="C:\Users\Cristian A. Ossa.COSSA05\AppData\Local\Microsoft\Windows\Temporary Internet Files\Content.IE5\P0VB9UN8\MP900446425[1]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61" t="4849" r="3803" b="33942"/>
          <a:stretch/>
        </p:blipFill>
        <p:spPr bwMode="auto">
          <a:xfrm>
            <a:off x="945745" y="5367441"/>
            <a:ext cx="1235021" cy="741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91596" y="4800600"/>
            <a:ext cx="2175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Organized GROUPs</a:t>
            </a:r>
          </a:p>
          <a:p>
            <a:pPr algn="ctr"/>
            <a:r>
              <a:rPr lang="en-US" dirty="0" smtClean="0"/>
              <a:t>of Angels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" y="3130064"/>
            <a:ext cx="1705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Mo’ Money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93962" y="5379687"/>
            <a:ext cx="1705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Accelerators</a:t>
            </a:r>
          </a:p>
          <a:p>
            <a:r>
              <a:rPr lang="en-US" sz="2000" dirty="0" smtClean="0"/>
              <a:t>Incubators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93016" y="2975349"/>
            <a:ext cx="189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www.Gust.com</a:t>
            </a:r>
          </a:p>
        </p:txBody>
      </p:sp>
      <p:pic>
        <p:nvPicPr>
          <p:cNvPr id="1028" name="Picture 4" descr="C:\Users\Cristian A. Ossa.COSSA05\AppData\Local\Microsoft\Windows\Temporary Internet Files\Content.IE5\OZYK1A9S\MC900431561[1]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423440">
            <a:off x="5725299" y="3951250"/>
            <a:ext cx="971485" cy="97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:\Users\Cristian A. Ossa.COSSA05\AppData\Local\Microsoft\Windows\Temporary Internet Files\Content.IE5\OZYK1A9S\MC900431561[1]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16509">
            <a:off x="5225365" y="2501328"/>
            <a:ext cx="971485" cy="97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C:\Users\Cristian A. Ossa.COSSA05\AppData\Local\Microsoft\Windows\Temporary Internet Files\Content.IE5\OZYK1A9S\MC900431561[1]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82614">
            <a:off x="3110061" y="2506134"/>
            <a:ext cx="971485" cy="97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C:\Users\Cristian A. Ossa.COSSA05\AppData\Local\Microsoft\Windows\Temporary Internet Files\Content.IE5\OZYK1A9S\MC900431561[1]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60375">
            <a:off x="2423071" y="3853445"/>
            <a:ext cx="971485" cy="97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:\Users\Cristian A. Ossa.COSSA05\AppData\Local\Microsoft\Windows\Temporary Internet Files\Content.IE5\OZYK1A9S\MC900431561[1]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67242">
            <a:off x="3305058" y="4519981"/>
            <a:ext cx="971485" cy="97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C:\Users\Cristian A. Ossa.COSSA05\AppData\Local\Microsoft\Windows\Temporary Internet Files\Content.IE5\OZYK1A9S\MC900431561[1]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047954">
            <a:off x="4821881" y="4639157"/>
            <a:ext cx="971485" cy="97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68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5" grpId="0"/>
      <p:bldP spid="10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This is the GREATEST TIME EVER</a:t>
            </a:r>
          </a:p>
          <a:p>
            <a:endParaRPr lang="en-US" sz="36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219200" y="1828800"/>
            <a:ext cx="7315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does this mean … so what ?!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TIME IS NOW to get MONEY.</a:t>
            </a:r>
          </a:p>
          <a:p>
            <a:endParaRPr lang="en-US" sz="2800" dirty="0"/>
          </a:p>
          <a:p>
            <a:r>
              <a:rPr lang="en-US" sz="2800" dirty="0" smtClean="0"/>
              <a:t>PLAN, PREPARE, READ, ATTEND</a:t>
            </a:r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	… AND YOU WILL GET YOUR MONEY.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0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… Now the “</a:t>
            </a:r>
            <a:r>
              <a:rPr lang="en-US" dirty="0" err="1" smtClean="0"/>
              <a:t>Do”s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Learned from both raising</a:t>
            </a:r>
          </a:p>
          <a:p>
            <a:r>
              <a:rPr lang="en-US" dirty="0" smtClean="0"/>
              <a:t>And</a:t>
            </a:r>
          </a:p>
          <a:p>
            <a:r>
              <a:rPr lang="en-US" dirty="0" smtClean="0"/>
              <a:t>Investing angel/venture money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DO ! (top </a:t>
            </a:r>
            <a:r>
              <a:rPr lang="en-US" sz="4400" dirty="0" smtClean="0"/>
              <a:t>10</a:t>
            </a:r>
            <a:r>
              <a:rPr lang="en-US" sz="3600" dirty="0" smtClean="0"/>
              <a:t> DOs to get the check)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18288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SzPct val="150000"/>
              <a:buFont typeface="+mj-lt"/>
              <a:buAutoNum type="arabicPeriod"/>
            </a:pPr>
            <a:r>
              <a:rPr lang="en-US" sz="2800" dirty="0" smtClean="0"/>
              <a:t>Know where you are in the process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3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1185</TotalTime>
  <Words>846</Words>
  <Application>Microsoft Office PowerPoint</Application>
  <PresentationFormat>On-screen Show (4:3)</PresentationFormat>
  <Paragraphs>178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A Recovering Entrepreneur’s Lessons in Raising  Angel Money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… Now the “Do”s</vt:lpstr>
      <vt:lpstr>PowerPoint Presentation</vt:lpstr>
      <vt:lpstr>PowerPoint Presentation</vt:lpstr>
      <vt:lpstr>PowerPoint Presentation</vt:lpstr>
      <vt:lpstr>PowerPoint Presentation</vt:lpstr>
      <vt:lpstr>… And the “Don’t”s</vt:lpstr>
      <vt:lpstr>PowerPoint Presentation</vt:lpstr>
      <vt:lpstr>PowerPoint Presentation</vt:lpstr>
      <vt:lpstr>A Recovering Entrepreneur’s Lessons in Raising  Angel Money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the 2 min pitch</dc:title>
  <dc:creator>Cristian A. Ossa</dc:creator>
  <cp:lastModifiedBy>Cristian A. Ossa</cp:lastModifiedBy>
  <cp:revision>35</cp:revision>
  <cp:lastPrinted>2013-06-18T14:04:22Z</cp:lastPrinted>
  <dcterms:created xsi:type="dcterms:W3CDTF">2013-02-08T15:41:44Z</dcterms:created>
  <dcterms:modified xsi:type="dcterms:W3CDTF">2013-06-18T14:36:00Z</dcterms:modified>
</cp:coreProperties>
</file>