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62A40-291F-474C-8462-3513FD24402A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60DF-03DD-4285-AC25-A65B7A0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hardsonpatel.com/" TargetMode="External"/><Relationship Id="rId2" Type="http://schemas.openxmlformats.org/officeDocument/2006/relationships/hyperlink" Target="mailto:dfeldman@richardsonpate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vidfeldmanblog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Key Secrets to </a:t>
            </a:r>
            <a:r>
              <a:rPr lang="en-US" dirty="0" err="1" smtClean="0"/>
              <a:t>Entreprenurial</a:t>
            </a:r>
            <a:r>
              <a:rPr lang="en-US" dirty="0" smtClean="0"/>
              <a:t> Success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David N. Feldman, Esq., Partner</a:t>
            </a:r>
          </a:p>
          <a:p>
            <a:r>
              <a:rPr lang="en-US" dirty="0" smtClean="0"/>
              <a:t>Richardson &amp; Patel LLP</a:t>
            </a:r>
          </a:p>
          <a:p>
            <a:endParaRPr lang="en-US" dirty="0" smtClean="0"/>
          </a:p>
          <a:p>
            <a:r>
              <a:rPr lang="en-US" dirty="0" smtClean="0"/>
              <a:t>Venture Association of New Jersey</a:t>
            </a:r>
          </a:p>
          <a:p>
            <a:r>
              <a:rPr lang="en-US" dirty="0" smtClean="0"/>
              <a:t>July 16, 2013</a:t>
            </a:r>
          </a:p>
          <a:p>
            <a:r>
              <a:rPr lang="en-US" dirty="0" smtClean="0"/>
              <a:t>Marriott Hanover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Battling Boredom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Causes: too much growth, too much delegation</a:t>
            </a:r>
          </a:p>
          <a:p>
            <a:r>
              <a:rPr lang="en-US" dirty="0" smtClean="0"/>
              <a:t>Prevention/treatment:</a:t>
            </a:r>
          </a:p>
          <a:p>
            <a:pPr lvl="1"/>
            <a:r>
              <a:rPr lang="en-US" dirty="0" smtClean="0"/>
              <a:t>Sell, leave or shut down</a:t>
            </a:r>
          </a:p>
          <a:p>
            <a:pPr lvl="1"/>
            <a:r>
              <a:rPr lang="en-US" dirty="0" smtClean="0"/>
              <a:t>Check your personality</a:t>
            </a:r>
          </a:p>
          <a:p>
            <a:pPr lvl="1"/>
            <a:r>
              <a:rPr lang="en-US" dirty="0" smtClean="0"/>
              <a:t>Re-engage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Common Causes of Entrepreneurial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Undercapitalization</a:t>
            </a:r>
          </a:p>
          <a:p>
            <a:r>
              <a:rPr lang="en-US" dirty="0" smtClean="0"/>
              <a:t>Bad partner choices</a:t>
            </a:r>
          </a:p>
          <a:p>
            <a:r>
              <a:rPr lang="en-US" dirty="0" smtClean="0"/>
              <a:t>Burnout or loss of focus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638" y="738188"/>
            <a:ext cx="8086725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636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David N. Feldman, Esq.</a:t>
            </a:r>
          </a:p>
          <a:p>
            <a:pPr>
              <a:buNone/>
            </a:pPr>
            <a:r>
              <a:rPr lang="en-US" dirty="0" smtClean="0"/>
              <a:t>Richardson &amp; Patel LLP</a:t>
            </a:r>
          </a:p>
          <a:p>
            <a:pPr>
              <a:buNone/>
            </a:pPr>
            <a:r>
              <a:rPr lang="en-US" dirty="0" smtClean="0"/>
              <a:t>The Chrysler Building</a:t>
            </a:r>
          </a:p>
          <a:p>
            <a:pPr>
              <a:buNone/>
            </a:pPr>
            <a:r>
              <a:rPr lang="en-US" dirty="0" smtClean="0"/>
              <a:t>405 Lexington Ave., 49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</a:p>
          <a:p>
            <a:pPr>
              <a:buNone/>
            </a:pPr>
            <a:r>
              <a:rPr lang="en-US" dirty="0" smtClean="0"/>
              <a:t>New York, NY 10174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dfeldman@richardsonpatel.com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www.richardsonpatel.com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www.DavidFeldmanBlog.com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You an Entrepreneur?</a:t>
            </a:r>
          </a:p>
          <a:p>
            <a:r>
              <a:rPr lang="en-US" dirty="0" smtClean="0"/>
              <a:t>Focus While Working on New Ideas</a:t>
            </a:r>
          </a:p>
          <a:p>
            <a:r>
              <a:rPr lang="en-US" dirty="0" smtClean="0"/>
              <a:t>Getting a Life</a:t>
            </a:r>
          </a:p>
          <a:p>
            <a:r>
              <a:rPr lang="en-US" dirty="0" smtClean="0"/>
              <a:t>Employee Management 101</a:t>
            </a:r>
          </a:p>
          <a:p>
            <a:r>
              <a:rPr lang="en-US" dirty="0" smtClean="0"/>
              <a:t>Finding the Right Business Partner(s)</a:t>
            </a:r>
          </a:p>
          <a:p>
            <a:r>
              <a:rPr lang="en-US" dirty="0" smtClean="0"/>
              <a:t>Financing Your Business</a:t>
            </a:r>
          </a:p>
          <a:p>
            <a:r>
              <a:rPr lang="en-US" dirty="0" smtClean="0"/>
              <a:t>Watch out for Burnout!</a:t>
            </a:r>
          </a:p>
          <a:p>
            <a:r>
              <a:rPr lang="en-US" dirty="0" smtClean="0"/>
              <a:t>Battling Boredom</a:t>
            </a:r>
          </a:p>
          <a:p>
            <a:r>
              <a:rPr lang="en-US" dirty="0" smtClean="0"/>
              <a:t>Most Common Causes of Entrepreneurial Failure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631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You an Entrepreneur?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Big dreamer</a:t>
            </a:r>
          </a:p>
          <a:p>
            <a:r>
              <a:rPr lang="en-US" dirty="0" smtClean="0"/>
              <a:t>Natural leader and decision maker</a:t>
            </a:r>
          </a:p>
          <a:p>
            <a:r>
              <a:rPr lang="en-US" dirty="0" smtClean="0"/>
              <a:t>Obsessive passion and drive</a:t>
            </a:r>
          </a:p>
          <a:p>
            <a:r>
              <a:rPr lang="en-US" dirty="0" err="1" smtClean="0"/>
              <a:t>Macromanager</a:t>
            </a:r>
            <a:endParaRPr lang="en-US" dirty="0" smtClean="0"/>
          </a:p>
          <a:p>
            <a:r>
              <a:rPr lang="en-US" dirty="0" smtClean="0"/>
              <a:t>Rational optimist</a:t>
            </a:r>
          </a:p>
          <a:p>
            <a:r>
              <a:rPr lang="en-US" dirty="0" smtClean="0"/>
              <a:t>Healthy fear of failure</a:t>
            </a:r>
          </a:p>
          <a:p>
            <a:r>
              <a:rPr lang="en-US" dirty="0" smtClean="0"/>
              <a:t>Little fear of risk</a:t>
            </a:r>
          </a:p>
          <a:p>
            <a:r>
              <a:rPr lang="en-US" dirty="0" smtClean="0"/>
              <a:t>Controlling but not freakish</a:t>
            </a:r>
          </a:p>
          <a:p>
            <a:r>
              <a:rPr lang="en-US" dirty="0" smtClean="0"/>
              <a:t>Disciplined personal and business life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While Working on New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complementary business</a:t>
            </a:r>
          </a:p>
          <a:p>
            <a:r>
              <a:rPr lang="en-US" dirty="0" smtClean="0"/>
              <a:t>The new idea relieving boredom</a:t>
            </a:r>
          </a:p>
          <a:p>
            <a:r>
              <a:rPr lang="en-US" dirty="0" smtClean="0"/>
              <a:t>The new idea after grooming top deputies</a:t>
            </a:r>
          </a:p>
          <a:p>
            <a:r>
              <a:rPr lang="en-US" dirty="0" smtClean="0"/>
              <a:t>The new opportunity following financial success</a:t>
            </a:r>
          </a:p>
          <a:p>
            <a:r>
              <a:rPr lang="en-US" dirty="0" smtClean="0"/>
              <a:t>The new opportunity as a hedge</a:t>
            </a:r>
          </a:p>
          <a:p>
            <a:r>
              <a:rPr lang="en-US" dirty="0" smtClean="0"/>
              <a:t>When the new thing is bigger</a:t>
            </a:r>
          </a:p>
          <a:p>
            <a:r>
              <a:rPr lang="en-US" dirty="0" smtClean="0"/>
              <a:t>Sell that sucker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a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downside of </a:t>
            </a:r>
            <a:r>
              <a:rPr lang="en-US" dirty="0" err="1" smtClean="0"/>
              <a:t>workaholism</a:t>
            </a:r>
            <a:endParaRPr lang="en-US" dirty="0" smtClean="0"/>
          </a:p>
          <a:p>
            <a:r>
              <a:rPr lang="en-US" dirty="0" smtClean="0"/>
              <a:t>Working smart: time shift, delegate, work from home, work hard/play hard, more vacation</a:t>
            </a:r>
          </a:p>
          <a:p>
            <a:r>
              <a:rPr lang="en-US" dirty="0" smtClean="0"/>
              <a:t>“Me” time: breaks on business trips, get off your butt, turn it off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Management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a priority of finding the right people</a:t>
            </a:r>
          </a:p>
          <a:p>
            <a:r>
              <a:rPr lang="en-US" dirty="0" smtClean="0"/>
              <a:t>Looking inward and building a family</a:t>
            </a:r>
          </a:p>
          <a:p>
            <a:r>
              <a:rPr lang="en-US" dirty="0" smtClean="0"/>
              <a:t>Female entrepreneur hiring issues</a:t>
            </a:r>
          </a:p>
          <a:p>
            <a:r>
              <a:rPr lang="en-US" dirty="0" smtClean="0"/>
              <a:t>Retaining great employees – giving loyalty, structuring compensation right, looking at equity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Right Business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want to fly solo?</a:t>
            </a:r>
          </a:p>
          <a:p>
            <a:r>
              <a:rPr lang="en-US" dirty="0" smtClean="0"/>
              <a:t>Different types of partners:</a:t>
            </a:r>
          </a:p>
          <a:p>
            <a:pPr lvl="1"/>
            <a:r>
              <a:rPr lang="en-US" dirty="0" smtClean="0"/>
              <a:t>Founding partners (best friends, couples, family)</a:t>
            </a:r>
          </a:p>
          <a:p>
            <a:pPr lvl="1"/>
            <a:r>
              <a:rPr lang="en-US" dirty="0" smtClean="0"/>
              <a:t>Investor partners (issues re veto powers, setting valuation, how much involvement)</a:t>
            </a:r>
          </a:p>
          <a:p>
            <a:pPr lvl="1"/>
            <a:r>
              <a:rPr lang="en-US" dirty="0" smtClean="0"/>
              <a:t>Rainmaking partners (whether equity is needed, options vs. stock grants, phantom equity)</a:t>
            </a:r>
          </a:p>
          <a:p>
            <a:pPr lvl="1"/>
            <a:r>
              <a:rPr lang="en-US" dirty="0" smtClean="0"/>
              <a:t>Worker bee partners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 Your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Financing Market Drivers- the economy/stock market, industry trends, politics and regulatory environment</a:t>
            </a:r>
          </a:p>
          <a:p>
            <a:r>
              <a:rPr lang="en-US" dirty="0" smtClean="0"/>
              <a:t>Six Methods of Financing:</a:t>
            </a:r>
          </a:p>
          <a:p>
            <a:pPr lvl="1"/>
            <a:r>
              <a:rPr lang="en-US" dirty="0" smtClean="0"/>
              <a:t>Bootstrap</a:t>
            </a:r>
          </a:p>
          <a:p>
            <a:pPr lvl="1"/>
            <a:r>
              <a:rPr lang="en-US" dirty="0" smtClean="0"/>
              <a:t>Government Financing</a:t>
            </a:r>
          </a:p>
          <a:p>
            <a:pPr lvl="1"/>
            <a:r>
              <a:rPr lang="en-US" dirty="0" smtClean="0"/>
              <a:t>Bank Financing</a:t>
            </a:r>
          </a:p>
          <a:p>
            <a:pPr lvl="1"/>
            <a:r>
              <a:rPr lang="en-US" dirty="0" smtClean="0"/>
              <a:t>Friends &amp; Family</a:t>
            </a:r>
          </a:p>
          <a:p>
            <a:pPr lvl="1"/>
            <a:r>
              <a:rPr lang="en-US" dirty="0" smtClean="0"/>
              <a:t>Angel, Venture Capital &amp; Private Equity</a:t>
            </a:r>
          </a:p>
          <a:p>
            <a:pPr lvl="1"/>
            <a:r>
              <a:rPr lang="en-US" dirty="0" smtClean="0"/>
              <a:t>IPO/PIPE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240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out for Burnout!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Causes: spousal/family pressure, unexpected business pressures, surprising success</a:t>
            </a:r>
          </a:p>
          <a:p>
            <a:r>
              <a:rPr lang="en-US" dirty="0" smtClean="0"/>
              <a:t>Prevention: adjust the plan, take a break, rely more on others</a:t>
            </a:r>
          </a:p>
          <a:p>
            <a:r>
              <a:rPr lang="en-US" dirty="0" smtClean="0"/>
              <a:t>Treatment: sell the business, shut it down, hand it over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436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Key Secrets to Entreprenurial Success  </vt:lpstr>
      <vt:lpstr>Topics</vt:lpstr>
      <vt:lpstr>Are You an Entrepreneur?</vt:lpstr>
      <vt:lpstr>Focus While Working on New Ideas</vt:lpstr>
      <vt:lpstr>Getting a Life</vt:lpstr>
      <vt:lpstr>Employee Management 101</vt:lpstr>
      <vt:lpstr>Finding the Right Business Partner</vt:lpstr>
      <vt:lpstr>Financing Your Business</vt:lpstr>
      <vt:lpstr>Watch out for Burnout!</vt:lpstr>
      <vt:lpstr>Battling Boredom</vt:lpstr>
      <vt:lpstr>Most Common Causes of Entrepreneurial Failure</vt:lpstr>
      <vt:lpstr>Slide 12</vt:lpstr>
      <vt:lpstr>Questions?</vt:lpstr>
    </vt:vector>
  </TitlesOfParts>
  <Company>Richardson Patel, LLP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Securities Law Issues for Small Business</dc:title>
  <dc:creator>Administrator</dc:creator>
  <cp:lastModifiedBy>Clara Stricchiola</cp:lastModifiedBy>
  <cp:revision>22</cp:revision>
  <dcterms:created xsi:type="dcterms:W3CDTF">2011-04-07T19:56:29Z</dcterms:created>
  <dcterms:modified xsi:type="dcterms:W3CDTF">2013-08-14T12:05:36Z</dcterms:modified>
</cp:coreProperties>
</file>