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88" r:id="rId1"/>
  </p:sldMasterIdLst>
  <p:notesMasterIdLst>
    <p:notesMasterId r:id="rId13"/>
  </p:notesMasterIdLst>
  <p:sldIdLst>
    <p:sldId id="256" r:id="rId2"/>
    <p:sldId id="273" r:id="rId3"/>
    <p:sldId id="274" r:id="rId4"/>
    <p:sldId id="275" r:id="rId5"/>
    <p:sldId id="276" r:id="rId6"/>
    <p:sldId id="261" r:id="rId7"/>
    <p:sldId id="262" r:id="rId8"/>
    <p:sldId id="265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739" autoAdjust="0"/>
    <p:restoredTop sz="83232" autoAdjust="0"/>
  </p:normalViewPr>
  <p:slideViewPr>
    <p:cSldViewPr>
      <p:cViewPr varScale="1">
        <p:scale>
          <a:sx n="133" d="100"/>
          <a:sy n="133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26241-FB27-4B78-905F-968C55448E42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6504C-BCB4-4F5E-BBF1-02A1AD48684D}">
      <dgm:prSet phldrT="[Text]" custT="1"/>
      <dgm:spPr/>
      <dgm:t>
        <a:bodyPr/>
        <a:lstStyle/>
        <a:p>
          <a:r>
            <a:rPr lang="en-US" sz="1200" dirty="0" smtClean="0"/>
            <a:t>Problem</a:t>
          </a:r>
          <a:endParaRPr lang="en-US" sz="1200" dirty="0"/>
        </a:p>
      </dgm:t>
    </dgm:pt>
    <dgm:pt modelId="{BC629191-6A1F-46AF-9F61-140517A45B03}" type="parTrans" cxnId="{8335CF37-3E03-44B9-8191-62CE1B9F3A64}">
      <dgm:prSet/>
      <dgm:spPr/>
      <dgm:t>
        <a:bodyPr/>
        <a:lstStyle/>
        <a:p>
          <a:endParaRPr lang="en-US"/>
        </a:p>
      </dgm:t>
    </dgm:pt>
    <dgm:pt modelId="{0318B8A7-1C68-4FF9-A217-03D7D0D3CA9B}" type="sibTrans" cxnId="{8335CF37-3E03-44B9-8191-62CE1B9F3A64}">
      <dgm:prSet/>
      <dgm:spPr/>
      <dgm:t>
        <a:bodyPr/>
        <a:lstStyle/>
        <a:p>
          <a:endParaRPr lang="en-US" dirty="0"/>
        </a:p>
      </dgm:t>
    </dgm:pt>
    <dgm:pt modelId="{DA2AE3BE-99CF-4D89-8A07-6248F2941431}">
      <dgm:prSet custT="1"/>
      <dgm:spPr/>
      <dgm:t>
        <a:bodyPr/>
        <a:lstStyle/>
        <a:p>
          <a:r>
            <a:rPr lang="en-US" sz="1200" dirty="0" smtClean="0"/>
            <a:t>Competition</a:t>
          </a:r>
          <a:endParaRPr lang="en-US" sz="1200" dirty="0"/>
        </a:p>
      </dgm:t>
    </dgm:pt>
    <dgm:pt modelId="{2A088031-44E1-4E94-890A-8C583CE5FFCC}" type="parTrans" cxnId="{57C57F38-D488-46BF-9616-66F858DDFA90}">
      <dgm:prSet/>
      <dgm:spPr/>
      <dgm:t>
        <a:bodyPr/>
        <a:lstStyle/>
        <a:p>
          <a:endParaRPr lang="en-US"/>
        </a:p>
      </dgm:t>
    </dgm:pt>
    <dgm:pt modelId="{D32CB08B-EDB0-40D9-BE39-0D3C38650138}" type="sibTrans" cxnId="{57C57F38-D488-46BF-9616-66F858DDFA90}">
      <dgm:prSet/>
      <dgm:spPr/>
      <dgm:t>
        <a:bodyPr/>
        <a:lstStyle/>
        <a:p>
          <a:endParaRPr lang="en-US" dirty="0"/>
        </a:p>
      </dgm:t>
    </dgm:pt>
    <dgm:pt modelId="{B6DD3B6E-7432-4A3A-B246-5F26E0B7F5B1}">
      <dgm:prSet custT="1"/>
      <dgm:spPr/>
      <dgm:t>
        <a:bodyPr/>
        <a:lstStyle/>
        <a:p>
          <a:r>
            <a:rPr lang="en-US" sz="1200" dirty="0" smtClean="0"/>
            <a:t>Team</a:t>
          </a:r>
          <a:endParaRPr lang="en-US" sz="1200" dirty="0"/>
        </a:p>
      </dgm:t>
    </dgm:pt>
    <dgm:pt modelId="{80DB7F10-A6E7-4787-9E5F-3EA15662732F}" type="parTrans" cxnId="{D5529937-C02E-4E0B-8D26-017C0B8DF686}">
      <dgm:prSet/>
      <dgm:spPr/>
      <dgm:t>
        <a:bodyPr/>
        <a:lstStyle/>
        <a:p>
          <a:endParaRPr lang="en-US"/>
        </a:p>
      </dgm:t>
    </dgm:pt>
    <dgm:pt modelId="{7EBCBFB9-BB02-4EC3-A55C-0CFE57232839}" type="sibTrans" cxnId="{D5529937-C02E-4E0B-8D26-017C0B8DF686}">
      <dgm:prSet/>
      <dgm:spPr/>
      <dgm:t>
        <a:bodyPr/>
        <a:lstStyle/>
        <a:p>
          <a:endParaRPr lang="en-US" dirty="0"/>
        </a:p>
      </dgm:t>
    </dgm:pt>
    <dgm:pt modelId="{D28B9214-373E-4629-AD45-CE0413E1F4B4}">
      <dgm:prSet custT="1"/>
      <dgm:spPr/>
      <dgm:t>
        <a:bodyPr/>
        <a:lstStyle/>
        <a:p>
          <a:r>
            <a:rPr lang="en-US" sz="1200" dirty="0" smtClean="0"/>
            <a:t>Exit</a:t>
          </a:r>
          <a:endParaRPr lang="en-US" sz="1200" dirty="0"/>
        </a:p>
      </dgm:t>
    </dgm:pt>
    <dgm:pt modelId="{01D7E54E-4286-477C-AE0D-28DEB882CC72}" type="parTrans" cxnId="{2DCB8FFE-D3D4-4F61-8E55-2858F9F2EF51}">
      <dgm:prSet/>
      <dgm:spPr/>
      <dgm:t>
        <a:bodyPr/>
        <a:lstStyle/>
        <a:p>
          <a:endParaRPr lang="en-US"/>
        </a:p>
      </dgm:t>
    </dgm:pt>
    <dgm:pt modelId="{3A67DE55-0ECF-4809-8150-CDF51D3E5020}" type="sibTrans" cxnId="{2DCB8FFE-D3D4-4F61-8E55-2858F9F2EF51}">
      <dgm:prSet/>
      <dgm:spPr/>
      <dgm:t>
        <a:bodyPr/>
        <a:lstStyle/>
        <a:p>
          <a:endParaRPr lang="en-US" dirty="0"/>
        </a:p>
      </dgm:t>
    </dgm:pt>
    <dgm:pt modelId="{51E0C667-7606-4B80-B85F-1BEECC09A7EF}">
      <dgm:prSet custT="1"/>
      <dgm:spPr/>
      <dgm:t>
        <a:bodyPr/>
        <a:lstStyle/>
        <a:p>
          <a:pPr algn="ctr"/>
          <a:r>
            <a:rPr lang="en-US" sz="1200" dirty="0" smtClean="0"/>
            <a:t>Next Investor</a:t>
          </a:r>
          <a:endParaRPr lang="en-US" sz="1200" dirty="0"/>
        </a:p>
      </dgm:t>
    </dgm:pt>
    <dgm:pt modelId="{39630590-FAFA-401F-B9CA-C7D69D47B366}" type="parTrans" cxnId="{BD22923B-33E6-4686-BF22-57794C957A1E}">
      <dgm:prSet/>
      <dgm:spPr/>
      <dgm:t>
        <a:bodyPr/>
        <a:lstStyle/>
        <a:p>
          <a:endParaRPr lang="en-US"/>
        </a:p>
      </dgm:t>
    </dgm:pt>
    <dgm:pt modelId="{F881252F-5D43-4D31-855C-6CAE19CF0F94}" type="sibTrans" cxnId="{BD22923B-33E6-4686-BF22-57794C957A1E}">
      <dgm:prSet/>
      <dgm:spPr/>
      <dgm:t>
        <a:bodyPr/>
        <a:lstStyle/>
        <a:p>
          <a:endParaRPr lang="en-US" dirty="0"/>
        </a:p>
      </dgm:t>
    </dgm:pt>
    <dgm:pt modelId="{7F117151-BECF-46C8-B691-77C16506C937}">
      <dgm:prSet custT="1"/>
      <dgm:spPr/>
      <dgm:t>
        <a:bodyPr/>
        <a:lstStyle/>
        <a:p>
          <a:r>
            <a:rPr lang="en-US" sz="1200" dirty="0" smtClean="0"/>
            <a:t>Financials</a:t>
          </a:r>
          <a:endParaRPr lang="en-US" sz="1200" dirty="0"/>
        </a:p>
      </dgm:t>
    </dgm:pt>
    <dgm:pt modelId="{7C614345-EEC8-42E3-9EE7-30EFDDA02F92}" type="parTrans" cxnId="{8645E276-F0B5-4D4E-A95D-7BA7E9B06DBB}">
      <dgm:prSet/>
      <dgm:spPr/>
      <dgm:t>
        <a:bodyPr/>
        <a:lstStyle/>
        <a:p>
          <a:endParaRPr lang="en-US"/>
        </a:p>
      </dgm:t>
    </dgm:pt>
    <dgm:pt modelId="{591C584A-F15D-4C23-A947-229A5537B993}" type="sibTrans" cxnId="{8645E276-F0B5-4D4E-A95D-7BA7E9B06DBB}">
      <dgm:prSet/>
      <dgm:spPr/>
      <dgm:t>
        <a:bodyPr/>
        <a:lstStyle/>
        <a:p>
          <a:endParaRPr lang="en-US" dirty="0"/>
        </a:p>
      </dgm:t>
    </dgm:pt>
    <dgm:pt modelId="{583542B9-5440-4794-886E-85EF985FEF4F}">
      <dgm:prSet custT="1"/>
      <dgm:spPr/>
      <dgm:t>
        <a:bodyPr/>
        <a:lstStyle/>
        <a:p>
          <a:r>
            <a:rPr lang="en-US" sz="1200" dirty="0" smtClean="0"/>
            <a:t>Market</a:t>
          </a:r>
          <a:endParaRPr lang="en-US" sz="1200" dirty="0"/>
        </a:p>
      </dgm:t>
    </dgm:pt>
    <dgm:pt modelId="{49522021-7284-4A64-BE8C-B1E7AD653E56}" type="parTrans" cxnId="{DD247E80-EA7F-4D30-B78F-5201956B3D70}">
      <dgm:prSet/>
      <dgm:spPr/>
      <dgm:t>
        <a:bodyPr/>
        <a:lstStyle/>
        <a:p>
          <a:endParaRPr lang="en-US"/>
        </a:p>
      </dgm:t>
    </dgm:pt>
    <dgm:pt modelId="{363F64BD-8833-4E1A-BED3-A4DF9F0E2E38}" type="sibTrans" cxnId="{DD247E80-EA7F-4D30-B78F-5201956B3D70}">
      <dgm:prSet/>
      <dgm:spPr/>
      <dgm:t>
        <a:bodyPr/>
        <a:lstStyle/>
        <a:p>
          <a:endParaRPr lang="en-US" dirty="0"/>
        </a:p>
      </dgm:t>
    </dgm:pt>
    <dgm:pt modelId="{A31562D9-58B7-426D-9BFB-F23A91D04C6A}" type="pres">
      <dgm:prSet presAssocID="{D4726241-FB27-4B78-905F-968C55448E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F6F95-93BE-4DED-B974-A15920D871A0}" type="pres">
      <dgm:prSet presAssocID="{DDC6504C-BCB4-4F5E-BBF1-02A1AD48684D}" presName="centerShape" presStyleLbl="node0" presStyleIdx="0" presStyleCnt="1"/>
      <dgm:spPr/>
      <dgm:t>
        <a:bodyPr/>
        <a:lstStyle/>
        <a:p>
          <a:endParaRPr lang="en-US"/>
        </a:p>
      </dgm:t>
    </dgm:pt>
    <dgm:pt modelId="{DBFC9131-141B-4DC5-A1B8-A40BAEA646DE}" type="pres">
      <dgm:prSet presAssocID="{B6DD3B6E-7432-4A3A-B246-5F26E0B7F5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9F76A-33D1-431D-A479-EB812903C588}" type="pres">
      <dgm:prSet presAssocID="{B6DD3B6E-7432-4A3A-B246-5F26E0B7F5B1}" presName="dummy" presStyleCnt="0"/>
      <dgm:spPr/>
      <dgm:t>
        <a:bodyPr/>
        <a:lstStyle/>
        <a:p>
          <a:endParaRPr lang="en-US"/>
        </a:p>
      </dgm:t>
    </dgm:pt>
    <dgm:pt modelId="{54FE464F-BD62-4701-A222-B84257978D2E}" type="pres">
      <dgm:prSet presAssocID="{7EBCBFB9-BB02-4EC3-A55C-0CFE5723283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501FBFC-95A7-4176-A36F-C4B912A57754}" type="pres">
      <dgm:prSet presAssocID="{DA2AE3BE-99CF-4D89-8A07-6248F294143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814CB-3752-41C7-A93F-4E0FB7BE72DE}" type="pres">
      <dgm:prSet presAssocID="{DA2AE3BE-99CF-4D89-8A07-6248F2941431}" presName="dummy" presStyleCnt="0"/>
      <dgm:spPr/>
      <dgm:t>
        <a:bodyPr/>
        <a:lstStyle/>
        <a:p>
          <a:endParaRPr lang="en-US"/>
        </a:p>
      </dgm:t>
    </dgm:pt>
    <dgm:pt modelId="{77F81412-3267-49EA-A9E9-D65873CB2465}" type="pres">
      <dgm:prSet presAssocID="{D32CB08B-EDB0-40D9-BE39-0D3C3865013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0D8E2ED-C7B9-4B45-95E6-5B494FAA6FA3}" type="pres">
      <dgm:prSet presAssocID="{583542B9-5440-4794-886E-85EF985FEF4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571DF-F124-443C-961E-A6DBF3318924}" type="pres">
      <dgm:prSet presAssocID="{583542B9-5440-4794-886E-85EF985FEF4F}" presName="dummy" presStyleCnt="0"/>
      <dgm:spPr/>
      <dgm:t>
        <a:bodyPr/>
        <a:lstStyle/>
        <a:p>
          <a:endParaRPr lang="en-US"/>
        </a:p>
      </dgm:t>
    </dgm:pt>
    <dgm:pt modelId="{14118CE1-0826-4A93-8A88-2833ADAD600C}" type="pres">
      <dgm:prSet presAssocID="{363F64BD-8833-4E1A-BED3-A4DF9F0E2E3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33A27D1-FC2F-4018-B735-78DD2EDB21BC}" type="pres">
      <dgm:prSet presAssocID="{7F117151-BECF-46C8-B691-77C16506C9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B28ED-690A-4A02-85A4-4F027F95F27C}" type="pres">
      <dgm:prSet presAssocID="{7F117151-BECF-46C8-B691-77C16506C937}" presName="dummy" presStyleCnt="0"/>
      <dgm:spPr/>
      <dgm:t>
        <a:bodyPr/>
        <a:lstStyle/>
        <a:p>
          <a:endParaRPr lang="en-US"/>
        </a:p>
      </dgm:t>
    </dgm:pt>
    <dgm:pt modelId="{131D5BAA-629A-4DF5-8BC0-0B6A457B4B5D}" type="pres">
      <dgm:prSet presAssocID="{591C584A-F15D-4C23-A947-229A5537B99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11B7BC5-CCA7-4FF5-919F-3EB7573F6836}" type="pres">
      <dgm:prSet presAssocID="{51E0C667-7606-4B80-B85F-1BEECC09A7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68DCA-14CE-44D1-98FF-3FD223FD8DA2}" type="pres">
      <dgm:prSet presAssocID="{51E0C667-7606-4B80-B85F-1BEECC09A7EF}" presName="dummy" presStyleCnt="0"/>
      <dgm:spPr/>
      <dgm:t>
        <a:bodyPr/>
        <a:lstStyle/>
        <a:p>
          <a:endParaRPr lang="en-US"/>
        </a:p>
      </dgm:t>
    </dgm:pt>
    <dgm:pt modelId="{8A79F401-F98D-4752-A079-496CB321DF80}" type="pres">
      <dgm:prSet presAssocID="{F881252F-5D43-4D31-855C-6CAE19CF0F9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F6967AF-87AC-4E64-9F53-7AAF220C4933}" type="pres">
      <dgm:prSet presAssocID="{D28B9214-373E-4629-AD45-CE0413E1F4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A2955-A57D-4737-BE6C-BEBB8D58DD82}" type="pres">
      <dgm:prSet presAssocID="{D28B9214-373E-4629-AD45-CE0413E1F4B4}" presName="dummy" presStyleCnt="0"/>
      <dgm:spPr/>
      <dgm:t>
        <a:bodyPr/>
        <a:lstStyle/>
        <a:p>
          <a:endParaRPr lang="en-US"/>
        </a:p>
      </dgm:t>
    </dgm:pt>
    <dgm:pt modelId="{6E17CEF9-D403-4928-8212-405ACA5FF058}" type="pres">
      <dgm:prSet presAssocID="{3A67DE55-0ECF-4809-8150-CDF51D3E5020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AC6ECAB-85F0-48F3-A8C3-EEA9265CCC6A}" type="presOf" srcId="{DA2AE3BE-99CF-4D89-8A07-6248F2941431}" destId="{A501FBFC-95A7-4176-A36F-C4B912A57754}" srcOrd="0" destOrd="0" presId="urn:microsoft.com/office/officeart/2005/8/layout/radial6"/>
    <dgm:cxn modelId="{E377ED38-6D39-4939-BA4D-33F441D1219C}" type="presOf" srcId="{3A67DE55-0ECF-4809-8150-CDF51D3E5020}" destId="{6E17CEF9-D403-4928-8212-405ACA5FF058}" srcOrd="0" destOrd="0" presId="urn:microsoft.com/office/officeart/2005/8/layout/radial6"/>
    <dgm:cxn modelId="{49E7B57F-A3F0-4AB7-9CE1-3D95BE026099}" type="presOf" srcId="{DDC6504C-BCB4-4F5E-BBF1-02A1AD48684D}" destId="{8C1F6F95-93BE-4DED-B974-A15920D871A0}" srcOrd="0" destOrd="0" presId="urn:microsoft.com/office/officeart/2005/8/layout/radial6"/>
    <dgm:cxn modelId="{8335CF37-3E03-44B9-8191-62CE1B9F3A64}" srcId="{D4726241-FB27-4B78-905F-968C55448E42}" destId="{DDC6504C-BCB4-4F5E-BBF1-02A1AD48684D}" srcOrd="0" destOrd="0" parTransId="{BC629191-6A1F-46AF-9F61-140517A45B03}" sibTransId="{0318B8A7-1C68-4FF9-A217-03D7D0D3CA9B}"/>
    <dgm:cxn modelId="{B59689B3-D9E9-4E68-9AF7-C97A369CFE26}" type="presOf" srcId="{583542B9-5440-4794-886E-85EF985FEF4F}" destId="{60D8E2ED-C7B9-4B45-95E6-5B494FAA6FA3}" srcOrd="0" destOrd="0" presId="urn:microsoft.com/office/officeart/2005/8/layout/radial6"/>
    <dgm:cxn modelId="{35C38E8B-AF32-4C6A-8BDC-22377CCAC91E}" type="presOf" srcId="{591C584A-F15D-4C23-A947-229A5537B993}" destId="{131D5BAA-629A-4DF5-8BC0-0B6A457B4B5D}" srcOrd="0" destOrd="0" presId="urn:microsoft.com/office/officeart/2005/8/layout/radial6"/>
    <dgm:cxn modelId="{4952A972-9B21-43AC-999E-DCB5C6FBFFD7}" type="presOf" srcId="{B6DD3B6E-7432-4A3A-B246-5F26E0B7F5B1}" destId="{DBFC9131-141B-4DC5-A1B8-A40BAEA646DE}" srcOrd="0" destOrd="0" presId="urn:microsoft.com/office/officeart/2005/8/layout/radial6"/>
    <dgm:cxn modelId="{4D76C6DF-5D41-4BB3-A325-CC126F6DBC32}" type="presOf" srcId="{F881252F-5D43-4D31-855C-6CAE19CF0F94}" destId="{8A79F401-F98D-4752-A079-496CB321DF80}" srcOrd="0" destOrd="0" presId="urn:microsoft.com/office/officeart/2005/8/layout/radial6"/>
    <dgm:cxn modelId="{8645E276-F0B5-4D4E-A95D-7BA7E9B06DBB}" srcId="{DDC6504C-BCB4-4F5E-BBF1-02A1AD48684D}" destId="{7F117151-BECF-46C8-B691-77C16506C937}" srcOrd="3" destOrd="0" parTransId="{7C614345-EEC8-42E3-9EE7-30EFDDA02F92}" sibTransId="{591C584A-F15D-4C23-A947-229A5537B993}"/>
    <dgm:cxn modelId="{662B94C6-144C-4489-B95C-56CF6138D7D1}" type="presOf" srcId="{51E0C667-7606-4B80-B85F-1BEECC09A7EF}" destId="{211B7BC5-CCA7-4FF5-919F-3EB7573F6836}" srcOrd="0" destOrd="0" presId="urn:microsoft.com/office/officeart/2005/8/layout/radial6"/>
    <dgm:cxn modelId="{A3D70496-1763-4F87-B9E4-829F700B3064}" type="presOf" srcId="{D4726241-FB27-4B78-905F-968C55448E42}" destId="{A31562D9-58B7-426D-9BFB-F23A91D04C6A}" srcOrd="0" destOrd="0" presId="urn:microsoft.com/office/officeart/2005/8/layout/radial6"/>
    <dgm:cxn modelId="{9642D43D-A106-4095-85C9-49D7140C674D}" type="presOf" srcId="{7F117151-BECF-46C8-B691-77C16506C937}" destId="{533A27D1-FC2F-4018-B735-78DD2EDB21BC}" srcOrd="0" destOrd="0" presId="urn:microsoft.com/office/officeart/2005/8/layout/radial6"/>
    <dgm:cxn modelId="{9CF26365-D6D0-4A78-9382-A0709AA9704B}" type="presOf" srcId="{D32CB08B-EDB0-40D9-BE39-0D3C38650138}" destId="{77F81412-3267-49EA-A9E9-D65873CB2465}" srcOrd="0" destOrd="0" presId="urn:microsoft.com/office/officeart/2005/8/layout/radial6"/>
    <dgm:cxn modelId="{35A65BCC-029A-4102-93E8-82D57A6AF11C}" type="presOf" srcId="{D28B9214-373E-4629-AD45-CE0413E1F4B4}" destId="{DF6967AF-87AC-4E64-9F53-7AAF220C4933}" srcOrd="0" destOrd="0" presId="urn:microsoft.com/office/officeart/2005/8/layout/radial6"/>
    <dgm:cxn modelId="{BD22923B-33E6-4686-BF22-57794C957A1E}" srcId="{DDC6504C-BCB4-4F5E-BBF1-02A1AD48684D}" destId="{51E0C667-7606-4B80-B85F-1BEECC09A7EF}" srcOrd="4" destOrd="0" parTransId="{39630590-FAFA-401F-B9CA-C7D69D47B366}" sibTransId="{F881252F-5D43-4D31-855C-6CAE19CF0F94}"/>
    <dgm:cxn modelId="{2207CD8B-7F9C-44D2-911D-CAEE09EDAB6C}" type="presOf" srcId="{363F64BD-8833-4E1A-BED3-A4DF9F0E2E38}" destId="{14118CE1-0826-4A93-8A88-2833ADAD600C}" srcOrd="0" destOrd="0" presId="urn:microsoft.com/office/officeart/2005/8/layout/radial6"/>
    <dgm:cxn modelId="{2DCB8FFE-D3D4-4F61-8E55-2858F9F2EF51}" srcId="{DDC6504C-BCB4-4F5E-BBF1-02A1AD48684D}" destId="{D28B9214-373E-4629-AD45-CE0413E1F4B4}" srcOrd="5" destOrd="0" parTransId="{01D7E54E-4286-477C-AE0D-28DEB882CC72}" sibTransId="{3A67DE55-0ECF-4809-8150-CDF51D3E5020}"/>
    <dgm:cxn modelId="{57C57F38-D488-46BF-9616-66F858DDFA90}" srcId="{DDC6504C-BCB4-4F5E-BBF1-02A1AD48684D}" destId="{DA2AE3BE-99CF-4D89-8A07-6248F2941431}" srcOrd="1" destOrd="0" parTransId="{2A088031-44E1-4E94-890A-8C583CE5FFCC}" sibTransId="{D32CB08B-EDB0-40D9-BE39-0D3C38650138}"/>
    <dgm:cxn modelId="{D5529937-C02E-4E0B-8D26-017C0B8DF686}" srcId="{DDC6504C-BCB4-4F5E-BBF1-02A1AD48684D}" destId="{B6DD3B6E-7432-4A3A-B246-5F26E0B7F5B1}" srcOrd="0" destOrd="0" parTransId="{80DB7F10-A6E7-4787-9E5F-3EA15662732F}" sibTransId="{7EBCBFB9-BB02-4EC3-A55C-0CFE57232839}"/>
    <dgm:cxn modelId="{DD247E80-EA7F-4D30-B78F-5201956B3D70}" srcId="{DDC6504C-BCB4-4F5E-BBF1-02A1AD48684D}" destId="{583542B9-5440-4794-886E-85EF985FEF4F}" srcOrd="2" destOrd="0" parTransId="{49522021-7284-4A64-BE8C-B1E7AD653E56}" sibTransId="{363F64BD-8833-4E1A-BED3-A4DF9F0E2E38}"/>
    <dgm:cxn modelId="{FA8670AF-46FA-438F-BA3E-F628FE99DA51}" type="presOf" srcId="{7EBCBFB9-BB02-4EC3-A55C-0CFE57232839}" destId="{54FE464F-BD62-4701-A222-B84257978D2E}" srcOrd="0" destOrd="0" presId="urn:microsoft.com/office/officeart/2005/8/layout/radial6"/>
    <dgm:cxn modelId="{06A5AB55-4EB6-4C4E-812E-E7C33A2B3ABA}" type="presParOf" srcId="{A31562D9-58B7-426D-9BFB-F23A91D04C6A}" destId="{8C1F6F95-93BE-4DED-B974-A15920D871A0}" srcOrd="0" destOrd="0" presId="urn:microsoft.com/office/officeart/2005/8/layout/radial6"/>
    <dgm:cxn modelId="{F2C4F898-6DB9-4607-B05B-8D7164B35F3A}" type="presParOf" srcId="{A31562D9-58B7-426D-9BFB-F23A91D04C6A}" destId="{DBFC9131-141B-4DC5-A1B8-A40BAEA646DE}" srcOrd="1" destOrd="0" presId="urn:microsoft.com/office/officeart/2005/8/layout/radial6"/>
    <dgm:cxn modelId="{46A81250-CC37-43EA-8CC8-CC6B6DBF3A5C}" type="presParOf" srcId="{A31562D9-58B7-426D-9BFB-F23A91D04C6A}" destId="{FB69F76A-33D1-431D-A479-EB812903C588}" srcOrd="2" destOrd="0" presId="urn:microsoft.com/office/officeart/2005/8/layout/radial6"/>
    <dgm:cxn modelId="{5FC392C5-7955-4B2A-AF21-74D2A47A6064}" type="presParOf" srcId="{A31562D9-58B7-426D-9BFB-F23A91D04C6A}" destId="{54FE464F-BD62-4701-A222-B84257978D2E}" srcOrd="3" destOrd="0" presId="urn:microsoft.com/office/officeart/2005/8/layout/radial6"/>
    <dgm:cxn modelId="{23599341-8EA7-4D4D-8D11-25D56D4CF412}" type="presParOf" srcId="{A31562D9-58B7-426D-9BFB-F23A91D04C6A}" destId="{A501FBFC-95A7-4176-A36F-C4B912A57754}" srcOrd="4" destOrd="0" presId="urn:microsoft.com/office/officeart/2005/8/layout/radial6"/>
    <dgm:cxn modelId="{2B96A8BA-3938-4FB4-9638-A5B40B7FE753}" type="presParOf" srcId="{A31562D9-58B7-426D-9BFB-F23A91D04C6A}" destId="{F1D814CB-3752-41C7-A93F-4E0FB7BE72DE}" srcOrd="5" destOrd="0" presId="urn:microsoft.com/office/officeart/2005/8/layout/radial6"/>
    <dgm:cxn modelId="{974D24F5-4882-4AE5-BB27-EBA530AD98CC}" type="presParOf" srcId="{A31562D9-58B7-426D-9BFB-F23A91D04C6A}" destId="{77F81412-3267-49EA-A9E9-D65873CB2465}" srcOrd="6" destOrd="0" presId="urn:microsoft.com/office/officeart/2005/8/layout/radial6"/>
    <dgm:cxn modelId="{977FAC47-9662-4A4B-A2E8-F9F6FB7E5B68}" type="presParOf" srcId="{A31562D9-58B7-426D-9BFB-F23A91D04C6A}" destId="{60D8E2ED-C7B9-4B45-95E6-5B494FAA6FA3}" srcOrd="7" destOrd="0" presId="urn:microsoft.com/office/officeart/2005/8/layout/radial6"/>
    <dgm:cxn modelId="{AA182B3E-4B2E-4121-9B52-38D4907A7F25}" type="presParOf" srcId="{A31562D9-58B7-426D-9BFB-F23A91D04C6A}" destId="{987571DF-F124-443C-961E-A6DBF3318924}" srcOrd="8" destOrd="0" presId="urn:microsoft.com/office/officeart/2005/8/layout/radial6"/>
    <dgm:cxn modelId="{5A5EE4FA-D4E1-4141-AE7E-C55039AC663C}" type="presParOf" srcId="{A31562D9-58B7-426D-9BFB-F23A91D04C6A}" destId="{14118CE1-0826-4A93-8A88-2833ADAD600C}" srcOrd="9" destOrd="0" presId="urn:microsoft.com/office/officeart/2005/8/layout/radial6"/>
    <dgm:cxn modelId="{960C89C9-9124-420B-96A3-85E158DC701C}" type="presParOf" srcId="{A31562D9-58B7-426D-9BFB-F23A91D04C6A}" destId="{533A27D1-FC2F-4018-B735-78DD2EDB21BC}" srcOrd="10" destOrd="0" presId="urn:microsoft.com/office/officeart/2005/8/layout/radial6"/>
    <dgm:cxn modelId="{0D2A5406-AC5A-46B4-847B-C2F1E4C19F2E}" type="presParOf" srcId="{A31562D9-58B7-426D-9BFB-F23A91D04C6A}" destId="{8C3B28ED-690A-4A02-85A4-4F027F95F27C}" srcOrd="11" destOrd="0" presId="urn:microsoft.com/office/officeart/2005/8/layout/radial6"/>
    <dgm:cxn modelId="{3A2FF2FB-6C65-4423-B63B-F3DAF32D8549}" type="presParOf" srcId="{A31562D9-58B7-426D-9BFB-F23A91D04C6A}" destId="{131D5BAA-629A-4DF5-8BC0-0B6A457B4B5D}" srcOrd="12" destOrd="0" presId="urn:microsoft.com/office/officeart/2005/8/layout/radial6"/>
    <dgm:cxn modelId="{8800139C-8B99-4E4F-A820-79211499542D}" type="presParOf" srcId="{A31562D9-58B7-426D-9BFB-F23A91D04C6A}" destId="{211B7BC5-CCA7-4FF5-919F-3EB7573F6836}" srcOrd="13" destOrd="0" presId="urn:microsoft.com/office/officeart/2005/8/layout/radial6"/>
    <dgm:cxn modelId="{169946A1-D060-4994-840D-327805082C52}" type="presParOf" srcId="{A31562D9-58B7-426D-9BFB-F23A91D04C6A}" destId="{E0D68DCA-14CE-44D1-98FF-3FD223FD8DA2}" srcOrd="14" destOrd="0" presId="urn:microsoft.com/office/officeart/2005/8/layout/radial6"/>
    <dgm:cxn modelId="{A75D94A5-379D-4A51-AE76-10087B7708C4}" type="presParOf" srcId="{A31562D9-58B7-426D-9BFB-F23A91D04C6A}" destId="{8A79F401-F98D-4752-A079-496CB321DF80}" srcOrd="15" destOrd="0" presId="urn:microsoft.com/office/officeart/2005/8/layout/radial6"/>
    <dgm:cxn modelId="{C7407544-8AA8-4D75-9509-937B88FF8695}" type="presParOf" srcId="{A31562D9-58B7-426D-9BFB-F23A91D04C6A}" destId="{DF6967AF-87AC-4E64-9F53-7AAF220C4933}" srcOrd="16" destOrd="0" presId="urn:microsoft.com/office/officeart/2005/8/layout/radial6"/>
    <dgm:cxn modelId="{604C573E-7009-4FD3-A40D-222849624CB3}" type="presParOf" srcId="{A31562D9-58B7-426D-9BFB-F23A91D04C6A}" destId="{BFBA2955-A57D-4737-BE6C-BEBB8D58DD82}" srcOrd="17" destOrd="0" presId="urn:microsoft.com/office/officeart/2005/8/layout/radial6"/>
    <dgm:cxn modelId="{A5F7977A-2A4E-49B7-A9CF-76D237807F03}" type="presParOf" srcId="{A31562D9-58B7-426D-9BFB-F23A91D04C6A}" destId="{6E17CEF9-D403-4928-8212-405ACA5FF05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17CEF9-D403-4928-8212-405ACA5FF058}">
      <dsp:nvSpPr>
        <dsp:cNvPr id="0" name=""/>
        <dsp:cNvSpPr/>
      </dsp:nvSpPr>
      <dsp:spPr>
        <a:xfrm>
          <a:off x="1835849" y="578549"/>
          <a:ext cx="3948300" cy="3948300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9F401-F98D-4752-A079-496CB321DF80}">
      <dsp:nvSpPr>
        <dsp:cNvPr id="0" name=""/>
        <dsp:cNvSpPr/>
      </dsp:nvSpPr>
      <dsp:spPr>
        <a:xfrm>
          <a:off x="1835849" y="578549"/>
          <a:ext cx="3948300" cy="3948300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1D5BAA-629A-4DF5-8BC0-0B6A457B4B5D}">
      <dsp:nvSpPr>
        <dsp:cNvPr id="0" name=""/>
        <dsp:cNvSpPr/>
      </dsp:nvSpPr>
      <dsp:spPr>
        <a:xfrm>
          <a:off x="1835849" y="578549"/>
          <a:ext cx="3948300" cy="3948300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118CE1-0826-4A93-8A88-2833ADAD600C}">
      <dsp:nvSpPr>
        <dsp:cNvPr id="0" name=""/>
        <dsp:cNvSpPr/>
      </dsp:nvSpPr>
      <dsp:spPr>
        <a:xfrm>
          <a:off x="1835849" y="578549"/>
          <a:ext cx="3948300" cy="3948300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F81412-3267-49EA-A9E9-D65873CB2465}">
      <dsp:nvSpPr>
        <dsp:cNvPr id="0" name=""/>
        <dsp:cNvSpPr/>
      </dsp:nvSpPr>
      <dsp:spPr>
        <a:xfrm>
          <a:off x="1835849" y="578549"/>
          <a:ext cx="3948300" cy="3948300"/>
        </a:xfrm>
        <a:prstGeom prst="blockArc">
          <a:avLst>
            <a:gd name="adj1" fmla="val 19800000"/>
            <a:gd name="adj2" fmla="val 1800000"/>
            <a:gd name="adj3" fmla="val 452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FE464F-BD62-4701-A222-B84257978D2E}">
      <dsp:nvSpPr>
        <dsp:cNvPr id="0" name=""/>
        <dsp:cNvSpPr/>
      </dsp:nvSpPr>
      <dsp:spPr>
        <a:xfrm>
          <a:off x="1835849" y="578549"/>
          <a:ext cx="3948300" cy="3948300"/>
        </a:xfrm>
        <a:prstGeom prst="blockArc">
          <a:avLst>
            <a:gd name="adj1" fmla="val 16200000"/>
            <a:gd name="adj2" fmla="val 19800000"/>
            <a:gd name="adj3" fmla="val 452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1F6F95-93BE-4DED-B974-A15920D871A0}">
      <dsp:nvSpPr>
        <dsp:cNvPr id="0" name=""/>
        <dsp:cNvSpPr/>
      </dsp:nvSpPr>
      <dsp:spPr>
        <a:xfrm>
          <a:off x="2923542" y="1666242"/>
          <a:ext cx="1772915" cy="1772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</a:t>
          </a:r>
          <a:endParaRPr lang="en-US" sz="1200" kern="1200" dirty="0"/>
        </a:p>
      </dsp:txBody>
      <dsp:txXfrm>
        <a:off x="2923542" y="1666242"/>
        <a:ext cx="1772915" cy="1772915"/>
      </dsp:txXfrm>
    </dsp:sp>
    <dsp:sp modelId="{DBFC9131-141B-4DC5-A1B8-A40BAEA646DE}">
      <dsp:nvSpPr>
        <dsp:cNvPr id="0" name=""/>
        <dsp:cNvSpPr/>
      </dsp:nvSpPr>
      <dsp:spPr>
        <a:xfrm>
          <a:off x="3189479" y="2706"/>
          <a:ext cx="1241040" cy="1241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Team</a:t>
          </a:r>
          <a:endParaRPr lang="en-US" sz="1200" kern="1200" dirty="0"/>
        </a:p>
      </dsp:txBody>
      <dsp:txXfrm>
        <a:off x="3189479" y="2706"/>
        <a:ext cx="1241040" cy="1241040"/>
      </dsp:txXfrm>
    </dsp:sp>
    <dsp:sp modelId="{A501FBFC-95A7-4176-A36F-C4B912A57754}">
      <dsp:nvSpPr>
        <dsp:cNvPr id="0" name=""/>
        <dsp:cNvSpPr/>
      </dsp:nvSpPr>
      <dsp:spPr>
        <a:xfrm>
          <a:off x="4860452" y="967443"/>
          <a:ext cx="1241040" cy="1241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Competition</a:t>
          </a:r>
          <a:endParaRPr lang="en-US" sz="1200" kern="1200" dirty="0"/>
        </a:p>
      </dsp:txBody>
      <dsp:txXfrm>
        <a:off x="4860452" y="967443"/>
        <a:ext cx="1241040" cy="1241040"/>
      </dsp:txXfrm>
    </dsp:sp>
    <dsp:sp modelId="{60D8E2ED-C7B9-4B45-95E6-5B494FAA6FA3}">
      <dsp:nvSpPr>
        <dsp:cNvPr id="0" name=""/>
        <dsp:cNvSpPr/>
      </dsp:nvSpPr>
      <dsp:spPr>
        <a:xfrm>
          <a:off x="4860452" y="2896916"/>
          <a:ext cx="1241040" cy="1241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Market</a:t>
          </a:r>
          <a:endParaRPr lang="en-US" sz="1200" kern="1200" dirty="0"/>
        </a:p>
      </dsp:txBody>
      <dsp:txXfrm>
        <a:off x="4860452" y="2896916"/>
        <a:ext cx="1241040" cy="1241040"/>
      </dsp:txXfrm>
    </dsp:sp>
    <dsp:sp modelId="{533A27D1-FC2F-4018-B735-78DD2EDB21BC}">
      <dsp:nvSpPr>
        <dsp:cNvPr id="0" name=""/>
        <dsp:cNvSpPr/>
      </dsp:nvSpPr>
      <dsp:spPr>
        <a:xfrm>
          <a:off x="3189479" y="3861652"/>
          <a:ext cx="1241040" cy="1241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Financials</a:t>
          </a:r>
          <a:endParaRPr lang="en-US" sz="1200" kern="1200" dirty="0"/>
        </a:p>
      </dsp:txBody>
      <dsp:txXfrm>
        <a:off x="3189479" y="3861652"/>
        <a:ext cx="1241040" cy="1241040"/>
      </dsp:txXfrm>
    </dsp:sp>
    <dsp:sp modelId="{211B7BC5-CCA7-4FF5-919F-3EB7573F6836}">
      <dsp:nvSpPr>
        <dsp:cNvPr id="0" name=""/>
        <dsp:cNvSpPr/>
      </dsp:nvSpPr>
      <dsp:spPr>
        <a:xfrm>
          <a:off x="1518507" y="2896916"/>
          <a:ext cx="1241040" cy="1241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Next Investor</a:t>
          </a:r>
          <a:endParaRPr lang="en-US" sz="1200" kern="1200" dirty="0"/>
        </a:p>
      </dsp:txBody>
      <dsp:txXfrm>
        <a:off x="1518507" y="2896916"/>
        <a:ext cx="1241040" cy="1241040"/>
      </dsp:txXfrm>
    </dsp:sp>
    <dsp:sp modelId="{DF6967AF-87AC-4E64-9F53-7AAF220C4933}">
      <dsp:nvSpPr>
        <dsp:cNvPr id="0" name=""/>
        <dsp:cNvSpPr/>
      </dsp:nvSpPr>
      <dsp:spPr>
        <a:xfrm>
          <a:off x="1518507" y="967443"/>
          <a:ext cx="1241040" cy="1241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Exit</a:t>
          </a:r>
          <a:endParaRPr lang="en-US" sz="1200" kern="1200" dirty="0"/>
        </a:p>
      </dsp:txBody>
      <dsp:txXfrm>
        <a:off x="1518507" y="967443"/>
        <a:ext cx="1241040" cy="124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4E039E-AEAF-4142-931D-A57120099684}" type="datetimeFigureOut">
              <a:rPr lang="en-US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C032D6-CB85-46C6-980F-A1F817B64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79D969-A109-4E29-8F60-FF5B32F9C9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C07CA-8FC5-4148-BE0C-80280E5D9E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0D199-20D3-41FC-A38B-F26182C4A8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BBD1A-A32E-49E9-9708-CBC4CC94CC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0B9653-7E7F-433B-AC6F-6F153A697B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83CFA-1607-4700-A566-FA3A824CF9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B3799-29AD-4613-A5A0-664E5389D7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6652D-578A-45AD-9038-0799F12839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7AC70-BD6B-41D5-AAA9-B1ED5435D2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26DAA-D38A-4DB4-AF38-F2FCD705E1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3BDCD-1E62-478B-B5A7-9A3D05A0A8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7315200" cy="12192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295400"/>
            <a:ext cx="6324600" cy="762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A3831-3A9C-4CDE-9102-25BF51E768CC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55AA8-84AC-4A06-A874-E193BC0CD2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06855-7B7C-41AD-B7AE-EB0367DFF018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8159-EF1A-4DAE-8C0A-363DF77D55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B52C-72B0-4512-8DD9-A77BCB5C733A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3A236-5A05-4899-9947-D6361A1D24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CC2CE-53B8-4BD9-ACB0-4CC48D4C36EB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8435C-B8D5-4D00-A98F-43510E7C4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EB1B8-876D-4F58-B01A-BCABB798D55D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4EA3A-B2CC-4CC8-8709-1EB2DC96F6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B9B09-7210-4052-9A2C-39706E1BF6D9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38684-A161-4F1F-B809-35A9C5A144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274638"/>
            <a:ext cx="1371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86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1E013-5333-4A45-8CF3-42B00F0FF3EF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01212-CCE3-4B71-BF75-DD87E42E18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3675-30AB-40D0-AF40-F93CAF966032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CB252-854A-4803-8CA1-015B3FA80F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77BC38-05D4-4CC1-92E0-C83CAC9CC389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02158-5D05-4D92-ABEB-BCBFB8F2A7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Microsoft_2007__TXT_04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B2777-0D5D-4485-87ED-FCBCBB2B83BF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02158-5D05-4D92-ABEB-BCBFB8F2A7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2A897-2562-473B-B688-C8CE4180B01D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02158-5D05-4D92-ABEB-BCBFB8F2A7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/>
        </p:nvSpPr>
        <p:spPr>
          <a:xfrm>
            <a:off x="0" y="1219200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C99401-2FBD-49CB-9DA3-6021BFEDB04F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F02158-5D05-4D92-ABEB-BCBFB8F2A7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soft_2007__TXT_0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7152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E8583-CF98-4B71-BBE8-9E03B294476C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60E2A-DCA2-44BC-9FC8-77E9176DC6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97670-DFF9-4580-A5E8-8C5726770C59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41FFA-B00C-4460-8014-AD81806F01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F5A50-E717-4C5E-B726-67A3D7D8AD32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AD7F5-FD96-49F1-BD3D-9C359CC285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435847-B52B-4567-A5F4-DED8DF4FCA6D}" type="datetime1">
              <a:rPr lang="en-US" smtClean="0"/>
              <a:pPr>
                <a:defRPr/>
              </a:pPr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F02158-5D05-4D92-ABEB-BCBFB8F2A7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Microsoft_2007__TXT_04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cap="none" spc="0" smtClean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048000" y="685800"/>
            <a:ext cx="6096000" cy="1219200"/>
          </a:xfrm>
        </p:spPr>
        <p:txBody>
          <a:bodyPr/>
          <a:lstStyle/>
          <a:p>
            <a:r>
              <a:rPr lang="en-US" dirty="0" smtClean="0"/>
              <a:t>Eight Keys to “Yes”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429000"/>
            <a:ext cx="5791200" cy="762000"/>
          </a:xfrm>
        </p:spPr>
        <p:txBody>
          <a:bodyPr/>
          <a:lstStyle/>
          <a:p>
            <a:r>
              <a:rPr lang="en-US" sz="3200" dirty="0" smtClean="0"/>
              <a:t>Gil Beyda,</a:t>
            </a:r>
          </a:p>
          <a:p>
            <a:r>
              <a:rPr lang="en-US" sz="3200" dirty="0" smtClean="0"/>
              <a:t>Founder &amp; Managing Partner, Genacast Ventures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en-US" dirty="0" smtClean="0"/>
              <a:t>The Exit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will acquire your company?</a:t>
            </a:r>
          </a:p>
          <a:p>
            <a:pPr lvl="1"/>
            <a:r>
              <a:rPr lang="en-US" dirty="0" smtClean="0"/>
              <a:t>Strategics, partners, customers, competitors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Technology, team, revenue, customers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Early, mature, threat, partner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Keys to “Yes”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371600"/>
          <a:ext cx="762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  <p:sp>
        <p:nvSpPr>
          <p:cNvPr id="5" name="Donut 4"/>
          <p:cNvSpPr/>
          <p:nvPr/>
        </p:nvSpPr>
        <p:spPr bwMode="auto">
          <a:xfrm>
            <a:off x="4149725" y="2819400"/>
            <a:ext cx="2327275" cy="2298700"/>
          </a:xfrm>
          <a:prstGeom prst="donut">
            <a:avLst>
              <a:gd name="adj" fmla="val 19925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2468880" anchorCtr="1"/>
          <a:lstStyle/>
          <a:p>
            <a:pPr algn="ctr" eaLnBrk="0" hangingPunct="0">
              <a:defRPr/>
            </a:pPr>
            <a:endParaRPr lang="en-US" sz="1200" dirty="0"/>
          </a:p>
          <a:p>
            <a:pPr algn="ctr" eaLnBrk="0" hangingPunct="0">
              <a:defRPr/>
            </a:pPr>
            <a:r>
              <a:rPr lang="en-US" sz="1200" dirty="0" smtClean="0"/>
              <a:t>Solution</a:t>
            </a:r>
          </a:p>
        </p:txBody>
      </p:sp>
      <p:sp>
        <p:nvSpPr>
          <p:cNvPr id="11" name="Subtitle 2"/>
          <p:cNvSpPr>
            <a:spLocks noGrp="1"/>
          </p:cNvSpPr>
          <p:nvPr/>
        </p:nvSpPr>
        <p:spPr>
          <a:xfrm>
            <a:off x="76200" y="13716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Gil </a:t>
            </a:r>
            <a:r>
              <a:rPr lang="en-US" sz="3200" dirty="0" smtClean="0"/>
              <a:t>Beyda gil+vanj@genacast.com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72000" y="1524000"/>
            <a:ext cx="2133600" cy="1981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Digital Media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572000" y="3581400"/>
            <a:ext cx="2133600" cy="914400"/>
          </a:xfrm>
          <a:prstGeom prst="roundRect">
            <a:avLst>
              <a:gd name="adj" fmla="val 253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eCommerce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572000" y="4572000"/>
            <a:ext cx="2133600" cy="1219200"/>
          </a:xfrm>
          <a:prstGeom prst="roundRect">
            <a:avLst>
              <a:gd name="adj" fmla="val 212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Mobile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572000" y="5867400"/>
            <a:ext cx="2133600" cy="838200"/>
          </a:xfrm>
          <a:prstGeom prst="roundRect">
            <a:avLst>
              <a:gd name="adj" fmla="val 301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Big Data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0" y="1524000"/>
            <a:ext cx="2133600" cy="518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Gil Beyda,</a:t>
            </a:r>
          </a:p>
          <a:p>
            <a:pPr marL="91440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Founder &amp;</a:t>
            </a:r>
          </a:p>
          <a:p>
            <a:pPr marL="91440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Managing</a:t>
            </a:r>
          </a:p>
          <a:p>
            <a:pPr marL="91440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Partner</a:t>
            </a: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David</a:t>
            </a:r>
          </a:p>
          <a:p>
            <a:pPr marL="91440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Horowitz,</a:t>
            </a:r>
          </a:p>
          <a:p>
            <a:pPr marL="91440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Partner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Dan Ruch,</a:t>
            </a:r>
          </a:p>
          <a:p>
            <a:pPr marL="914400">
              <a:defRPr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Entrepreneur in Residence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Edy Wilson, </a:t>
            </a:r>
          </a:p>
          <a:p>
            <a:pPr marL="91440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Associate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62200" y="1524000"/>
            <a:ext cx="2133600" cy="518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Deals: 4-6 per year</a:t>
            </a:r>
          </a:p>
          <a:p>
            <a:pPr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Stage: Seed</a:t>
            </a:r>
          </a:p>
          <a:p>
            <a:pPr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Non-strategic</a:t>
            </a:r>
          </a:p>
          <a:p>
            <a:pPr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Size: Up to $1M</a:t>
            </a:r>
          </a:p>
          <a:p>
            <a:pPr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Geo: Northeast US</a:t>
            </a:r>
          </a:p>
          <a:p>
            <a:pPr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Lead/Co-Lead</a:t>
            </a:r>
          </a:p>
          <a:p>
            <a:pPr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Sectors…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* B2B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* Digital Media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* eCommerce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* IT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* Mobile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* SAAS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* Video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81800" y="1524000"/>
            <a:ext cx="2133600" cy="518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990600"/>
            <a:ext cx="2133600" cy="4572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Team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62200" y="990600"/>
            <a:ext cx="2133600" cy="4572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Profile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0" y="990600"/>
            <a:ext cx="2133600" cy="4572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Portfolio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81800" y="990600"/>
            <a:ext cx="2133600" cy="4572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Co-Investors</a:t>
            </a:r>
          </a:p>
        </p:txBody>
      </p:sp>
      <p:pic>
        <p:nvPicPr>
          <p:cNvPr id="19" name="Picture 18" descr="Gil_Beyda-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8600" y="1858542"/>
            <a:ext cx="886215" cy="863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8" descr="C:\Users\Gil\Documents\Google Drive\Genacast Library\Internal Resources\Headshots\David_Horowitz-28 headshot upd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279" y="3043277"/>
            <a:ext cx="740856" cy="863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3" descr="C:\Users\Gil\Documents\Google Drive\Genacast Library\Internal Resources\Headshots\Dan\Daniel Ruch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711" y="4228012"/>
            <a:ext cx="627993" cy="91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" descr="C:\Users\Gil\Documents\Google Drive\Genacast Library\Internal Resources\Headshots\Edy Wils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711" y="5465234"/>
            <a:ext cx="627993" cy="1011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13" name="Picture 2" descr="http://genacast.com/wp-content/uploads/2011/01/invitemedia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951038"/>
            <a:ext cx="1317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4" descr="http://genacast.com/wp-content/uploads/2011/01/demdex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000" y="2255838"/>
            <a:ext cx="116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6" descr="http://genacast.com/wp-content/uploads/2011/01/doubleverif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2657475"/>
            <a:ext cx="16002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8" descr="http://genacast.com/wp-content/uploads/2011/01/packl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8863" y="3962400"/>
            <a:ext cx="1379537" cy="43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10" descr="http://www.genacast.com/wp-content/uploads/2011/01/enterproi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5018088"/>
            <a:ext cx="1447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" descr="http://www.genacast.com/wp-content/uploads/2012/02/mortar_logo-e132979596575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6324600"/>
            <a:ext cx="1447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4" descr="http://www.genacast.com/wp-content/uploads/2012/07/logo_leadid1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971800"/>
            <a:ext cx="1066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6" descr="http://www.genacast.com/wp-content/uploads/2012/10/yieldm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3000" y="5322888"/>
            <a:ext cx="12192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" descr="http://www.doubleverify.com/wp-content/uploads/2010/07/dv.investors.blumbergcap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1905000"/>
            <a:ext cx="10668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18" descr="http://t3.gstatic.com/images?q=tbn:ANd9GcTggY_AZXRPMdSQ1i2MCn_znQO6fU5bquLzQK8DJbQi3oIbZocioA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133600"/>
            <a:ext cx="1066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4" descr="First Round Capita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96163" y="3048000"/>
            <a:ext cx="6762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12" descr="http://pulse2.com/wp-content/uploads/2011/07/Google_Ventures_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00900" y="3429000"/>
            <a:ext cx="1143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8" descr="http://upload.wikimedia.org/wikipedia/commons/b/b7/JMI_Equity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05700" y="4437063"/>
            <a:ext cx="533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14" descr="http://daily.ctia.org/files/CTIAEA2011/showsite/image/Partner_Logos/OMS/QualcommVentures_120w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00900" y="4981575"/>
            <a:ext cx="114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16" descr="http://www.labunleashed.com/wp-content/uploads/2011/05/shasta_logo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67600" y="5410200"/>
            <a:ext cx="609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12" descr="http://s.knewton.com/wp-content/themes/knewton-v2/images/logos/firstmark.jpg?v=0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277100" y="2667000"/>
            <a:ext cx="990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5" descr="http://www.usv.com/images/logo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51725" y="5867400"/>
            <a:ext cx="641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7" descr="http://www.atlasventure.com/wp-content/themes/atlas/images/atlas-logo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10400" y="1676400"/>
            <a:ext cx="152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" descr="Institutional Venture Partners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277100" y="3962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Genacast Ventures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91200" y="2024390"/>
            <a:ext cx="9364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acq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1200" y="2286000"/>
            <a:ext cx="906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acq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 adobe)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1.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problem you are solving?</a:t>
            </a:r>
          </a:p>
          <a:p>
            <a:endParaRPr lang="en-US" dirty="0" smtClean="0"/>
          </a:p>
          <a:p>
            <a:r>
              <a:rPr lang="en-US" dirty="0" smtClean="0"/>
              <a:t>Is it felt by many?</a:t>
            </a:r>
          </a:p>
          <a:p>
            <a:pPr lvl="1">
              <a:buNone/>
            </a:pPr>
            <a:r>
              <a:rPr lang="en-US" dirty="0" smtClean="0"/>
              <a:t>...market size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 it well understood?</a:t>
            </a:r>
          </a:p>
          <a:p>
            <a:pPr lvl="1">
              <a:buNone/>
            </a:pPr>
            <a:r>
              <a:rPr lang="en-US" dirty="0" smtClean="0"/>
              <a:t>...market education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 it painful?</a:t>
            </a:r>
          </a:p>
          <a:p>
            <a:pPr lvl="1">
              <a:buNone/>
            </a:pPr>
            <a:r>
              <a:rPr lang="en-US" dirty="0" smtClean="0"/>
              <a:t>…sales cycle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2.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you solving the problem?</a:t>
            </a:r>
          </a:p>
          <a:p>
            <a:pPr lvl="1"/>
            <a:r>
              <a:rPr lang="en-US" dirty="0" smtClean="0"/>
              <a:t>Technology, services, processes, secret sauce, IP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is the problem being solved today?</a:t>
            </a:r>
          </a:p>
          <a:p>
            <a:pPr lvl="1"/>
            <a:r>
              <a:rPr lang="en-US" dirty="0" smtClean="0"/>
              <a:t>Alternatives  &amp; substitutes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is the market ready now?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3. The Team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this team create/execute the vision?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 they understand the problem/space?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they lead / inspire / hire?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Are they start-up ready?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is your competitive advantage?</a:t>
            </a:r>
          </a:p>
          <a:p>
            <a:pPr lvl="1"/>
            <a:r>
              <a:rPr lang="en-US" dirty="0" smtClean="0"/>
              <a:t>Unlevel the playing field, unfair advantage, cheat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 your solution unique and defensible?</a:t>
            </a:r>
          </a:p>
          <a:p>
            <a:pPr lvl="1"/>
            <a:r>
              <a:rPr lang="en-US" dirty="0" smtClean="0"/>
              <a:t>Copy-cats, fast followers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Who do you compete with?</a:t>
            </a:r>
          </a:p>
          <a:p>
            <a:pPr lvl="1"/>
            <a:r>
              <a:rPr lang="en-US" dirty="0" smtClean="0"/>
              <a:t>Direct, indirect, nearby companies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does the landscape change </a:t>
            </a:r>
            <a:r>
              <a:rPr lang="en-US" u="sng" dirty="0" smtClean="0"/>
              <a:t>after</a:t>
            </a:r>
            <a:r>
              <a:rPr lang="en-US" dirty="0" smtClean="0"/>
              <a:t> you launch?!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The Competition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www.genacast.com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 are the players?</a:t>
            </a:r>
          </a:p>
          <a:p>
            <a:pPr lvl="1"/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Customers (decision-makers)</a:t>
            </a:r>
          </a:p>
          <a:p>
            <a:pPr lvl="1"/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Distributors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you acquire customers?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much does a customer cost?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smtClean="0"/>
              <a:t>The Market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www.genacast.com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make money?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revenues &amp; expenses scale?</a:t>
            </a:r>
          </a:p>
          <a:p>
            <a:endParaRPr lang="en-US" dirty="0" smtClean="0"/>
          </a:p>
          <a:p>
            <a:r>
              <a:rPr lang="en-US" dirty="0" smtClean="0"/>
              <a:t>How much cash do you need?</a:t>
            </a:r>
          </a:p>
          <a:p>
            <a:endParaRPr lang="en-US" dirty="0" smtClean="0"/>
          </a:p>
          <a:p>
            <a:r>
              <a:rPr lang="en-US" dirty="0" smtClean="0"/>
              <a:t>How much runway do you have?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smtClean="0"/>
              <a:t>The Financials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www.genacast.com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7. </a:t>
            </a:r>
            <a:r>
              <a:rPr lang="en-US" dirty="0" smtClean="0"/>
              <a:t>The Next Investor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next investor need to see?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do you need to de-risk?</a:t>
            </a:r>
          </a:p>
          <a:p>
            <a:pPr lvl="1"/>
            <a:r>
              <a:rPr lang="en-US" dirty="0" smtClean="0"/>
              <a:t>Technology, team, market, customers, revenue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assumptions to prove?</a:t>
            </a:r>
          </a:p>
          <a:p>
            <a:pPr lvl="1"/>
            <a:r>
              <a:rPr lang="en-US" dirty="0" smtClean="0"/>
              <a:t>Customer acquisition costs, pricing, </a:t>
            </a:r>
            <a:r>
              <a:rPr lang="en-US" dirty="0" smtClean="0"/>
              <a:t>timing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www.genacast.com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799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0</TotalTime>
  <Words>413</Words>
  <Application>Microsoft Office PowerPoint</Application>
  <PresentationFormat>On-screen Show (4:3)</PresentationFormat>
  <Paragraphs>162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TS001140799</vt:lpstr>
      <vt:lpstr>Eight Keys to “Yes”</vt:lpstr>
      <vt:lpstr>Genacast Ventures</vt:lpstr>
      <vt:lpstr>1. The Problem</vt:lpstr>
      <vt:lpstr>2. The Solution</vt:lpstr>
      <vt:lpstr>3. The Team</vt:lpstr>
      <vt:lpstr>4. The Competition</vt:lpstr>
      <vt:lpstr>5. The Market</vt:lpstr>
      <vt:lpstr>6. The Financials</vt:lpstr>
      <vt:lpstr>7. The Next Investor</vt:lpstr>
      <vt:lpstr>8. The Exit</vt:lpstr>
      <vt:lpstr>Eight Keys to “Yes”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2011-02-11T01:15:19Z</dcterms:created>
  <dcterms:modified xsi:type="dcterms:W3CDTF">2013-02-19T03:04:24Z</dcterms:modified>
</cp:coreProperties>
</file>