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 id="2147483696" r:id="rId2"/>
    <p:sldMasterId id="2147483697" r:id="rId3"/>
    <p:sldMasterId id="2147483698" r:id="rId4"/>
    <p:sldMasterId id="2147483699" r:id="rId5"/>
    <p:sldMasterId id="2147483700" r:id="rId6"/>
    <p:sldMasterId id="2147483701" r:id="rId7"/>
    <p:sldMasterId id="2147483702" r:id="rId8"/>
    <p:sldMasterId id="2147483703" r:id="rId9"/>
    <p:sldMasterId id="2147483704" r:id="rId10"/>
    <p:sldMasterId id="2147483705" r:id="rId11"/>
    <p:sldMasterId id="2147483706" r:id="rId12"/>
  </p:sldMasterIdLst>
  <p:notesMasterIdLst>
    <p:notesMasterId r:id="rId34"/>
  </p:notesMasterIdLst>
  <p:handoutMasterIdLst>
    <p:handoutMasterId r:id="rId35"/>
  </p:handoutMasterIdLst>
  <p:sldIdLst>
    <p:sldId id="256" r:id="rId13"/>
    <p:sldId id="268" r:id="rId14"/>
    <p:sldId id="298" r:id="rId15"/>
    <p:sldId id="296" r:id="rId16"/>
    <p:sldId id="305" r:id="rId17"/>
    <p:sldId id="306" r:id="rId18"/>
    <p:sldId id="307" r:id="rId19"/>
    <p:sldId id="308" r:id="rId20"/>
    <p:sldId id="300" r:id="rId21"/>
    <p:sldId id="278" r:id="rId22"/>
    <p:sldId id="279" r:id="rId23"/>
    <p:sldId id="280" r:id="rId24"/>
    <p:sldId id="312" r:id="rId25"/>
    <p:sldId id="316" r:id="rId26"/>
    <p:sldId id="309" r:id="rId27"/>
    <p:sldId id="311" r:id="rId28"/>
    <p:sldId id="301" r:id="rId29"/>
    <p:sldId id="313" r:id="rId30"/>
    <p:sldId id="314" r:id="rId31"/>
    <p:sldId id="315" r:id="rId32"/>
    <p:sldId id="304" r:id="rId33"/>
  </p:sldIdLst>
  <p:sldSz cx="9144000" cy="6858000" type="screen4x3"/>
  <p:notesSz cx="7010400" cy="9296400"/>
  <p:defaultTextStyle>
    <a:defPPr>
      <a:defRPr lang="en-US"/>
    </a:defPPr>
    <a:lvl1pPr algn="l" defTabSz="457200" rtl="0" fontAlgn="base">
      <a:spcBef>
        <a:spcPct val="0"/>
      </a:spcBef>
      <a:spcAft>
        <a:spcPct val="0"/>
      </a:spcAft>
      <a:defRPr sz="1600" kern="1200">
        <a:solidFill>
          <a:schemeClr val="tx1"/>
        </a:solidFill>
        <a:latin typeface="Arial" charset="0"/>
        <a:ea typeface="ヒラギノ角ゴ Pro W3" pitchFamily="-16" charset="-128"/>
        <a:cs typeface="+mn-cs"/>
      </a:defRPr>
    </a:lvl1pPr>
    <a:lvl2pPr marL="457200" algn="l" defTabSz="457200" rtl="0" fontAlgn="base">
      <a:spcBef>
        <a:spcPct val="0"/>
      </a:spcBef>
      <a:spcAft>
        <a:spcPct val="0"/>
      </a:spcAft>
      <a:defRPr sz="1600" kern="1200">
        <a:solidFill>
          <a:schemeClr val="tx1"/>
        </a:solidFill>
        <a:latin typeface="Arial" charset="0"/>
        <a:ea typeface="ヒラギノ角ゴ Pro W3" pitchFamily="-16" charset="-128"/>
        <a:cs typeface="+mn-cs"/>
      </a:defRPr>
    </a:lvl2pPr>
    <a:lvl3pPr marL="914400" algn="l" defTabSz="457200" rtl="0" fontAlgn="base">
      <a:spcBef>
        <a:spcPct val="0"/>
      </a:spcBef>
      <a:spcAft>
        <a:spcPct val="0"/>
      </a:spcAft>
      <a:defRPr sz="1600" kern="1200">
        <a:solidFill>
          <a:schemeClr val="tx1"/>
        </a:solidFill>
        <a:latin typeface="Arial" charset="0"/>
        <a:ea typeface="ヒラギノ角ゴ Pro W3" pitchFamily="-16" charset="-128"/>
        <a:cs typeface="+mn-cs"/>
      </a:defRPr>
    </a:lvl3pPr>
    <a:lvl4pPr marL="1371600" algn="l" defTabSz="457200" rtl="0" fontAlgn="base">
      <a:spcBef>
        <a:spcPct val="0"/>
      </a:spcBef>
      <a:spcAft>
        <a:spcPct val="0"/>
      </a:spcAft>
      <a:defRPr sz="1600" kern="1200">
        <a:solidFill>
          <a:schemeClr val="tx1"/>
        </a:solidFill>
        <a:latin typeface="Arial" charset="0"/>
        <a:ea typeface="ヒラギノ角ゴ Pro W3" pitchFamily="-16" charset="-128"/>
        <a:cs typeface="+mn-cs"/>
      </a:defRPr>
    </a:lvl4pPr>
    <a:lvl5pPr marL="1828800" algn="l" defTabSz="457200" rtl="0" fontAlgn="base">
      <a:spcBef>
        <a:spcPct val="0"/>
      </a:spcBef>
      <a:spcAft>
        <a:spcPct val="0"/>
      </a:spcAft>
      <a:defRPr sz="1600" kern="1200">
        <a:solidFill>
          <a:schemeClr val="tx1"/>
        </a:solidFill>
        <a:latin typeface="Arial" charset="0"/>
        <a:ea typeface="ヒラギノ角ゴ Pro W3" pitchFamily="-16" charset="-128"/>
        <a:cs typeface="+mn-cs"/>
      </a:defRPr>
    </a:lvl5pPr>
    <a:lvl6pPr marL="2286000" algn="l" defTabSz="914400" rtl="0" eaLnBrk="1" latinLnBrk="0" hangingPunct="1">
      <a:defRPr sz="1600" kern="1200">
        <a:solidFill>
          <a:schemeClr val="tx1"/>
        </a:solidFill>
        <a:latin typeface="Arial" charset="0"/>
        <a:ea typeface="ヒラギノ角ゴ Pro W3" pitchFamily="-16" charset="-128"/>
        <a:cs typeface="+mn-cs"/>
      </a:defRPr>
    </a:lvl6pPr>
    <a:lvl7pPr marL="2743200" algn="l" defTabSz="914400" rtl="0" eaLnBrk="1" latinLnBrk="0" hangingPunct="1">
      <a:defRPr sz="1600" kern="1200">
        <a:solidFill>
          <a:schemeClr val="tx1"/>
        </a:solidFill>
        <a:latin typeface="Arial" charset="0"/>
        <a:ea typeface="ヒラギノ角ゴ Pro W3" pitchFamily="-16" charset="-128"/>
        <a:cs typeface="+mn-cs"/>
      </a:defRPr>
    </a:lvl7pPr>
    <a:lvl8pPr marL="3200400" algn="l" defTabSz="914400" rtl="0" eaLnBrk="1" latinLnBrk="0" hangingPunct="1">
      <a:defRPr sz="1600" kern="1200">
        <a:solidFill>
          <a:schemeClr val="tx1"/>
        </a:solidFill>
        <a:latin typeface="Arial" charset="0"/>
        <a:ea typeface="ヒラギノ角ゴ Pro W3" pitchFamily="-16" charset="-128"/>
        <a:cs typeface="+mn-cs"/>
      </a:defRPr>
    </a:lvl8pPr>
    <a:lvl9pPr marL="3657600" algn="l" defTabSz="914400" rtl="0" eaLnBrk="1" latinLnBrk="0" hangingPunct="1">
      <a:defRPr sz="1600" kern="1200">
        <a:solidFill>
          <a:schemeClr val="tx1"/>
        </a:solidFill>
        <a:latin typeface="Arial" charset="0"/>
        <a:ea typeface="ヒラギノ角ゴ Pro W3"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D8E8D"/>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8" autoAdjust="0"/>
    <p:restoredTop sz="94606" autoAdjust="0"/>
  </p:normalViewPr>
  <p:slideViewPr>
    <p:cSldViewPr snapToObjects="1">
      <p:cViewPr varScale="1">
        <p:scale>
          <a:sx n="108" d="100"/>
          <a:sy n="108" d="100"/>
        </p:scale>
        <p:origin x="-10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E958436C-4F0C-4BD8-BCB6-1D69922EF89B}" type="datetime1">
              <a:rPr lang="en-US"/>
              <a:pPr>
                <a:defRPr/>
              </a:pPr>
              <a:t>2/28/2012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82131DD-FE1B-4CF3-B160-5B675062391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56485681-F13B-4682-9C1B-ECC52D87623F}" type="datetime1">
              <a:rPr lang="en-US"/>
              <a:pPr>
                <a:defRPr/>
              </a:pPr>
              <a:t>2/28/2012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A3062B8E-0A41-4170-9A91-4CC498162F9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93800" y="701675"/>
            <a:ext cx="4630738" cy="3473450"/>
          </a:xfrm>
          <a:noFill/>
          <a:ln>
            <a:solidFill>
              <a:srgbClr val="000000"/>
            </a:solidFill>
            <a:miter lim="800000"/>
            <a:headEnd/>
            <a:tailEnd/>
          </a:ln>
        </p:spPr>
      </p:sp>
      <p:sp>
        <p:nvSpPr>
          <p:cNvPr id="41987" name="Notes Placeholder 2"/>
          <p:cNvSpPr>
            <a:spLocks noGrp="1"/>
          </p:cNvSpPr>
          <p:nvPr>
            <p:ph type="body" idx="1"/>
          </p:nvPr>
        </p:nvSpPr>
        <p:spPr bwMode="auto">
          <a:xfrm>
            <a:off x="1170023" y="4415790"/>
            <a:ext cx="5140960" cy="4184994"/>
          </a:xfrm>
          <a:noFill/>
        </p:spPr>
        <p:txBody>
          <a:bodyPr lIns="92175" tIns="45277" rIns="92175" bIns="45277"/>
          <a:lstStyle/>
          <a:p>
            <a:pPr defTabSz="931774"/>
            <a:endParaRPr lang="en-US" dirty="0" smtClean="0">
              <a:ea typeface="ヒラギノ角ゴ Pro W3" pitchFamily="-1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93800" y="701675"/>
            <a:ext cx="4630738" cy="3473450"/>
          </a:xfrm>
          <a:noFill/>
          <a:ln>
            <a:solidFill>
              <a:srgbClr val="000000"/>
            </a:solidFill>
            <a:miter lim="800000"/>
            <a:headEnd/>
            <a:tailEnd/>
          </a:ln>
        </p:spPr>
      </p:sp>
      <p:sp>
        <p:nvSpPr>
          <p:cNvPr id="43011" name="Notes Placeholder 2"/>
          <p:cNvSpPr>
            <a:spLocks noGrp="1"/>
          </p:cNvSpPr>
          <p:nvPr>
            <p:ph type="body" idx="1"/>
          </p:nvPr>
        </p:nvSpPr>
        <p:spPr bwMode="auto">
          <a:xfrm>
            <a:off x="1170023" y="4415790"/>
            <a:ext cx="5140960" cy="4184994"/>
          </a:xfrm>
          <a:noFill/>
        </p:spPr>
        <p:txBody>
          <a:bodyPr lIns="92175" tIns="45277" rIns="92175" bIns="45277"/>
          <a:lstStyle/>
          <a:p>
            <a:pPr defTabSz="931774"/>
            <a:endParaRPr lang="en-US" dirty="0" smtClean="0">
              <a:ea typeface="ヒラギノ角ゴ Pro W3" pitchFamily="-1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8637"/>
            <a:fld id="{9233E7B6-F116-4776-82A0-C90B7DB28D6C}" type="slidenum">
              <a:rPr lang="en-US" smtClean="0">
                <a:solidFill>
                  <a:prstClr val="black"/>
                </a:solidFill>
                <a:latin typeface="Arial" pitchFamily="34" charset="0"/>
              </a:rPr>
              <a:pPr defTabSz="928637"/>
              <a:t>5</a:t>
            </a:fld>
            <a:endParaRPr lang="en-US" dirty="0" smtClean="0">
              <a:solidFill>
                <a:prstClr val="black"/>
              </a:solidFill>
              <a:latin typeface="Arial" pitchFamily="34" charset="0"/>
            </a:endParaRPr>
          </a:p>
        </p:txBody>
      </p:sp>
      <p:sp>
        <p:nvSpPr>
          <p:cNvPr id="45059" name="Slide Image Placeholder 1"/>
          <p:cNvSpPr>
            <a:spLocks noGrp="1" noRot="1" noChangeAspect="1" noTextEdit="1"/>
          </p:cNvSpPr>
          <p:nvPr>
            <p:ph type="sldImg"/>
          </p:nvPr>
        </p:nvSpPr>
        <p:spPr>
          <a:xfrm>
            <a:off x="1193800" y="701675"/>
            <a:ext cx="4632325" cy="3473450"/>
          </a:xfrm>
          <a:ln/>
        </p:spPr>
      </p:sp>
      <p:sp>
        <p:nvSpPr>
          <p:cNvPr id="45060" name="Notes Placeholder 2"/>
          <p:cNvSpPr>
            <a:spLocks noGrp="1"/>
          </p:cNvSpPr>
          <p:nvPr>
            <p:ph type="body" idx="1"/>
          </p:nvPr>
        </p:nvSpPr>
        <p:spPr>
          <a:xfrm>
            <a:off x="1169989" y="4416426"/>
            <a:ext cx="5140325" cy="4184650"/>
          </a:xfrm>
          <a:noFill/>
          <a:ln/>
        </p:spPr>
        <p:txBody>
          <a:bodyPr lIns="93641" tIns="45999" rIns="93641" bIns="45999"/>
          <a:lstStyle/>
          <a:p>
            <a:pPr eaLnBrk="1" hangingPunct="1"/>
            <a:endParaRPr lang="en-US" dirty="0" smtClean="0">
              <a:latin typeface="Arial" pitchFamily="34" charset="0"/>
              <a:ea typeface="ヒラギノ角ゴ Pro W3" pitchFamily="-1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30088"/>
            <a:fld id="{EB0E33A2-B8FC-4353-890F-324C54212088}" type="slidenum">
              <a:rPr lang="en-US" smtClean="0">
                <a:solidFill>
                  <a:srgbClr val="000000"/>
                </a:solidFill>
                <a:latin typeface="Arial" pitchFamily="34" charset="0"/>
              </a:rPr>
              <a:pPr defTabSz="930088"/>
              <a:t>6</a:t>
            </a:fld>
            <a:endParaRPr lang="en-US" dirty="0" smtClean="0">
              <a:solidFill>
                <a:srgbClr val="000000"/>
              </a:solidFill>
              <a:latin typeface="Arial" pitchFamily="34" charset="0"/>
            </a:endParaRPr>
          </a:p>
        </p:txBody>
      </p:sp>
      <p:sp>
        <p:nvSpPr>
          <p:cNvPr id="27651" name="Slide Image Placeholder 1"/>
          <p:cNvSpPr>
            <a:spLocks noGrp="1" noRot="1" noChangeAspect="1" noTextEdit="1"/>
          </p:cNvSpPr>
          <p:nvPr>
            <p:ph type="sldImg"/>
          </p:nvPr>
        </p:nvSpPr>
        <p:spPr>
          <a:xfrm>
            <a:off x="1193800" y="701675"/>
            <a:ext cx="4630738" cy="3473450"/>
          </a:xfrm>
          <a:ln/>
        </p:spPr>
      </p:sp>
      <p:sp>
        <p:nvSpPr>
          <p:cNvPr id="27652" name="Notes Placeholder 2"/>
          <p:cNvSpPr>
            <a:spLocks noGrp="1"/>
          </p:cNvSpPr>
          <p:nvPr>
            <p:ph type="body" idx="1"/>
          </p:nvPr>
        </p:nvSpPr>
        <p:spPr>
          <a:xfrm>
            <a:off x="1169992" y="4416427"/>
            <a:ext cx="5140325" cy="4184650"/>
          </a:xfrm>
          <a:noFill/>
          <a:ln/>
        </p:spPr>
        <p:txBody>
          <a:bodyPr lIns="92148" tIns="45264" rIns="92148" bIns="45264">
            <a:normAutofit/>
          </a:bodyPr>
          <a:lstStyle/>
          <a:p>
            <a:r>
              <a:rPr lang="en-US" dirty="0" smtClean="0">
                <a:latin typeface="Arial" pitchFamily="34" charset="0"/>
                <a:ea typeface="ヒラギノ角ゴ Pro W3" pitchFamily="-16" charset="-128"/>
              </a:rPr>
              <a:t>So first question is, what is Revenue Generation?  </a:t>
            </a:r>
          </a:p>
          <a:p>
            <a:endParaRPr lang="en-US" dirty="0" smtClean="0">
              <a:latin typeface="Arial" pitchFamily="34" charset="0"/>
              <a:ea typeface="ヒラギノ角ゴ Pro W3" pitchFamily="-16" charset="-128"/>
            </a:endParaRPr>
          </a:p>
          <a:p>
            <a:r>
              <a:rPr lang="en-US" dirty="0" smtClean="0">
                <a:latin typeface="Arial" pitchFamily="34" charset="0"/>
                <a:ea typeface="ヒラギノ角ゴ Pro W3" pitchFamily="-16" charset="-128"/>
              </a:rPr>
              <a:t>Our definition and investment focus targets technology, content related and Revenue Generating solutions operating within the large emerging markets of Digital Media, Interactive Marketing, Mobile and the Social Media Economy.  </a:t>
            </a:r>
          </a:p>
          <a:p>
            <a:endParaRPr lang="en-US" dirty="0" smtClean="0">
              <a:latin typeface="Arial" pitchFamily="34" charset="0"/>
              <a:ea typeface="ヒラギノ角ゴ Pro W3" pitchFamily="-16" charset="-128"/>
            </a:endParaRPr>
          </a:p>
          <a:p>
            <a:r>
              <a:rPr lang="en-US" dirty="0" smtClean="0">
                <a:latin typeface="Arial" pitchFamily="34" charset="0"/>
                <a:ea typeface="ヒラギノ角ゴ Pro W3" pitchFamily="-16" charset="-128"/>
              </a:rPr>
              <a:t>And following up on this, why does Social Media matter?</a:t>
            </a:r>
          </a:p>
          <a:p>
            <a:endParaRPr lang="en-US" dirty="0" smtClean="0">
              <a:latin typeface="Arial" pitchFamily="34" charset="0"/>
              <a:ea typeface="ヒラギノ角ゴ Pro W3" pitchFamily="-16" charset="-128"/>
            </a:endParaRPr>
          </a:p>
          <a:p>
            <a:r>
              <a:rPr lang="en-US" dirty="0" smtClean="0">
                <a:latin typeface="Arial" pitchFamily="34" charset="0"/>
                <a:ea typeface="ヒラギノ角ゴ Pro W3" pitchFamily="-16" charset="-128"/>
              </a:rPr>
              <a:t>Well, these Revenue Generation categories have been supercharged by Social Media.  The Social web crosses industry and the four stakeholders in the media value chain:  Brands, Advertisers, Consumers and the Enterprise.  Here at Edison we have the domain and taken a deep dive in the respective categories defined, and of most interest is how the Social Media Economy is creating opportunities across each of these segments that map to our investment strategy.  I’ll touch on how we are spending our time and will capitalize on the best and brightest in each category.  Bottom line, Social Media is no longer ‘emerging’, it’s here and ever present as a new operating system and ecosystem; but there are a few major secular trends driving the overall segment and our focus...</a:t>
            </a:r>
          </a:p>
          <a:p>
            <a:endParaRPr lang="en-US" dirty="0" smtClean="0">
              <a:latin typeface="Arial" pitchFamily="34" charset="0"/>
              <a:ea typeface="ヒラギノ角ゴ Pro W3" pitchFamily="-1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30173"/>
            <a:fld id="{1224BAFF-E803-41BB-90B6-E65DFA151DE6}" type="slidenum">
              <a:rPr lang="en-US" smtClean="0">
                <a:latin typeface="Arial" charset="0"/>
              </a:rPr>
              <a:pPr defTabSz="930173"/>
              <a:t>7</a:t>
            </a:fld>
            <a:endParaRPr lang="en-US" dirty="0" smtClean="0">
              <a:latin typeface="Arial" charset="0"/>
            </a:endParaRPr>
          </a:p>
        </p:txBody>
      </p:sp>
      <p:sp>
        <p:nvSpPr>
          <p:cNvPr id="37891" name="Slide Image Placeholder 1"/>
          <p:cNvSpPr>
            <a:spLocks noGrp="1" noRot="1" noChangeAspect="1" noTextEdit="1"/>
          </p:cNvSpPr>
          <p:nvPr>
            <p:ph type="sldImg"/>
          </p:nvPr>
        </p:nvSpPr>
        <p:spPr>
          <a:xfrm>
            <a:off x="1193800" y="701675"/>
            <a:ext cx="4632325" cy="3473450"/>
          </a:xfrm>
          <a:ln/>
        </p:spPr>
      </p:sp>
      <p:sp>
        <p:nvSpPr>
          <p:cNvPr id="37892" name="Notes Placeholder 2"/>
          <p:cNvSpPr>
            <a:spLocks noGrp="1"/>
          </p:cNvSpPr>
          <p:nvPr>
            <p:ph type="body" idx="1"/>
          </p:nvPr>
        </p:nvSpPr>
        <p:spPr>
          <a:xfrm>
            <a:off x="1169990" y="4416427"/>
            <a:ext cx="5140325" cy="4184650"/>
          </a:xfrm>
          <a:noFill/>
          <a:ln/>
        </p:spPr>
        <p:txBody>
          <a:bodyPr lIns="93641" tIns="45999" rIns="93641" bIns="45999"/>
          <a:lstStyle/>
          <a:p>
            <a:pPr eaLnBrk="1" hangingPunct="1"/>
            <a:r>
              <a:rPr lang="en-US" dirty="0" smtClean="0">
                <a:latin typeface="Arial" charset="0"/>
                <a:ea typeface="ヒラギノ角ゴ Pro W3" pitchFamily="-16" charset="-128"/>
              </a:rPr>
              <a:t>Mobile – of course the verticals are covered in the other Edison</a:t>
            </a:r>
            <a:r>
              <a:rPr lang="en-US" baseline="0" dirty="0" smtClean="0">
                <a:latin typeface="Arial" charset="0"/>
                <a:ea typeface="ヒラギノ角ゴ Pro W3" pitchFamily="-16" charset="-128"/>
              </a:rPr>
              <a:t> sectors – Fintech: Mobile Payments, mHealth in HC IT, M-Commerce – Marketing, </a:t>
            </a:r>
            <a:endParaRPr lang="en-US" dirty="0" smtClean="0">
              <a:latin typeface="Arial" charset="0"/>
              <a:ea typeface="ヒラギノ角ゴ Pro W3" pitchFamily="-1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341" y="8828093"/>
            <a:ext cx="3038475" cy="466725"/>
          </a:xfrm>
          <a:prstGeom prst="rect">
            <a:avLst/>
          </a:prstGeom>
          <a:noFill/>
          <a:ln w="9525">
            <a:noFill/>
            <a:miter lim="800000"/>
            <a:headEnd/>
            <a:tailEnd/>
          </a:ln>
        </p:spPr>
        <p:txBody>
          <a:bodyPr lIns="93146" tIns="46574" rIns="93146" bIns="46574" anchor="b"/>
          <a:lstStyle/>
          <a:p>
            <a:pPr algn="r" defTabSz="928637"/>
            <a:fld id="{2C7160AF-18C5-4186-8653-43EAD4233446}" type="slidenum">
              <a:rPr lang="en-US" sz="1100">
                <a:solidFill>
                  <a:prstClr val="black"/>
                </a:solidFill>
              </a:rPr>
              <a:pPr algn="r" defTabSz="928637"/>
              <a:t>8</a:t>
            </a:fld>
            <a:endParaRPr lang="en-US" sz="1100" dirty="0">
              <a:solidFill>
                <a:prstClr val="black"/>
              </a:solidFill>
            </a:endParaRPr>
          </a:p>
        </p:txBody>
      </p:sp>
      <p:sp>
        <p:nvSpPr>
          <p:cNvPr id="33795" name="Slide Image Placeholder 1"/>
          <p:cNvSpPr>
            <a:spLocks noGrp="1" noRot="1" noChangeAspect="1" noTextEdit="1"/>
          </p:cNvSpPr>
          <p:nvPr>
            <p:ph type="sldImg"/>
          </p:nvPr>
        </p:nvSpPr>
        <p:spPr>
          <a:xfrm>
            <a:off x="1193800" y="700088"/>
            <a:ext cx="4633913" cy="3475037"/>
          </a:xfrm>
          <a:ln/>
        </p:spPr>
      </p:sp>
      <p:sp>
        <p:nvSpPr>
          <p:cNvPr id="33796" name="Notes Placeholder 2"/>
          <p:cNvSpPr>
            <a:spLocks noGrp="1"/>
          </p:cNvSpPr>
          <p:nvPr>
            <p:ph type="body" idx="1"/>
          </p:nvPr>
        </p:nvSpPr>
        <p:spPr>
          <a:xfrm>
            <a:off x="1169991" y="4416426"/>
            <a:ext cx="5140325" cy="4186238"/>
          </a:xfrm>
          <a:noFill/>
          <a:ln/>
        </p:spPr>
        <p:txBody>
          <a:bodyPr lIns="91881" tIns="45136" rIns="91881" bIns="45136"/>
          <a:lstStyle/>
          <a:p>
            <a:pPr defTabSz="912762"/>
            <a:endParaRPr lang="en-US" dirty="0" smtClean="0">
              <a:ea typeface="ヒラギノ角ゴ Pro W3" pitchFamily="-1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1730" name="Title Placeholder 1"/>
          <p:cNvSpPr>
            <a:spLocks noGrp="1"/>
          </p:cNvSpPr>
          <p:nvPr>
            <p:ph type="ctrTitle"/>
          </p:nvPr>
        </p:nvSpPr>
        <p:spPr>
          <a:xfrm>
            <a:off x="566738" y="4953000"/>
            <a:ext cx="7772400" cy="685800"/>
          </a:xfrm>
        </p:spPr>
        <p:txBody>
          <a:bodyPr/>
          <a:lstStyle>
            <a:lvl1pPr algn="r">
              <a:defRPr sz="3000" u="sng"/>
            </a:lvl1pPr>
          </a:lstStyle>
          <a:p>
            <a:r>
              <a:rPr lang="en-US"/>
              <a:t>Click to edit Master title style</a:t>
            </a: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6" name="Rectangle 7"/>
          <p:cNvSpPr>
            <a:spLocks noGrp="1" noChangeArrowheads="1"/>
          </p:cNvSpPr>
          <p:nvPr>
            <p:ph type="sldNum" sz="quarter" idx="12"/>
          </p:nvPr>
        </p:nvSpPr>
        <p:spPr>
          <a:ln/>
        </p:spPr>
        <p:txBody>
          <a:bodyPr/>
          <a:lstStyle>
            <a:lvl1pPr>
              <a:defRPr/>
            </a:lvl1pPr>
          </a:lstStyle>
          <a:p>
            <a:pPr>
              <a:defRPr/>
            </a:pPr>
            <a:fld id="{032D5148-920C-4898-9164-5CC81C7D6D5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6A3D5C5-BA32-4FB0-8330-EC8397EE592C}"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E5F5FABC-CFCC-4DA8-A098-11E36E938EC6}"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AFC8593B-0511-466D-A4DF-166B8C2952A1}"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366A5A24-B692-443F-AC77-29ADB8AD8A0B}"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9CED6AB6-0FD3-4088-A618-C6360BA08F9A}"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95143EF4-247C-42AD-AFBD-71B965AF8530}"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8A0BF9CB-EBB9-49E0-9B92-24884F83A081}"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5D464C53-6482-4E83-BA23-ECC928F181C1}"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50247C5-CD74-4681-A4FE-C9B2C59A6F35}"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B63AE5DC-D936-48EB-AD2B-1E9852A9DF25}"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8F5E54D8-D61F-4A53-BCD4-DAC24E2A207E}" type="datetime1">
              <a:rPr lang="en-US"/>
              <a:pPr>
                <a:defRPr/>
              </a:pPr>
              <a:t>2/28/2012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6"/>
          <p:cNvSpPr>
            <a:spLocks noGrp="1"/>
          </p:cNvSpPr>
          <p:nvPr>
            <p:ph type="sldNum" sz="quarter" idx="12"/>
          </p:nvPr>
        </p:nvSpPr>
        <p:spPr/>
        <p:txBody>
          <a:bodyPr/>
          <a:lstStyle>
            <a:lvl1pPr>
              <a:defRPr/>
            </a:lvl1pPr>
          </a:lstStyle>
          <a:p>
            <a:pPr>
              <a:defRPr/>
            </a:pPr>
            <a:fld id="{4620A732-9F0E-43C1-873A-D42A43B8F8CE}"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1FC2D756-F0BF-47BE-9F55-0EA3C692C84A}" type="datetime1">
              <a:rPr lang="en-US"/>
              <a:pPr>
                <a:defRPr/>
              </a:pPr>
              <a:t>2/28/2012</a:t>
            </a:fld>
            <a:endParaRPr lang="en-US"/>
          </a:p>
        </p:txBody>
      </p:sp>
      <p:sp>
        <p:nvSpPr>
          <p:cNvPr id="4"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6"/>
          <p:cNvSpPr>
            <a:spLocks noGrp="1"/>
          </p:cNvSpPr>
          <p:nvPr>
            <p:ph type="sldNum" sz="quarter" idx="12"/>
          </p:nvPr>
        </p:nvSpPr>
        <p:spPr/>
        <p:txBody>
          <a:bodyPr/>
          <a:lstStyle>
            <a:lvl1pPr>
              <a:defRPr/>
            </a:lvl1pPr>
          </a:lstStyle>
          <a:p>
            <a:pPr>
              <a:defRPr/>
            </a:pPr>
            <a:fld id="{D31C2B2E-2582-4541-9BCD-EB2E94CB4496}"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5038E570-29F8-486C-A25E-4349615B2AB9}" type="datetime1">
              <a:rPr lang="en-US"/>
              <a:pPr>
                <a:defRPr/>
              </a:pPr>
              <a:t>2/28/2012</a:t>
            </a:fld>
            <a:endParaRPr lang="en-US"/>
          </a:p>
        </p:txBody>
      </p:sp>
      <p:sp>
        <p:nvSpPr>
          <p:cNvPr id="3"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6"/>
          <p:cNvSpPr>
            <a:spLocks noGrp="1"/>
          </p:cNvSpPr>
          <p:nvPr>
            <p:ph type="sldNum" sz="quarter" idx="12"/>
          </p:nvPr>
        </p:nvSpPr>
        <p:spPr/>
        <p:txBody>
          <a:bodyPr/>
          <a:lstStyle>
            <a:lvl1pPr>
              <a:defRPr/>
            </a:lvl1pPr>
          </a:lstStyle>
          <a:p>
            <a:pPr>
              <a:defRPr/>
            </a:pPr>
            <a:fld id="{7B786609-5073-4409-A9C1-6FAB84B42E69}"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33EDFC0-10ED-4447-983B-5EDBCD7D036B}"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EF608929-5714-4A86-B719-B7F0852F3A41}"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D34F4CC-6DFE-4326-AB3F-20A94D0F572C}"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60DB4C4E-D1AE-4E7C-9511-C263455CC5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6" name="Rectangle 7"/>
          <p:cNvSpPr>
            <a:spLocks noGrp="1" noChangeArrowheads="1"/>
          </p:cNvSpPr>
          <p:nvPr>
            <p:ph type="sldNum" sz="quarter" idx="12"/>
          </p:nvPr>
        </p:nvSpPr>
        <p:spPr>
          <a:ln/>
        </p:spPr>
        <p:txBody>
          <a:bodyPr/>
          <a:lstStyle>
            <a:lvl1pPr>
              <a:defRPr/>
            </a:lvl1pPr>
          </a:lstStyle>
          <a:p>
            <a:pPr>
              <a:defRPr/>
            </a:pPr>
            <a:fld id="{96A38517-200D-449E-944F-FEF5A28780D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8D4A2F70-4DBB-4137-A77B-15D81B9DAE42}"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5289BE84-2C5C-4431-8011-CC2EFAFE14D2}"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FBEDDDA-6ACB-4D7A-8F91-51C2B0569E27}"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5DDEF3E2-725B-400D-98FE-F5E0119DC91E}"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00CE20-04FB-40E2-AF3E-8C56AD834672}"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7041FA64-D21F-48EB-AC38-8D72748967D7}"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18BECF-3527-4C5D-B590-92A755F648DF}"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E638478B-376B-4805-9FE7-B49D1262F280}"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CF7BE-487D-4B19-8ACE-3809D510D298}"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85DE0862-0DAF-4438-9158-FD640D5D2F1E}"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A18E9F-2DA3-474D-A1D9-EC842757F3EA}"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67F07637-50A0-4B71-9850-A2D242550D4E}"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AF7EBC-911C-4318-929A-795507565B4A}" type="datetime1">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5"/>
          <p:cNvSpPr>
            <a:spLocks noGrp="1"/>
          </p:cNvSpPr>
          <p:nvPr>
            <p:ph type="sldNum" sz="quarter" idx="12"/>
          </p:nvPr>
        </p:nvSpPr>
        <p:spPr/>
        <p:txBody>
          <a:bodyPr/>
          <a:lstStyle>
            <a:lvl1pPr>
              <a:defRPr/>
            </a:lvl1pPr>
          </a:lstStyle>
          <a:p>
            <a:pPr>
              <a:defRPr/>
            </a:pPr>
            <a:fld id="{2A7EAAE8-5C6B-4557-976D-44EFC3275EFB}"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EACAA-7D22-4381-9E22-3EEE64298BB7}" type="datetime1">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5"/>
          <p:cNvSpPr>
            <a:spLocks noGrp="1"/>
          </p:cNvSpPr>
          <p:nvPr>
            <p:ph type="sldNum" sz="quarter" idx="12"/>
          </p:nvPr>
        </p:nvSpPr>
        <p:spPr/>
        <p:txBody>
          <a:bodyPr/>
          <a:lstStyle>
            <a:lvl1pPr>
              <a:defRPr/>
            </a:lvl1pPr>
          </a:lstStyle>
          <a:p>
            <a:pPr>
              <a:defRPr/>
            </a:pPr>
            <a:fld id="{19485FED-28C7-4591-964B-E853DCA086CB}"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271B26-2124-42B3-BC78-0DB99D70D4EA}" type="datetime1">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5"/>
          <p:cNvSpPr>
            <a:spLocks noGrp="1"/>
          </p:cNvSpPr>
          <p:nvPr>
            <p:ph type="sldNum" sz="quarter" idx="12"/>
          </p:nvPr>
        </p:nvSpPr>
        <p:spPr/>
        <p:txBody>
          <a:bodyPr/>
          <a:lstStyle>
            <a:lvl1pPr>
              <a:defRPr/>
            </a:lvl1pPr>
          </a:lstStyle>
          <a:p>
            <a:pPr>
              <a:defRPr/>
            </a:pPr>
            <a:fld id="{859F7746-6218-48AA-873F-169F769D713A}"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185D5C-7321-42F5-8F19-0153EDE1EB5F}"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4B11C57E-9350-4047-BA26-D32F432D78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28" y="4919472"/>
            <a:ext cx="7772400" cy="582613"/>
          </a:xfrm>
          <a:ln w="6350" cmpd="sng">
            <a:noFill/>
          </a:ln>
        </p:spPr>
        <p:txBody>
          <a:bodyPr>
            <a:normAutofit/>
          </a:bodyPr>
          <a:lstStyle>
            <a:lvl1pPr algn="r">
              <a:defRPr sz="3000" b="1" i="0" u="sng">
                <a:latin typeface="Arial"/>
                <a:cs typeface="Aria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sz="900"/>
            </a:lvl1pPr>
          </a:lstStyle>
          <a:p>
            <a:pPr>
              <a:defRPr/>
            </a:pPr>
            <a:fld id="{BC56E622-98F5-42C1-8C01-CACB21F9A450}" type="datetime1">
              <a:rPr lang="en-US"/>
              <a:pPr>
                <a:defRPr/>
              </a:pPr>
              <a:t>2/28/2012</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E8A160D-859C-4B48-BE30-736FBCA919AD}" type="slidenum">
              <a:rPr lang="en-US">
                <a:solidFill>
                  <a:prstClr val="black"/>
                </a:solidFill>
              </a:rPr>
              <a:pPr>
                <a:defRPr/>
              </a:pPr>
              <a:t>‹#›</a:t>
            </a:fld>
            <a:endParaRPr lang="en-US" dirty="0">
              <a:solidFill>
                <a:prstClr val="black"/>
              </a:solidFill>
            </a:endParaRPr>
          </a:p>
        </p:txBody>
      </p:sp>
      <p:sp>
        <p:nvSpPr>
          <p:cNvPr id="5" name="Footer Placeholder 6"/>
          <p:cNvSpPr>
            <a:spLocks noGrp="1"/>
          </p:cNvSpPr>
          <p:nvPr>
            <p:ph type="ftr" sz="quarter" idx="12"/>
          </p:nvPr>
        </p:nvSpPr>
        <p:spPr/>
        <p:txBody>
          <a:bodyPr/>
          <a:lstStyle>
            <a:lvl1pPr>
              <a:defRPr sz="900"/>
            </a:lvl1pPr>
          </a:lstStyle>
          <a:p>
            <a:pPr>
              <a:defRPr/>
            </a:pPr>
            <a:r>
              <a:rPr lang="en-US" dirty="0"/>
              <a:t>www.edisonventure.com</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18D753-2ED2-4564-9AD3-45B653C03585}"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F81571B6-6E70-47B4-86FB-D8E327113EE1}"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8E5E65-7DD4-4053-9A74-C6EE211BDAED}"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2EFA1AFD-727C-4E67-AAA7-850F5D563DB5}"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8B217A-DF67-485F-B090-491AFA7636E6}"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17AF983D-B26D-4B4D-BB03-34507F60A3DF}"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D24BA8-E8B9-42C0-84C1-487A9FCE87AA}"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6D68B85E-762F-471D-B6EC-01CCFE8FD20B}"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D3849A-73F0-4EF2-9903-57724E315FEC}"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0322D8FD-1671-423D-BB27-05D613623B08}"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E30AC5-DB9F-4A37-87D2-5DBB613F70E8}"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8490A384-7D67-4F8F-88C3-ADE46029B8C8}"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84B0C7-1C93-4E0B-9D2C-9A0C6701BEAB}"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A5DFCB7A-0B99-4EF7-9037-025E5DB34A23}"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9C8287-2815-4B36-A9E6-0E26BEE01D81}" type="datetime1">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5"/>
          <p:cNvSpPr>
            <a:spLocks noGrp="1"/>
          </p:cNvSpPr>
          <p:nvPr>
            <p:ph type="sldNum" sz="quarter" idx="12"/>
          </p:nvPr>
        </p:nvSpPr>
        <p:spPr/>
        <p:txBody>
          <a:bodyPr/>
          <a:lstStyle>
            <a:lvl1pPr>
              <a:defRPr/>
            </a:lvl1pPr>
          </a:lstStyle>
          <a:p>
            <a:pPr>
              <a:defRPr/>
            </a:pPr>
            <a:fld id="{AE2BE5AC-E2CF-4F73-B5D0-60114D137C6C}"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A9B255-C6BE-42D3-B458-B5A4B7D57D22}" type="datetime1">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5"/>
          <p:cNvSpPr>
            <a:spLocks noGrp="1"/>
          </p:cNvSpPr>
          <p:nvPr>
            <p:ph type="sldNum" sz="quarter" idx="12"/>
          </p:nvPr>
        </p:nvSpPr>
        <p:spPr/>
        <p:txBody>
          <a:bodyPr/>
          <a:lstStyle>
            <a:lvl1pPr>
              <a:defRPr/>
            </a:lvl1pPr>
          </a:lstStyle>
          <a:p>
            <a:pPr>
              <a:defRPr/>
            </a:pPr>
            <a:fld id="{EA3C610D-0943-40A4-B020-7FB791C91F30}"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A5CAD-5D0F-43FA-A6EE-2D826574AE7E}" type="datetime1">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5"/>
          <p:cNvSpPr>
            <a:spLocks noGrp="1"/>
          </p:cNvSpPr>
          <p:nvPr>
            <p:ph type="sldNum" sz="quarter" idx="12"/>
          </p:nvPr>
        </p:nvSpPr>
        <p:spPr/>
        <p:txBody>
          <a:bodyPr/>
          <a:lstStyle>
            <a:lvl1pPr>
              <a:defRPr/>
            </a:lvl1pPr>
          </a:lstStyle>
          <a:p>
            <a:pPr>
              <a:defRPr/>
            </a:pPr>
            <a:fld id="{73AB9809-A47A-485C-80DC-5910C1FD6F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141FA-DB99-4A9B-ACC7-A2102FB6B76E}" type="datetime1">
              <a:rPr lang="en-US"/>
              <a:pPr>
                <a:defRPr/>
              </a:pPr>
              <a:t>2/28/2012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ACC0301-59A6-40FE-8F61-D5B8346F0D91}" type="slidenum">
              <a:rPr lang="en-US"/>
              <a:pPr>
                <a:defRPr/>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A946B3-3583-42FE-9119-34EA7D6CE489}"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C7BC6C4D-7623-4246-891D-321851A7695B}"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B97AB5-306D-4EA2-97A0-2817E376646C}"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0DEB715F-8919-4FCF-A981-1C4F6F8DE0F0}"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E597CA-0969-4BD4-B999-9D71DBEDDBDC}"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007409EF-6B33-48B0-8075-3FB22B38DF07}"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FBD0CE-F0C4-4826-96E4-5A78AEE00F74}"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10E1E740-417B-487B-88E3-B40650DB6E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DDD6A-CC7C-4CFC-8492-0AE3810E493E}" type="datetime1">
              <a:rPr lang="en-US"/>
              <a:pPr>
                <a:defRPr/>
              </a:pPr>
              <a:t>2/28/2012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CBBB0C1B-6452-4076-B905-DEB283B24966}" type="slidenum">
              <a:rPr lang="en-US"/>
              <a:pPr>
                <a:defRPr/>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136D71-805C-4872-BD83-D4F88FBCC7E2}" type="datetime1">
              <a:rPr lang="en-US"/>
              <a:pPr>
                <a:defRPr/>
              </a:pPr>
              <a:t>2/28/2012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C07C7750-2F57-4048-8477-6328BAB4B380}" type="slidenum">
              <a:rPr lang="en-US"/>
              <a:pPr>
                <a:defRPr/>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C79341-8BE7-4D0B-AA95-7396A2E6F618}" type="datetime1">
              <a:rPr lang="en-US"/>
              <a:pPr>
                <a:defRPr/>
              </a:pPr>
              <a:t>2/28/2012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0C6A7D37-B60B-4622-B69A-19FBDF71C420}"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EE4DD0-E5B6-4743-BAEB-E0402CEFC31D}" type="datetime1">
              <a:rPr lang="en-US"/>
              <a:pPr>
                <a:defRPr/>
              </a:pPr>
              <a:t>2/28/2012</a:t>
            </a:fld>
            <a:endParaRPr lang="en-US"/>
          </a:p>
        </p:txBody>
      </p:sp>
      <p:sp>
        <p:nvSpPr>
          <p:cNvPr id="8" name="Slide Number Placeholder 5"/>
          <p:cNvSpPr>
            <a:spLocks noGrp="1"/>
          </p:cNvSpPr>
          <p:nvPr>
            <p:ph type="sldNum" sz="quarter" idx="11"/>
          </p:nvPr>
        </p:nvSpPr>
        <p:spPr/>
        <p:txBody>
          <a:bodyPr/>
          <a:lstStyle>
            <a:lvl1pPr>
              <a:defRPr/>
            </a:lvl1pPr>
          </a:lstStyle>
          <a:p>
            <a:pPr>
              <a:defRPr/>
            </a:pPr>
            <a:fld id="{04CFDF5D-754B-430D-93B6-35D049CDE079}" type="slidenum">
              <a:rPr lang="en-US"/>
              <a:pPr>
                <a:defRPr/>
              </a:pPr>
              <a:t>‹#›</a:t>
            </a:fld>
            <a:endParaRPr lang="en-US"/>
          </a:p>
        </p:txBody>
      </p:sp>
      <p:sp>
        <p:nvSpPr>
          <p:cNvPr id="9"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714B60-A1AE-4CDF-ABD7-0B1510B15A50}" type="datetime1">
              <a:rPr lang="en-US"/>
              <a:pPr>
                <a:defRPr/>
              </a:pPr>
              <a:t>2/28/2012</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0780BAD-A967-4D7C-B193-015C5B172FD4}" type="slidenum">
              <a:rPr lang="en-US"/>
              <a:pPr>
                <a:defRPr/>
              </a:pPr>
              <a:t>‹#›</a:t>
            </a:fld>
            <a:endParaRPr lang="en-US"/>
          </a:p>
        </p:txBody>
      </p:sp>
      <p:sp>
        <p:nvSpPr>
          <p:cNvPr id="5"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7BDA26-6919-4D0B-B0EB-429CD66D50A6}" type="datetime1">
              <a:rPr lang="en-US"/>
              <a:pPr>
                <a:defRPr/>
              </a:pPr>
              <a:t>2/28/2012</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DA7635B-3119-4CC0-8F8D-21C1FE3F47E8}" type="slidenum">
              <a:rPr lang="en-US"/>
              <a:pPr>
                <a:defRPr/>
              </a:pPr>
              <a:t>‹#›</a:t>
            </a:fld>
            <a:endParaRPr lang="en-US"/>
          </a:p>
        </p:txBody>
      </p:sp>
      <p:sp>
        <p:nvSpPr>
          <p:cNvPr id="4"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6" name="Rectangle 7"/>
          <p:cNvSpPr>
            <a:spLocks noGrp="1" noChangeArrowheads="1"/>
          </p:cNvSpPr>
          <p:nvPr>
            <p:ph type="sldNum" sz="quarter" idx="12"/>
          </p:nvPr>
        </p:nvSpPr>
        <p:spPr>
          <a:ln/>
        </p:spPr>
        <p:txBody>
          <a:bodyPr/>
          <a:lstStyle>
            <a:lvl1pPr>
              <a:defRPr/>
            </a:lvl1pPr>
          </a:lstStyle>
          <a:p>
            <a:pPr>
              <a:defRPr/>
            </a:pPr>
            <a:fld id="{35A773A0-55B0-4F02-AD0D-DC6974FD76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A6CEAD-B428-4153-AC2D-D8E3C9545865}" type="datetime1">
              <a:rPr lang="en-US"/>
              <a:pPr>
                <a:defRPr/>
              </a:pPr>
              <a:t>2/28/2012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CA48174-9AC0-4CF9-AF52-0E571A3C9ED0}"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A910AB-AE75-4FB1-95F0-C9E24D096AE6}" type="datetime1">
              <a:rPr lang="en-US"/>
              <a:pPr>
                <a:defRPr/>
              </a:pPr>
              <a:t>2/28/2012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B79A814-84AF-4DDC-9BF5-5805FB5BA86C}"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4FD2BE-4E05-4157-8CB3-06AB21C208B7}" type="datetime1">
              <a:rPr lang="en-US"/>
              <a:pPr>
                <a:defRPr/>
              </a:pPr>
              <a:t>2/28/2012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3BCD7F47-7F7C-46F5-AD8F-1643DBB416DE}" type="slidenum">
              <a:rPr lang="en-US"/>
              <a:pPr>
                <a:defRPr/>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65383C-6903-4889-8E0F-DE1B494602AA}" type="datetime1">
              <a:rPr lang="en-US"/>
              <a:pPr>
                <a:defRPr/>
              </a:pPr>
              <a:t>2/28/2012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CC718056-2CE1-49C7-91FE-0B69184D0262}" type="slidenum">
              <a:rPr lang="en-US"/>
              <a:pPr>
                <a:defRPr/>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a:t>www.edisonventure.comwww.edisonventure.com</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C4E980-55D2-4777-B334-BB0CC5EEB527}"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a:t>
            </a:r>
          </a:p>
        </p:txBody>
      </p:sp>
      <p:sp>
        <p:nvSpPr>
          <p:cNvPr id="6" name="Slide Number Placeholder 5"/>
          <p:cNvSpPr>
            <a:spLocks noGrp="1"/>
          </p:cNvSpPr>
          <p:nvPr>
            <p:ph type="sldNum" sz="quarter" idx="12"/>
          </p:nvPr>
        </p:nvSpPr>
        <p:spPr/>
        <p:txBody>
          <a:bodyPr/>
          <a:lstStyle>
            <a:lvl1pPr>
              <a:defRPr/>
            </a:lvl1pPr>
          </a:lstStyle>
          <a:p>
            <a:pPr>
              <a:defRPr/>
            </a:pPr>
            <a:fld id="{DF0ACBE7-F896-4A5C-A0DA-222C6072ABC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14E0B1-E475-470C-8B26-562BA7B906B4}"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a:t>
            </a:r>
          </a:p>
        </p:txBody>
      </p:sp>
      <p:sp>
        <p:nvSpPr>
          <p:cNvPr id="6" name="Slide Number Placeholder 5"/>
          <p:cNvSpPr>
            <a:spLocks noGrp="1"/>
          </p:cNvSpPr>
          <p:nvPr>
            <p:ph type="sldNum" sz="quarter" idx="12"/>
          </p:nvPr>
        </p:nvSpPr>
        <p:spPr/>
        <p:txBody>
          <a:bodyPr/>
          <a:lstStyle>
            <a:lvl1pPr>
              <a:defRPr/>
            </a:lvl1pPr>
          </a:lstStyle>
          <a:p>
            <a:pPr>
              <a:defRPr/>
            </a:pPr>
            <a:fld id="{9DF54EF7-B3CC-4F77-BB01-E1546F221F4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1F0479-84E5-4DDD-9DBE-8016526A8421}"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a:t>
            </a:r>
          </a:p>
        </p:txBody>
      </p:sp>
      <p:sp>
        <p:nvSpPr>
          <p:cNvPr id="6" name="Slide Number Placeholder 5"/>
          <p:cNvSpPr>
            <a:spLocks noGrp="1"/>
          </p:cNvSpPr>
          <p:nvPr>
            <p:ph type="sldNum" sz="quarter" idx="12"/>
          </p:nvPr>
        </p:nvSpPr>
        <p:spPr/>
        <p:txBody>
          <a:bodyPr/>
          <a:lstStyle>
            <a:lvl1pPr>
              <a:defRPr/>
            </a:lvl1pPr>
          </a:lstStyle>
          <a:p>
            <a:pPr>
              <a:defRPr/>
            </a:pPr>
            <a:fld id="{7CC8C316-47E1-4FA3-B0A4-F2A8AE8039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E2CA18-8372-4B40-880A-E07FBDF5CE94}"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a:t>
            </a:r>
          </a:p>
        </p:txBody>
      </p:sp>
      <p:sp>
        <p:nvSpPr>
          <p:cNvPr id="7" name="Slide Number Placeholder 5"/>
          <p:cNvSpPr>
            <a:spLocks noGrp="1"/>
          </p:cNvSpPr>
          <p:nvPr>
            <p:ph type="sldNum" sz="quarter" idx="12"/>
          </p:nvPr>
        </p:nvSpPr>
        <p:spPr/>
        <p:txBody>
          <a:bodyPr/>
          <a:lstStyle>
            <a:lvl1pPr>
              <a:defRPr/>
            </a:lvl1pPr>
          </a:lstStyle>
          <a:p>
            <a:pPr>
              <a:defRPr/>
            </a:pPr>
            <a:fld id="{19C49BDB-E800-4AE2-A7DF-2E2FB0916AB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4C7B79-9B82-465C-884C-7476B3F6E9BA}" type="datetime1">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www.edisonventure.com</a:t>
            </a:r>
          </a:p>
        </p:txBody>
      </p:sp>
      <p:sp>
        <p:nvSpPr>
          <p:cNvPr id="9" name="Slide Number Placeholder 5"/>
          <p:cNvSpPr>
            <a:spLocks noGrp="1"/>
          </p:cNvSpPr>
          <p:nvPr>
            <p:ph type="sldNum" sz="quarter" idx="12"/>
          </p:nvPr>
        </p:nvSpPr>
        <p:spPr/>
        <p:txBody>
          <a:bodyPr/>
          <a:lstStyle>
            <a:lvl1pPr>
              <a:defRPr/>
            </a:lvl1pPr>
          </a:lstStyle>
          <a:p>
            <a:pPr>
              <a:defRPr/>
            </a:pPr>
            <a:fld id="{B4C653FC-998E-4548-A9B5-425A059C9B3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448B98-EDF8-43CA-A4E4-1B460405D708}" type="datetime1">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www.edisonventure.com</a:t>
            </a:r>
          </a:p>
        </p:txBody>
      </p:sp>
      <p:sp>
        <p:nvSpPr>
          <p:cNvPr id="5" name="Slide Number Placeholder 5"/>
          <p:cNvSpPr>
            <a:spLocks noGrp="1"/>
          </p:cNvSpPr>
          <p:nvPr>
            <p:ph type="sldNum" sz="quarter" idx="12"/>
          </p:nvPr>
        </p:nvSpPr>
        <p:spPr/>
        <p:txBody>
          <a:bodyPr/>
          <a:lstStyle>
            <a:lvl1pPr>
              <a:defRPr/>
            </a:lvl1pPr>
          </a:lstStyle>
          <a:p>
            <a:pPr>
              <a:defRPr/>
            </a:pPr>
            <a:fld id="{5B131F03-F4EA-4AC4-B403-D36EB5E7A4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6" name="Rectangle 7"/>
          <p:cNvSpPr>
            <a:spLocks noGrp="1" noChangeArrowheads="1"/>
          </p:cNvSpPr>
          <p:nvPr>
            <p:ph type="sldNum" sz="quarter" idx="12"/>
          </p:nvPr>
        </p:nvSpPr>
        <p:spPr>
          <a:ln/>
        </p:spPr>
        <p:txBody>
          <a:bodyPr/>
          <a:lstStyle>
            <a:lvl1pPr>
              <a:defRPr/>
            </a:lvl1pPr>
          </a:lstStyle>
          <a:p>
            <a:pPr>
              <a:defRPr/>
            </a:pPr>
            <a:fld id="{7EC3231C-F0E9-497B-BBCB-F0F5594E9DC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27E527-2645-421E-A20E-638BFE4D67C9}" type="datetime1">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www.edisonventure.com</a:t>
            </a:r>
          </a:p>
        </p:txBody>
      </p:sp>
      <p:sp>
        <p:nvSpPr>
          <p:cNvPr id="4" name="Slide Number Placeholder 5"/>
          <p:cNvSpPr>
            <a:spLocks noGrp="1"/>
          </p:cNvSpPr>
          <p:nvPr>
            <p:ph type="sldNum" sz="quarter" idx="12"/>
          </p:nvPr>
        </p:nvSpPr>
        <p:spPr/>
        <p:txBody>
          <a:bodyPr/>
          <a:lstStyle>
            <a:lvl1pPr>
              <a:defRPr/>
            </a:lvl1pPr>
          </a:lstStyle>
          <a:p>
            <a:pPr>
              <a:defRPr/>
            </a:pPr>
            <a:fld id="{B39F6BCA-F5FA-4F06-A9AF-558EFEA52D0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725319-620C-41F7-B000-4300B89368EA}"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a:t>
            </a:r>
          </a:p>
        </p:txBody>
      </p:sp>
      <p:sp>
        <p:nvSpPr>
          <p:cNvPr id="7" name="Slide Number Placeholder 5"/>
          <p:cNvSpPr>
            <a:spLocks noGrp="1"/>
          </p:cNvSpPr>
          <p:nvPr>
            <p:ph type="sldNum" sz="quarter" idx="12"/>
          </p:nvPr>
        </p:nvSpPr>
        <p:spPr/>
        <p:txBody>
          <a:bodyPr/>
          <a:lstStyle>
            <a:lvl1pPr>
              <a:defRPr/>
            </a:lvl1pPr>
          </a:lstStyle>
          <a:p>
            <a:pPr>
              <a:defRPr/>
            </a:pPr>
            <a:fld id="{C60EAEB8-935F-4F1A-9DDA-56CED6E9F1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BE14CC-69ED-4631-B000-1977635DB36E}"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a:t>
            </a:r>
          </a:p>
        </p:txBody>
      </p:sp>
      <p:sp>
        <p:nvSpPr>
          <p:cNvPr id="7" name="Slide Number Placeholder 5"/>
          <p:cNvSpPr>
            <a:spLocks noGrp="1"/>
          </p:cNvSpPr>
          <p:nvPr>
            <p:ph type="sldNum" sz="quarter" idx="12"/>
          </p:nvPr>
        </p:nvSpPr>
        <p:spPr/>
        <p:txBody>
          <a:bodyPr/>
          <a:lstStyle>
            <a:lvl1pPr>
              <a:defRPr/>
            </a:lvl1pPr>
          </a:lstStyle>
          <a:p>
            <a:pPr>
              <a:defRPr/>
            </a:pPr>
            <a:fld id="{804A2570-0273-4974-867B-80F00F72462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B78DB2-9D6A-4FE2-A565-69463DAE8659}"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a:t>
            </a:r>
          </a:p>
        </p:txBody>
      </p:sp>
      <p:sp>
        <p:nvSpPr>
          <p:cNvPr id="6" name="Slide Number Placeholder 5"/>
          <p:cNvSpPr>
            <a:spLocks noGrp="1"/>
          </p:cNvSpPr>
          <p:nvPr>
            <p:ph type="sldNum" sz="quarter" idx="12"/>
          </p:nvPr>
        </p:nvSpPr>
        <p:spPr/>
        <p:txBody>
          <a:bodyPr/>
          <a:lstStyle>
            <a:lvl1pPr>
              <a:defRPr/>
            </a:lvl1pPr>
          </a:lstStyle>
          <a:p>
            <a:pPr>
              <a:defRPr/>
            </a:pPr>
            <a:fld id="{2F578011-6813-4BE6-93A0-37B3792F942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8D3C3-7AF8-47BA-B2B2-19018EA307FA}"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a:t>
            </a:r>
          </a:p>
        </p:txBody>
      </p:sp>
      <p:sp>
        <p:nvSpPr>
          <p:cNvPr id="6" name="Slide Number Placeholder 5"/>
          <p:cNvSpPr>
            <a:spLocks noGrp="1"/>
          </p:cNvSpPr>
          <p:nvPr>
            <p:ph type="sldNum" sz="quarter" idx="12"/>
          </p:nvPr>
        </p:nvSpPr>
        <p:spPr/>
        <p:txBody>
          <a:bodyPr/>
          <a:lstStyle>
            <a:lvl1pPr>
              <a:defRPr/>
            </a:lvl1pPr>
          </a:lstStyle>
          <a:p>
            <a:pPr>
              <a:defRPr/>
            </a:pPr>
            <a:fld id="{E9D1BEAB-59C6-48D7-92A7-3B6DC7DD2B8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999799-34A1-4B7B-A1C2-3CAABF11D67A}"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5DE0B357-BECC-41B9-AD79-3AD58E4BBDF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385DEE-8F5C-4C43-8DD4-349732852F24}"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CB276602-787C-4405-B1CF-BD848D5A91D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416388-623E-4D19-B505-2A7B8604051C}"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5FF6E65C-93C0-4B2B-82A6-9B2310A30B2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8748CB-A8C1-456F-8190-21E8D030A293}"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32082F36-D307-4831-87F5-F4208250445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FF159E-FDB4-4A3B-87CD-8FD910C82D06}" type="datetime1">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5"/>
          <p:cNvSpPr>
            <a:spLocks noGrp="1"/>
          </p:cNvSpPr>
          <p:nvPr>
            <p:ph type="sldNum" sz="quarter" idx="12"/>
          </p:nvPr>
        </p:nvSpPr>
        <p:spPr/>
        <p:txBody>
          <a:bodyPr/>
          <a:lstStyle>
            <a:lvl1pPr>
              <a:defRPr/>
            </a:lvl1pPr>
          </a:lstStyle>
          <a:p>
            <a:pPr>
              <a:defRPr/>
            </a:pPr>
            <a:fld id="{D0C9CC4B-96FD-4083-BE04-3E985E39D7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7" name="Rectangle 7"/>
          <p:cNvSpPr>
            <a:spLocks noGrp="1" noChangeArrowheads="1"/>
          </p:cNvSpPr>
          <p:nvPr>
            <p:ph type="sldNum" sz="quarter" idx="12"/>
          </p:nvPr>
        </p:nvSpPr>
        <p:spPr>
          <a:ln/>
        </p:spPr>
        <p:txBody>
          <a:bodyPr/>
          <a:lstStyle>
            <a:lvl1pPr>
              <a:defRPr/>
            </a:lvl1pPr>
          </a:lstStyle>
          <a:p>
            <a:pPr>
              <a:defRPr/>
            </a:pPr>
            <a:fld id="{69102CAE-243B-4984-BB7D-5008482FCAF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A43224-2000-4CFD-B1B5-B227E970A664}" type="datetime1">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5"/>
          <p:cNvSpPr>
            <a:spLocks noGrp="1"/>
          </p:cNvSpPr>
          <p:nvPr>
            <p:ph type="sldNum" sz="quarter" idx="12"/>
          </p:nvPr>
        </p:nvSpPr>
        <p:spPr/>
        <p:txBody>
          <a:bodyPr/>
          <a:lstStyle>
            <a:lvl1pPr>
              <a:defRPr/>
            </a:lvl1pPr>
          </a:lstStyle>
          <a:p>
            <a:pPr>
              <a:defRPr/>
            </a:pPr>
            <a:fld id="{BCCD2506-6D45-4EA9-B8ED-A047D3CB11E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9AAE9C-8D93-4772-8718-C23BB6BF6845}" type="datetime1">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5"/>
          <p:cNvSpPr>
            <a:spLocks noGrp="1"/>
          </p:cNvSpPr>
          <p:nvPr>
            <p:ph type="sldNum" sz="quarter" idx="12"/>
          </p:nvPr>
        </p:nvSpPr>
        <p:spPr/>
        <p:txBody>
          <a:bodyPr/>
          <a:lstStyle>
            <a:lvl1pPr>
              <a:defRPr/>
            </a:lvl1pPr>
          </a:lstStyle>
          <a:p>
            <a:pPr>
              <a:defRPr/>
            </a:pPr>
            <a:fld id="{13DF9AB3-2D1F-4294-83D1-9B684A13129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767B1A-39FA-412B-8633-7A71FECF3867}"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AF7C4A2E-F8D2-43C2-8090-52E3A32FE8E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6D3CAC-1C41-4B76-9386-AF914D725940}"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5"/>
          <p:cNvSpPr>
            <a:spLocks noGrp="1"/>
          </p:cNvSpPr>
          <p:nvPr>
            <p:ph type="sldNum" sz="quarter" idx="12"/>
          </p:nvPr>
        </p:nvSpPr>
        <p:spPr/>
        <p:txBody>
          <a:bodyPr/>
          <a:lstStyle>
            <a:lvl1pPr>
              <a:defRPr/>
            </a:lvl1pPr>
          </a:lstStyle>
          <a:p>
            <a:pPr>
              <a:defRPr/>
            </a:pPr>
            <a:fld id="{F14385ED-7BDF-48B0-ACE3-40FFF1D47920}"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2BDC78-5C0B-467D-8204-9CFF20AFDDD0}"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297DAD16-37ED-4CD4-BE93-78DE24E653C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44775-7125-48D1-8AC6-DA37BE6F3DD2}"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5"/>
          <p:cNvSpPr>
            <a:spLocks noGrp="1"/>
          </p:cNvSpPr>
          <p:nvPr>
            <p:ph type="sldNum" sz="quarter" idx="12"/>
          </p:nvPr>
        </p:nvSpPr>
        <p:spPr/>
        <p:txBody>
          <a:bodyPr/>
          <a:lstStyle>
            <a:lvl1pPr>
              <a:defRPr/>
            </a:lvl1pPr>
          </a:lstStyle>
          <a:p>
            <a:pPr>
              <a:defRPr/>
            </a:pPr>
            <a:fld id="{36BA239F-0EB8-479C-8132-A1C02C01A14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EE6F7BE4-D1DF-4598-8CA7-7FEA41CB611E}"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BAD7AA68-277E-4471-AC7E-76B9E670CC6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F594CC24-939F-4CD8-BF97-2FDBE7B2C9B7}"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AAD2D494-80DA-4679-A936-465C65E1304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55E4F654-8A92-431A-8FFC-88B70210906F}"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774091D1-2949-4FAE-9ED1-4834CA35D3E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DF2B19E-E810-4505-ABC6-0CDBFBAA2EF4}"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38F6A64F-21CF-482C-9F9E-7F4DEDDC68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9" name="Rectangle 7"/>
          <p:cNvSpPr>
            <a:spLocks noGrp="1" noChangeArrowheads="1"/>
          </p:cNvSpPr>
          <p:nvPr>
            <p:ph type="sldNum" sz="quarter" idx="12"/>
          </p:nvPr>
        </p:nvSpPr>
        <p:spPr>
          <a:ln/>
        </p:spPr>
        <p:txBody>
          <a:bodyPr/>
          <a:lstStyle>
            <a:lvl1pPr>
              <a:defRPr/>
            </a:lvl1pPr>
          </a:lstStyle>
          <a:p>
            <a:pPr>
              <a:defRPr/>
            </a:pPr>
            <a:fld id="{91E01113-297D-44EA-B842-2E7A8CAE4BF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4421825-C166-496A-9C7B-CFA87DA520C1}" type="datetime1">
              <a:rPr lang="en-US"/>
              <a:pPr>
                <a:defRPr/>
              </a:pPr>
              <a:t>2/28/2012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6"/>
          <p:cNvSpPr>
            <a:spLocks noGrp="1"/>
          </p:cNvSpPr>
          <p:nvPr>
            <p:ph type="sldNum" sz="quarter" idx="12"/>
          </p:nvPr>
        </p:nvSpPr>
        <p:spPr/>
        <p:txBody>
          <a:bodyPr/>
          <a:lstStyle>
            <a:lvl1pPr>
              <a:defRPr/>
            </a:lvl1pPr>
          </a:lstStyle>
          <a:p>
            <a:pPr>
              <a:defRPr/>
            </a:pPr>
            <a:fld id="{F7B444C1-FFD8-4620-928B-57D13F81D25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C5A22092-8AF4-42F2-B27C-A10D11F57AE7}" type="datetime1">
              <a:rPr lang="en-US"/>
              <a:pPr>
                <a:defRPr/>
              </a:pPr>
              <a:t>2/28/2012</a:t>
            </a:fld>
            <a:endParaRPr lang="en-US"/>
          </a:p>
        </p:txBody>
      </p:sp>
      <p:sp>
        <p:nvSpPr>
          <p:cNvPr id="4"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6"/>
          <p:cNvSpPr>
            <a:spLocks noGrp="1"/>
          </p:cNvSpPr>
          <p:nvPr>
            <p:ph type="sldNum" sz="quarter" idx="12"/>
          </p:nvPr>
        </p:nvSpPr>
        <p:spPr/>
        <p:txBody>
          <a:bodyPr/>
          <a:lstStyle>
            <a:lvl1pPr>
              <a:defRPr/>
            </a:lvl1pPr>
          </a:lstStyle>
          <a:p>
            <a:pPr>
              <a:defRPr/>
            </a:pPr>
            <a:fld id="{B05B41C2-6771-4AAB-99A8-3A218283F58A}"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01AF5A6C-966A-4AC3-AD88-7BDEDEDE4B7A}" type="datetime1">
              <a:rPr lang="en-US"/>
              <a:pPr>
                <a:defRPr/>
              </a:pPr>
              <a:t>2/28/2012</a:t>
            </a:fld>
            <a:endParaRPr lang="en-US"/>
          </a:p>
        </p:txBody>
      </p:sp>
      <p:sp>
        <p:nvSpPr>
          <p:cNvPr id="3"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6"/>
          <p:cNvSpPr>
            <a:spLocks noGrp="1"/>
          </p:cNvSpPr>
          <p:nvPr>
            <p:ph type="sldNum" sz="quarter" idx="12"/>
          </p:nvPr>
        </p:nvSpPr>
        <p:spPr/>
        <p:txBody>
          <a:bodyPr/>
          <a:lstStyle>
            <a:lvl1pPr>
              <a:defRPr/>
            </a:lvl1pPr>
          </a:lstStyle>
          <a:p>
            <a:pPr>
              <a:defRPr/>
            </a:pPr>
            <a:fld id="{1557E8AE-4E1B-4906-8620-2ABA7430F74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F74DA3A-C9E4-46DD-A8C0-A7D3D9A4A3F6}"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7596B184-788B-4D4A-B521-6788863D9E2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323742E-9250-450D-A3FE-E38A8F989781}"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5A4D79FB-2688-43D2-8175-7F5DF94B3EA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E8EB7ADA-D052-4324-A8E4-0831212558C4}"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231C746A-562A-4237-A9E4-456757EF3ED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71B9B7C0-586D-449A-9BDC-FF6186C6ABCA}"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76D52987-5A80-44F4-9BA9-C65973DA155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19E58B11-906A-4CB5-92DB-AFC8CAF1D162}" type="datetime1">
              <a:rPr lang="en-US"/>
              <a:pPr>
                <a:defRPr/>
              </a:pPr>
              <a:t>2/28/2012</a:t>
            </a:fld>
            <a:endParaRPr lang="en-US"/>
          </a:p>
        </p:txBody>
      </p:sp>
      <p:sp>
        <p:nvSpPr>
          <p:cNvPr id="5"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8"/>
          <p:cNvSpPr>
            <a:spLocks noGrp="1"/>
          </p:cNvSpPr>
          <p:nvPr>
            <p:ph type="sldNum" sz="quarter" idx="12"/>
          </p:nvPr>
        </p:nvSpPr>
        <p:spPr/>
        <p:txBody>
          <a:bodyPr/>
          <a:lstStyle>
            <a:lvl1pPr>
              <a:defRPr/>
            </a:lvl1pPr>
          </a:lstStyle>
          <a:p>
            <a:pPr>
              <a:defRPr/>
            </a:pPr>
            <a:fld id="{4880B42F-878D-4159-A57B-B3F69D77219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728E1C13-2EBD-453A-BBC2-86BBE264FD7C}" type="datetime1">
              <a:rPr lang="en-US"/>
              <a:pPr>
                <a:defRPr/>
              </a:pPr>
              <a:t>2/28/2012</a:t>
            </a:fld>
            <a:endParaRPr lang="en-US"/>
          </a:p>
        </p:txBody>
      </p:sp>
      <p:sp>
        <p:nvSpPr>
          <p:cNvPr id="5"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8"/>
          <p:cNvSpPr>
            <a:spLocks noGrp="1"/>
          </p:cNvSpPr>
          <p:nvPr>
            <p:ph type="sldNum" sz="quarter" idx="12"/>
          </p:nvPr>
        </p:nvSpPr>
        <p:spPr/>
        <p:txBody>
          <a:bodyPr/>
          <a:lstStyle>
            <a:lvl1pPr>
              <a:defRPr/>
            </a:lvl1pPr>
          </a:lstStyle>
          <a:p>
            <a:pPr>
              <a:defRPr/>
            </a:pPr>
            <a:fld id="{73DCEB5F-41E2-4CDC-8B48-DA6B90B7E30F}"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51DBBE7A-8D7D-49E7-BBB9-D2FA73CDF2B7}" type="datetime1">
              <a:rPr lang="en-US"/>
              <a:pPr>
                <a:defRPr/>
              </a:pPr>
              <a:t>2/28/2012</a:t>
            </a:fld>
            <a:endParaRPr lang="en-US"/>
          </a:p>
        </p:txBody>
      </p:sp>
      <p:sp>
        <p:nvSpPr>
          <p:cNvPr id="5"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8"/>
          <p:cNvSpPr>
            <a:spLocks noGrp="1"/>
          </p:cNvSpPr>
          <p:nvPr>
            <p:ph type="sldNum" sz="quarter" idx="12"/>
          </p:nvPr>
        </p:nvSpPr>
        <p:spPr/>
        <p:txBody>
          <a:bodyPr/>
          <a:lstStyle>
            <a:lvl1pPr>
              <a:defRPr/>
            </a:lvl1pPr>
          </a:lstStyle>
          <a:p>
            <a:pPr>
              <a:defRPr/>
            </a:pPr>
            <a:fld id="{1632892A-1DE0-4168-8DC9-C33989FA2D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5" name="Rectangle 7"/>
          <p:cNvSpPr>
            <a:spLocks noGrp="1" noChangeArrowheads="1"/>
          </p:cNvSpPr>
          <p:nvPr>
            <p:ph type="sldNum" sz="quarter" idx="12"/>
          </p:nvPr>
        </p:nvSpPr>
        <p:spPr>
          <a:ln/>
        </p:spPr>
        <p:txBody>
          <a:bodyPr/>
          <a:lstStyle>
            <a:lvl1pPr>
              <a:defRPr/>
            </a:lvl1pPr>
          </a:lstStyle>
          <a:p>
            <a:pPr>
              <a:defRPr/>
            </a:pPr>
            <a:fld id="{43A8E43B-B389-4EB4-914B-76CE964DB6E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370682C9-20FB-4239-926D-A35279F86902}" type="datetime1">
              <a:rPr lang="en-US"/>
              <a:pPr>
                <a:defRPr/>
              </a:pPr>
              <a:t>2/28/2012</a:t>
            </a:fld>
            <a:endParaRPr lang="en-US"/>
          </a:p>
        </p:txBody>
      </p:sp>
      <p:sp>
        <p:nvSpPr>
          <p:cNvPr id="6"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8"/>
          <p:cNvSpPr>
            <a:spLocks noGrp="1"/>
          </p:cNvSpPr>
          <p:nvPr>
            <p:ph type="sldNum" sz="quarter" idx="12"/>
          </p:nvPr>
        </p:nvSpPr>
        <p:spPr/>
        <p:txBody>
          <a:bodyPr/>
          <a:lstStyle>
            <a:lvl1pPr>
              <a:defRPr/>
            </a:lvl1pPr>
          </a:lstStyle>
          <a:p>
            <a:pPr>
              <a:defRPr/>
            </a:pPr>
            <a:fld id="{B80F259D-ACBE-48ED-B671-EF244397B3D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671B98A-DE9D-49A3-A8E6-E2B2438C051E}" type="datetime1">
              <a:rPr lang="en-US"/>
              <a:pPr>
                <a:defRPr/>
              </a:pPr>
              <a:t>2/28/2012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8"/>
          <p:cNvSpPr>
            <a:spLocks noGrp="1"/>
          </p:cNvSpPr>
          <p:nvPr>
            <p:ph type="sldNum" sz="quarter" idx="12"/>
          </p:nvPr>
        </p:nvSpPr>
        <p:spPr/>
        <p:txBody>
          <a:bodyPr/>
          <a:lstStyle>
            <a:lvl1pPr>
              <a:defRPr/>
            </a:lvl1pPr>
          </a:lstStyle>
          <a:p>
            <a:pPr>
              <a:defRPr/>
            </a:pPr>
            <a:fld id="{8D11A28A-1403-4F33-811D-523AEBECDB70}"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8DDC6553-1E97-4C10-84C8-9A2EEFFEA18A}" type="datetime1">
              <a:rPr lang="en-US"/>
              <a:pPr>
                <a:defRPr/>
              </a:pPr>
              <a:t>2/28/2012</a:t>
            </a:fld>
            <a:endParaRPr lang="en-US"/>
          </a:p>
        </p:txBody>
      </p:sp>
      <p:sp>
        <p:nvSpPr>
          <p:cNvPr id="4"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8"/>
          <p:cNvSpPr>
            <a:spLocks noGrp="1"/>
          </p:cNvSpPr>
          <p:nvPr>
            <p:ph type="sldNum" sz="quarter" idx="12"/>
          </p:nvPr>
        </p:nvSpPr>
        <p:spPr/>
        <p:txBody>
          <a:bodyPr/>
          <a:lstStyle>
            <a:lvl1pPr>
              <a:defRPr/>
            </a:lvl1pPr>
          </a:lstStyle>
          <a:p>
            <a:pPr>
              <a:defRPr/>
            </a:pPr>
            <a:fld id="{2098EDC5-55FC-4193-BF32-1DA1603199AF}"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E00A25D5-ACCB-414A-BC67-5E738C33BFC5}" type="datetime1">
              <a:rPr lang="en-US"/>
              <a:pPr>
                <a:defRPr/>
              </a:pPr>
              <a:t>2/28/2012</a:t>
            </a:fld>
            <a:endParaRPr lang="en-US"/>
          </a:p>
        </p:txBody>
      </p:sp>
      <p:sp>
        <p:nvSpPr>
          <p:cNvPr id="3"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8"/>
          <p:cNvSpPr>
            <a:spLocks noGrp="1"/>
          </p:cNvSpPr>
          <p:nvPr>
            <p:ph type="sldNum" sz="quarter" idx="12"/>
          </p:nvPr>
        </p:nvSpPr>
        <p:spPr/>
        <p:txBody>
          <a:bodyPr/>
          <a:lstStyle>
            <a:lvl1pPr>
              <a:defRPr/>
            </a:lvl1pPr>
          </a:lstStyle>
          <a:p>
            <a:pPr>
              <a:defRPr/>
            </a:pPr>
            <a:fld id="{B022E26F-8983-48B9-87A3-93C1A27BD54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4CA6F648-4268-4E31-AF60-158EC83EFEE1}" type="datetime1">
              <a:rPr lang="en-US"/>
              <a:pPr>
                <a:defRPr/>
              </a:pPr>
              <a:t>2/28/2012</a:t>
            </a:fld>
            <a:endParaRPr lang="en-US"/>
          </a:p>
        </p:txBody>
      </p:sp>
      <p:sp>
        <p:nvSpPr>
          <p:cNvPr id="6"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8"/>
          <p:cNvSpPr>
            <a:spLocks noGrp="1"/>
          </p:cNvSpPr>
          <p:nvPr>
            <p:ph type="sldNum" sz="quarter" idx="12"/>
          </p:nvPr>
        </p:nvSpPr>
        <p:spPr/>
        <p:txBody>
          <a:bodyPr/>
          <a:lstStyle>
            <a:lvl1pPr>
              <a:defRPr/>
            </a:lvl1pPr>
          </a:lstStyle>
          <a:p>
            <a:pPr>
              <a:defRPr/>
            </a:pPr>
            <a:fld id="{DCEC56A2-2103-4AF0-8EBA-77C01FEC0A9F}"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1ED55E4-3319-4CC3-9BAC-DB92CD74B4ED}" type="datetime1">
              <a:rPr lang="en-US"/>
              <a:pPr>
                <a:defRPr/>
              </a:pPr>
              <a:t>2/28/2012</a:t>
            </a:fld>
            <a:endParaRPr lang="en-US"/>
          </a:p>
        </p:txBody>
      </p:sp>
      <p:sp>
        <p:nvSpPr>
          <p:cNvPr id="6"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8"/>
          <p:cNvSpPr>
            <a:spLocks noGrp="1"/>
          </p:cNvSpPr>
          <p:nvPr>
            <p:ph type="sldNum" sz="quarter" idx="12"/>
          </p:nvPr>
        </p:nvSpPr>
        <p:spPr/>
        <p:txBody>
          <a:bodyPr/>
          <a:lstStyle>
            <a:lvl1pPr>
              <a:defRPr/>
            </a:lvl1pPr>
          </a:lstStyle>
          <a:p>
            <a:pPr>
              <a:defRPr/>
            </a:pPr>
            <a:fld id="{C4671738-1509-4468-9588-AA255E495D0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08214C50-B416-4857-A954-0F06A1ADFB28}" type="datetime1">
              <a:rPr lang="en-US"/>
              <a:pPr>
                <a:defRPr/>
              </a:pPr>
              <a:t>2/28/2012</a:t>
            </a:fld>
            <a:endParaRPr lang="en-US"/>
          </a:p>
        </p:txBody>
      </p:sp>
      <p:sp>
        <p:nvSpPr>
          <p:cNvPr id="5"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8"/>
          <p:cNvSpPr>
            <a:spLocks noGrp="1"/>
          </p:cNvSpPr>
          <p:nvPr>
            <p:ph type="sldNum" sz="quarter" idx="12"/>
          </p:nvPr>
        </p:nvSpPr>
        <p:spPr/>
        <p:txBody>
          <a:bodyPr/>
          <a:lstStyle>
            <a:lvl1pPr>
              <a:defRPr/>
            </a:lvl1pPr>
          </a:lstStyle>
          <a:p>
            <a:pPr>
              <a:defRPr/>
            </a:pPr>
            <a:fld id="{7FEBEBE9-7E7D-4817-9BDB-CB4B6EBE521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24AAFB7F-4578-46AC-ADB8-7019A8944268}" type="datetime1">
              <a:rPr lang="en-US"/>
              <a:pPr>
                <a:defRPr/>
              </a:pPr>
              <a:t>2/28/2012</a:t>
            </a:fld>
            <a:endParaRPr lang="en-US"/>
          </a:p>
        </p:txBody>
      </p:sp>
      <p:sp>
        <p:nvSpPr>
          <p:cNvPr id="5" name="Footer Placeholder 7"/>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8"/>
          <p:cNvSpPr>
            <a:spLocks noGrp="1"/>
          </p:cNvSpPr>
          <p:nvPr>
            <p:ph type="sldNum" sz="quarter" idx="12"/>
          </p:nvPr>
        </p:nvSpPr>
        <p:spPr/>
        <p:txBody>
          <a:bodyPr/>
          <a:lstStyle>
            <a:lvl1pPr>
              <a:defRPr/>
            </a:lvl1pPr>
          </a:lstStyle>
          <a:p>
            <a:pPr>
              <a:defRPr/>
            </a:pPr>
            <a:fld id="{236B6704-19D4-4A8E-9B18-2EBE6685BF98}"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pPr>
              <a:defRPr/>
            </a:pPr>
            <a:fld id="{9E233235-AB66-4EA0-B2A5-D81BD9D68636}" type="datetime1">
              <a:rPr lang="en-US"/>
              <a:pPr>
                <a:defRPr/>
              </a:pPr>
              <a:t>2/28/2012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4"/>
          <p:cNvSpPr>
            <a:spLocks noGrp="1"/>
          </p:cNvSpPr>
          <p:nvPr>
            <p:ph type="sldNum" sz="quarter" idx="12"/>
          </p:nvPr>
        </p:nvSpPr>
        <p:spPr/>
        <p:txBody>
          <a:bodyPr/>
          <a:lstStyle>
            <a:lvl1pPr>
              <a:defRPr/>
            </a:lvl1pPr>
          </a:lstStyle>
          <a:p>
            <a:pPr>
              <a:defRPr/>
            </a:pPr>
            <a:fld id="{0E6A4399-3733-4D67-99B8-D231A5B9DFAE}"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fld id="{C18F8A86-0ED2-47B9-AAAB-3853C8F8B077}" type="datetime1">
              <a:rPr lang="en-US"/>
              <a:pPr>
                <a:defRPr/>
              </a:pPr>
              <a:t>2/28/2012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4"/>
          <p:cNvSpPr>
            <a:spLocks noGrp="1"/>
          </p:cNvSpPr>
          <p:nvPr>
            <p:ph type="sldNum" sz="quarter" idx="12"/>
          </p:nvPr>
        </p:nvSpPr>
        <p:spPr/>
        <p:txBody>
          <a:bodyPr/>
          <a:lstStyle>
            <a:lvl1pPr>
              <a:defRPr/>
            </a:lvl1pPr>
          </a:lstStyle>
          <a:p>
            <a:pPr>
              <a:defRPr/>
            </a:pPr>
            <a:fld id="{52D9DDCD-166B-484A-97DC-3C9B97284B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4" name="Rectangle 7"/>
          <p:cNvSpPr>
            <a:spLocks noGrp="1" noChangeArrowheads="1"/>
          </p:cNvSpPr>
          <p:nvPr>
            <p:ph type="sldNum" sz="quarter" idx="12"/>
          </p:nvPr>
        </p:nvSpPr>
        <p:spPr>
          <a:ln/>
        </p:spPr>
        <p:txBody>
          <a:bodyPr/>
          <a:lstStyle>
            <a:lvl1pPr>
              <a:defRPr/>
            </a:lvl1pPr>
          </a:lstStyle>
          <a:p>
            <a:pPr>
              <a:defRPr/>
            </a:pPr>
            <a:fld id="{193829F0-C02B-4730-891C-A2B4302C215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54048604-2D89-4399-A0CC-926E9122103A}" type="datetime1">
              <a:rPr lang="en-US"/>
              <a:pPr>
                <a:defRPr/>
              </a:pPr>
              <a:t>2/28/2012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4"/>
          <p:cNvSpPr>
            <a:spLocks noGrp="1"/>
          </p:cNvSpPr>
          <p:nvPr>
            <p:ph type="sldNum" sz="quarter" idx="12"/>
          </p:nvPr>
        </p:nvSpPr>
        <p:spPr/>
        <p:txBody>
          <a:bodyPr/>
          <a:lstStyle>
            <a:lvl1pPr>
              <a:defRPr/>
            </a:lvl1pPr>
          </a:lstStyle>
          <a:p>
            <a:pPr>
              <a:defRPr/>
            </a:pPr>
            <a:fld id="{E5909514-37FF-4D88-BD28-5C228B19D05A}"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fld id="{AAE83140-1A52-4394-8E22-DBD147A6F617}" type="datetime1">
              <a:rPr lang="en-US"/>
              <a:pPr>
                <a:defRPr/>
              </a:pPr>
              <a:t>2/28/2012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4"/>
          <p:cNvSpPr>
            <a:spLocks noGrp="1"/>
          </p:cNvSpPr>
          <p:nvPr>
            <p:ph type="sldNum" sz="quarter" idx="12"/>
          </p:nvPr>
        </p:nvSpPr>
        <p:spPr/>
        <p:txBody>
          <a:bodyPr/>
          <a:lstStyle>
            <a:lvl1pPr>
              <a:defRPr/>
            </a:lvl1pPr>
          </a:lstStyle>
          <a:p>
            <a:pPr>
              <a:defRPr/>
            </a:pPr>
            <a:fld id="{4A800634-C69C-4EE8-9BB8-FEA83B873588}"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fld id="{0BE467B5-3E12-4EC8-B0B9-96ECA2412E90}" type="datetime1">
              <a:rPr lang="en-US"/>
              <a:pPr>
                <a:defRPr/>
              </a:pPr>
              <a:t>2/28/2012</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4"/>
          <p:cNvSpPr>
            <a:spLocks noGrp="1"/>
          </p:cNvSpPr>
          <p:nvPr>
            <p:ph type="sldNum" sz="quarter" idx="12"/>
          </p:nvPr>
        </p:nvSpPr>
        <p:spPr/>
        <p:txBody>
          <a:bodyPr/>
          <a:lstStyle>
            <a:lvl1pPr>
              <a:defRPr/>
            </a:lvl1pPr>
          </a:lstStyle>
          <a:p>
            <a:pPr>
              <a:defRPr/>
            </a:pPr>
            <a:fld id="{863F56DA-318F-4CA0-BBA2-853A7BDAF334}"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8942C30-C4F9-4EA8-A608-84A05290C824}" type="datetime1">
              <a:rPr lang="en-US"/>
              <a:pPr>
                <a:defRPr/>
              </a:pPr>
              <a:t>2/28/2012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4"/>
          <p:cNvSpPr>
            <a:spLocks noGrp="1"/>
          </p:cNvSpPr>
          <p:nvPr>
            <p:ph type="sldNum" sz="quarter" idx="12"/>
          </p:nvPr>
        </p:nvSpPr>
        <p:spPr/>
        <p:txBody>
          <a:bodyPr/>
          <a:lstStyle>
            <a:lvl1pPr>
              <a:defRPr/>
            </a:lvl1pPr>
          </a:lstStyle>
          <a:p>
            <a:pPr>
              <a:defRPr/>
            </a:pPr>
            <a:fld id="{DF01A93B-A819-4855-8C17-5A773CF309F5}"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D2E7C9F-6DD4-4CA1-BBE4-D33C2BDD1DEF}" type="datetime1">
              <a:rPr lang="en-US"/>
              <a:pPr>
                <a:defRPr/>
              </a:pPr>
              <a:t>2/28/2012</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4"/>
          <p:cNvSpPr>
            <a:spLocks noGrp="1"/>
          </p:cNvSpPr>
          <p:nvPr>
            <p:ph type="sldNum" sz="quarter" idx="12"/>
          </p:nvPr>
        </p:nvSpPr>
        <p:spPr/>
        <p:txBody>
          <a:bodyPr/>
          <a:lstStyle>
            <a:lvl1pPr>
              <a:defRPr/>
            </a:lvl1pPr>
          </a:lstStyle>
          <a:p>
            <a:pPr>
              <a:defRPr/>
            </a:pPr>
            <a:fld id="{B98DB9B2-807C-4356-BBA7-0B4F13C5B3C0}"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D4E87B79-429E-4E33-8DD3-F67478CD9E4C}" type="datetime1">
              <a:rPr lang="en-US"/>
              <a:pPr>
                <a:defRPr/>
              </a:pPr>
              <a:t>2/28/2012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4"/>
          <p:cNvSpPr>
            <a:spLocks noGrp="1"/>
          </p:cNvSpPr>
          <p:nvPr>
            <p:ph type="sldNum" sz="quarter" idx="12"/>
          </p:nvPr>
        </p:nvSpPr>
        <p:spPr/>
        <p:txBody>
          <a:bodyPr/>
          <a:lstStyle>
            <a:lvl1pPr>
              <a:defRPr/>
            </a:lvl1pPr>
          </a:lstStyle>
          <a:p>
            <a:pPr>
              <a:defRPr/>
            </a:pPr>
            <a:fld id="{75EB5632-2402-4488-95F6-48306C2B606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A6DA843B-9ED2-43FD-802F-490F6C6F241F}" type="datetime1">
              <a:rPr lang="en-US"/>
              <a:pPr>
                <a:defRPr/>
              </a:pPr>
              <a:t>2/28/2012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4"/>
          <p:cNvSpPr>
            <a:spLocks noGrp="1"/>
          </p:cNvSpPr>
          <p:nvPr>
            <p:ph type="sldNum" sz="quarter" idx="12"/>
          </p:nvPr>
        </p:nvSpPr>
        <p:spPr/>
        <p:txBody>
          <a:bodyPr/>
          <a:lstStyle>
            <a:lvl1pPr>
              <a:defRPr/>
            </a:lvl1pPr>
          </a:lstStyle>
          <a:p>
            <a:pPr>
              <a:defRPr/>
            </a:pPr>
            <a:fld id="{E97C0496-7E88-4126-91C8-0DABD4746895}"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fld id="{5D2662BB-4723-4893-977C-4729D9CADFED}" type="datetime1">
              <a:rPr lang="en-US"/>
              <a:pPr>
                <a:defRPr/>
              </a:pPr>
              <a:t>2/28/2012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4"/>
          <p:cNvSpPr>
            <a:spLocks noGrp="1"/>
          </p:cNvSpPr>
          <p:nvPr>
            <p:ph type="sldNum" sz="quarter" idx="12"/>
          </p:nvPr>
        </p:nvSpPr>
        <p:spPr/>
        <p:txBody>
          <a:bodyPr/>
          <a:lstStyle>
            <a:lvl1pPr>
              <a:defRPr/>
            </a:lvl1pPr>
          </a:lstStyle>
          <a:p>
            <a:pPr>
              <a:defRPr/>
            </a:pPr>
            <a:fld id="{4B86CD9E-7406-41E4-AC1A-8710B3DBCF81}"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fld id="{CFE0EFE1-8174-488B-B4A0-90D2D4A924BE}" type="datetime1">
              <a:rPr lang="en-US"/>
              <a:pPr>
                <a:defRPr/>
              </a:pPr>
              <a:t>2/28/2012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4"/>
          <p:cNvSpPr>
            <a:spLocks noGrp="1"/>
          </p:cNvSpPr>
          <p:nvPr>
            <p:ph type="sldNum" sz="quarter" idx="12"/>
          </p:nvPr>
        </p:nvSpPr>
        <p:spPr/>
        <p:txBody>
          <a:bodyPr/>
          <a:lstStyle>
            <a:lvl1pPr>
              <a:defRPr/>
            </a:lvl1pPr>
          </a:lstStyle>
          <a:p>
            <a:pPr>
              <a:defRPr/>
            </a:pPr>
            <a:fld id="{AE2E1DDC-70F3-443D-B3B9-0BF6B97D0181}"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pPr>
              <a:defRPr/>
            </a:pPr>
            <a:fld id="{D032B212-433E-4693-985F-8BFEDE3E113C}" type="datetime1">
              <a:rPr lang="en-US"/>
              <a:pPr>
                <a:defRPr/>
              </a:pPr>
              <a:t>2/28/2012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3"/>
          <p:cNvSpPr>
            <a:spLocks noGrp="1"/>
          </p:cNvSpPr>
          <p:nvPr>
            <p:ph type="sldNum" sz="quarter" idx="12"/>
          </p:nvPr>
        </p:nvSpPr>
        <p:spPr/>
        <p:txBody>
          <a:bodyPr/>
          <a:lstStyle>
            <a:lvl1pPr>
              <a:defRPr/>
            </a:lvl1pPr>
          </a:lstStyle>
          <a:p>
            <a:pPr>
              <a:defRPr/>
            </a:pPr>
            <a:fld id="{10C9B866-43C8-4FEB-86FF-3AF2AD094E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7" name="Rectangle 7"/>
          <p:cNvSpPr>
            <a:spLocks noGrp="1" noChangeArrowheads="1"/>
          </p:cNvSpPr>
          <p:nvPr>
            <p:ph type="sldNum" sz="quarter" idx="12"/>
          </p:nvPr>
        </p:nvSpPr>
        <p:spPr>
          <a:ln/>
        </p:spPr>
        <p:txBody>
          <a:bodyPr/>
          <a:lstStyle>
            <a:lvl1pPr>
              <a:defRPr/>
            </a:lvl1pPr>
          </a:lstStyle>
          <a:p>
            <a:pPr>
              <a:defRPr/>
            </a:pPr>
            <a:fld id="{D2F5D10A-5878-48EB-9859-46CD88BF21AD}"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fld id="{68468B2F-70C7-456A-AC31-9A47FA197C69}" type="datetime1">
              <a:rPr lang="en-US"/>
              <a:pPr>
                <a:defRPr/>
              </a:pPr>
              <a:t>2/28/2012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3"/>
          <p:cNvSpPr>
            <a:spLocks noGrp="1"/>
          </p:cNvSpPr>
          <p:nvPr>
            <p:ph type="sldNum" sz="quarter" idx="12"/>
          </p:nvPr>
        </p:nvSpPr>
        <p:spPr/>
        <p:txBody>
          <a:bodyPr/>
          <a:lstStyle>
            <a:lvl1pPr>
              <a:defRPr/>
            </a:lvl1pPr>
          </a:lstStyle>
          <a:p>
            <a:pPr>
              <a:defRPr/>
            </a:pPr>
            <a:fld id="{CDCC5E58-3D1E-44A8-9470-E5BCE0C0A78F}"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FDDCD9FC-2633-4314-A515-8D1A10E886A6}" type="datetime1">
              <a:rPr lang="en-US"/>
              <a:pPr>
                <a:defRPr/>
              </a:pPr>
              <a:t>2/28/2012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3"/>
          <p:cNvSpPr>
            <a:spLocks noGrp="1"/>
          </p:cNvSpPr>
          <p:nvPr>
            <p:ph type="sldNum" sz="quarter" idx="12"/>
          </p:nvPr>
        </p:nvSpPr>
        <p:spPr/>
        <p:txBody>
          <a:bodyPr/>
          <a:lstStyle>
            <a:lvl1pPr>
              <a:defRPr/>
            </a:lvl1pPr>
          </a:lstStyle>
          <a:p>
            <a:pPr>
              <a:defRPr/>
            </a:pPr>
            <a:fld id="{09FBFBFF-37F5-4E92-9532-1006D1E7ECFA}"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pPr>
              <a:defRPr/>
            </a:pPr>
            <a:fld id="{BD60C174-8D4C-4EB8-B157-5533C5368745}" type="datetime1">
              <a:rPr lang="en-US"/>
              <a:pPr>
                <a:defRPr/>
              </a:pPr>
              <a:t>2/28/2012</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3"/>
          <p:cNvSpPr>
            <a:spLocks noGrp="1"/>
          </p:cNvSpPr>
          <p:nvPr>
            <p:ph type="sldNum" sz="quarter" idx="12"/>
          </p:nvPr>
        </p:nvSpPr>
        <p:spPr/>
        <p:txBody>
          <a:bodyPr/>
          <a:lstStyle>
            <a:lvl1pPr>
              <a:defRPr/>
            </a:lvl1pPr>
          </a:lstStyle>
          <a:p>
            <a:pPr>
              <a:defRPr/>
            </a:pPr>
            <a:fld id="{1913265A-86D1-4DFA-B1BE-D83B14F8E4FD}"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pPr>
              <a:defRPr/>
            </a:pPr>
            <a:fld id="{4AF3CA80-C722-45B2-A6F4-48D3DA67A0CF}" type="datetime1">
              <a:rPr lang="en-US"/>
              <a:pPr>
                <a:defRPr/>
              </a:pPr>
              <a:t>2/28/2012</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3"/>
          <p:cNvSpPr>
            <a:spLocks noGrp="1"/>
          </p:cNvSpPr>
          <p:nvPr>
            <p:ph type="sldNum" sz="quarter" idx="12"/>
          </p:nvPr>
        </p:nvSpPr>
        <p:spPr/>
        <p:txBody>
          <a:bodyPr/>
          <a:lstStyle>
            <a:lvl1pPr>
              <a:defRPr/>
            </a:lvl1pPr>
          </a:lstStyle>
          <a:p>
            <a:pPr>
              <a:defRPr/>
            </a:pPr>
            <a:fld id="{8895A003-4E6E-4CC4-8016-87B29D17CF96}"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fld id="{A7675848-C8CD-4D90-B667-88FBDE2726D4}" type="datetime1">
              <a:rPr lang="en-US"/>
              <a:pPr>
                <a:defRPr/>
              </a:pPr>
              <a:t>2/28/2012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3"/>
          <p:cNvSpPr>
            <a:spLocks noGrp="1"/>
          </p:cNvSpPr>
          <p:nvPr>
            <p:ph type="sldNum" sz="quarter" idx="12"/>
          </p:nvPr>
        </p:nvSpPr>
        <p:spPr/>
        <p:txBody>
          <a:bodyPr/>
          <a:lstStyle>
            <a:lvl1pPr>
              <a:defRPr/>
            </a:lvl1pPr>
          </a:lstStyle>
          <a:p>
            <a:pPr>
              <a:defRPr/>
            </a:pPr>
            <a:fld id="{1D0CD92B-4067-4AB6-9D73-DAC74A921237}"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2DDAE6C-2B40-478E-8CA5-3CC2325825BC}" type="datetime1">
              <a:rPr lang="en-US"/>
              <a:pPr>
                <a:defRPr/>
              </a:pPr>
              <a:t>2/28/2012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3"/>
          <p:cNvSpPr>
            <a:spLocks noGrp="1"/>
          </p:cNvSpPr>
          <p:nvPr>
            <p:ph type="sldNum" sz="quarter" idx="12"/>
          </p:nvPr>
        </p:nvSpPr>
        <p:spPr/>
        <p:txBody>
          <a:bodyPr/>
          <a:lstStyle>
            <a:lvl1pPr>
              <a:defRPr/>
            </a:lvl1pPr>
          </a:lstStyle>
          <a:p>
            <a:pPr>
              <a:defRPr/>
            </a:pPr>
            <a:fld id="{B8B3EA57-445D-4DC4-B415-8AE644646AD9}"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49859600-61D5-476E-8BBE-77F9FFA6A852}" type="datetime1">
              <a:rPr lang="en-US"/>
              <a:pPr>
                <a:defRPr/>
              </a:pPr>
              <a:t>2/28/2012</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3"/>
          <p:cNvSpPr>
            <a:spLocks noGrp="1"/>
          </p:cNvSpPr>
          <p:nvPr>
            <p:ph type="sldNum" sz="quarter" idx="12"/>
          </p:nvPr>
        </p:nvSpPr>
        <p:spPr/>
        <p:txBody>
          <a:bodyPr/>
          <a:lstStyle>
            <a:lvl1pPr>
              <a:defRPr/>
            </a:lvl1pPr>
          </a:lstStyle>
          <a:p>
            <a:pPr>
              <a:defRPr/>
            </a:pPr>
            <a:fld id="{571F7ED4-FACB-488D-B530-0C5366BC8E36}"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DBACC83F-3B1F-4A10-A21D-2A03685FA503}" type="datetime1">
              <a:rPr lang="en-US"/>
              <a:pPr>
                <a:defRPr/>
              </a:pPr>
              <a:t>2/28/2012</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3"/>
          <p:cNvSpPr>
            <a:spLocks noGrp="1"/>
          </p:cNvSpPr>
          <p:nvPr>
            <p:ph type="sldNum" sz="quarter" idx="12"/>
          </p:nvPr>
        </p:nvSpPr>
        <p:spPr/>
        <p:txBody>
          <a:bodyPr/>
          <a:lstStyle>
            <a:lvl1pPr>
              <a:defRPr/>
            </a:lvl1pPr>
          </a:lstStyle>
          <a:p>
            <a:pPr>
              <a:defRPr/>
            </a:pPr>
            <a:fld id="{A3A29D92-A8B5-47DC-927B-87BB7CE08E7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fld id="{85C936BC-6E11-495B-A318-D8E2E9063D39}" type="datetime1">
              <a:rPr lang="en-US"/>
              <a:pPr>
                <a:defRPr/>
              </a:pPr>
              <a:t>2/28/2012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3"/>
          <p:cNvSpPr>
            <a:spLocks noGrp="1"/>
          </p:cNvSpPr>
          <p:nvPr>
            <p:ph type="sldNum" sz="quarter" idx="12"/>
          </p:nvPr>
        </p:nvSpPr>
        <p:spPr/>
        <p:txBody>
          <a:bodyPr/>
          <a:lstStyle>
            <a:lvl1pPr>
              <a:defRPr/>
            </a:lvl1pPr>
          </a:lstStyle>
          <a:p>
            <a:pPr>
              <a:defRPr/>
            </a:pPr>
            <a:fld id="{7B45D132-9C6F-4EC2-BD64-C55D2D669F3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4963"/>
            <a:ext cx="205740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4963"/>
            <a:ext cx="601980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fld id="{E9C298D9-584A-49DA-AE24-86497241C1BA}" type="datetime1">
              <a:rPr lang="en-US"/>
              <a:pPr>
                <a:defRPr/>
              </a:pPr>
              <a:t>2/28/2012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3"/>
          <p:cNvSpPr>
            <a:spLocks noGrp="1"/>
          </p:cNvSpPr>
          <p:nvPr>
            <p:ph type="sldNum" sz="quarter" idx="12"/>
          </p:nvPr>
        </p:nvSpPr>
        <p:spPr/>
        <p:txBody>
          <a:bodyPr/>
          <a:lstStyle>
            <a:lvl1pPr>
              <a:defRPr/>
            </a:lvl1pPr>
          </a:lstStyle>
          <a:p>
            <a:pPr>
              <a:defRPr/>
            </a:pPr>
            <a:fld id="{CCC61476-CB0C-4A4B-9A2A-C8D12FDDEC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www.edisonventure.com</a:t>
            </a:r>
          </a:p>
        </p:txBody>
      </p:sp>
      <p:sp>
        <p:nvSpPr>
          <p:cNvPr id="7" name="Rectangle 7"/>
          <p:cNvSpPr>
            <a:spLocks noGrp="1" noChangeArrowheads="1"/>
          </p:cNvSpPr>
          <p:nvPr>
            <p:ph type="sldNum" sz="quarter" idx="12"/>
          </p:nvPr>
        </p:nvSpPr>
        <p:spPr>
          <a:ln/>
        </p:spPr>
        <p:txBody>
          <a:bodyPr/>
          <a:lstStyle>
            <a:lvl1pPr>
              <a:defRPr/>
            </a:lvl1pPr>
          </a:lstStyle>
          <a:p>
            <a:pPr>
              <a:defRPr/>
            </a:pPr>
            <a:fld id="{A1BF978A-1019-423D-8756-BB78267673B9}"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1DE8CAF9-2BC7-413D-86B7-EC995B718DE9}"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F866D31D-494B-4F49-B750-1AA9193937B0}"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0E633CB-F7F0-4C85-ACC5-3FA1A9964DAB}"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C6FB3CCC-ED4F-4481-85A2-C8497234D76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8B6D8BEF-EFD2-4CB9-B33E-4B8553279DE8}"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97DCAE12-14A0-4CA3-B14E-08C8EB5F3A5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71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2D6BEF6-E7B4-4CA3-9198-7C76C864CF98}"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57114B7E-078A-421C-A2EB-0C1EAFDCD770}"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2E482AC3-F541-4A18-97F7-782B897F3F81}" type="datetime1">
              <a:rPr lang="en-US"/>
              <a:pPr>
                <a:defRPr/>
              </a:pPr>
              <a:t>2/28/2012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9" name="Slide Number Placeholder 6"/>
          <p:cNvSpPr>
            <a:spLocks noGrp="1"/>
          </p:cNvSpPr>
          <p:nvPr>
            <p:ph type="sldNum" sz="quarter" idx="12"/>
          </p:nvPr>
        </p:nvSpPr>
        <p:spPr/>
        <p:txBody>
          <a:bodyPr/>
          <a:lstStyle>
            <a:lvl1pPr>
              <a:defRPr/>
            </a:lvl1pPr>
          </a:lstStyle>
          <a:p>
            <a:pPr>
              <a:defRPr/>
            </a:pPr>
            <a:fld id="{DCD705E3-B72C-41C6-87FC-D00B376FB543}"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B84A87EA-B3D4-477F-AB04-3E2163E117CF}" type="datetime1">
              <a:rPr lang="en-US"/>
              <a:pPr>
                <a:defRPr/>
              </a:pPr>
              <a:t>2/28/2012</a:t>
            </a:fld>
            <a:endParaRPr lang="en-US"/>
          </a:p>
        </p:txBody>
      </p:sp>
      <p:sp>
        <p:nvSpPr>
          <p:cNvPr id="4"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5" name="Slide Number Placeholder 6"/>
          <p:cNvSpPr>
            <a:spLocks noGrp="1"/>
          </p:cNvSpPr>
          <p:nvPr>
            <p:ph type="sldNum" sz="quarter" idx="12"/>
          </p:nvPr>
        </p:nvSpPr>
        <p:spPr/>
        <p:txBody>
          <a:bodyPr/>
          <a:lstStyle>
            <a:lvl1pPr>
              <a:defRPr/>
            </a:lvl1pPr>
          </a:lstStyle>
          <a:p>
            <a:pPr>
              <a:defRPr/>
            </a:pPr>
            <a:fld id="{CCEF6B62-E74A-4150-BA8D-362BB44C7C0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0DD5B4F-F4F6-4D95-8AFE-0C439EF3513A}" type="datetime1">
              <a:rPr lang="en-US"/>
              <a:pPr>
                <a:defRPr/>
              </a:pPr>
              <a:t>2/28/2012</a:t>
            </a:fld>
            <a:endParaRPr lang="en-US"/>
          </a:p>
        </p:txBody>
      </p:sp>
      <p:sp>
        <p:nvSpPr>
          <p:cNvPr id="3"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4" name="Slide Number Placeholder 6"/>
          <p:cNvSpPr>
            <a:spLocks noGrp="1"/>
          </p:cNvSpPr>
          <p:nvPr>
            <p:ph type="sldNum" sz="quarter" idx="12"/>
          </p:nvPr>
        </p:nvSpPr>
        <p:spPr/>
        <p:txBody>
          <a:bodyPr/>
          <a:lstStyle>
            <a:lvl1pPr>
              <a:defRPr/>
            </a:lvl1pPr>
          </a:lstStyle>
          <a:p>
            <a:pPr>
              <a:defRPr/>
            </a:pPr>
            <a:fld id="{C4DE1177-D247-46B2-85AC-5D56D724ED10}"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AC04506-3658-41D2-9B0F-94A9BB8558B6}"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ACCE2980-0128-456F-8A94-99387DB49FDC}"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41EDF06-A436-4D2F-9A82-743730273C14}" type="datetime1">
              <a:rPr lang="en-US"/>
              <a:pPr>
                <a:defRPr/>
              </a:pPr>
              <a:t>2/28/2012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7" name="Slide Number Placeholder 6"/>
          <p:cNvSpPr>
            <a:spLocks noGrp="1"/>
          </p:cNvSpPr>
          <p:nvPr>
            <p:ph type="sldNum" sz="quarter" idx="12"/>
          </p:nvPr>
        </p:nvSpPr>
        <p:spPr/>
        <p:txBody>
          <a:bodyPr/>
          <a:lstStyle>
            <a:lvl1pPr>
              <a:defRPr/>
            </a:lvl1pPr>
          </a:lstStyle>
          <a:p>
            <a:pPr>
              <a:defRPr/>
            </a:pPr>
            <a:fld id="{FDBA7DB3-AC65-41E6-96D9-AD1F29728D27}"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B1899A3-0F75-4928-86BE-6285C1FC6B73}" type="datetime1">
              <a:rPr lang="en-US"/>
              <a:pPr>
                <a:defRPr/>
              </a:pPr>
              <a:t>2/28/2012</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www.edisonventure.comwww.edisonventure.com</a:t>
            </a:r>
          </a:p>
        </p:txBody>
      </p:sp>
      <p:sp>
        <p:nvSpPr>
          <p:cNvPr id="6" name="Slide Number Placeholder 6"/>
          <p:cNvSpPr>
            <a:spLocks noGrp="1"/>
          </p:cNvSpPr>
          <p:nvPr>
            <p:ph type="sldNum" sz="quarter" idx="12"/>
          </p:nvPr>
        </p:nvSpPr>
        <p:spPr/>
        <p:txBody>
          <a:bodyPr/>
          <a:lstStyle>
            <a:lvl1pPr>
              <a:defRPr/>
            </a:lvl1pPr>
          </a:lstStyle>
          <a:p>
            <a:pPr>
              <a:defRPr/>
            </a:pPr>
            <a:fld id="{64E8BF71-D52D-44CB-9B39-6138EAA525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47800"/>
            <a:ext cx="8229600" cy="4525963"/>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0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0071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pPr>
              <a:defRPr/>
            </a:pPr>
            <a:r>
              <a:rPr lang="en-US"/>
              <a:t>www.edisonventure.com</a:t>
            </a:r>
          </a:p>
        </p:txBody>
      </p:sp>
      <p:sp>
        <p:nvSpPr>
          <p:cNvPr id="20071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pPr>
              <a:defRPr/>
            </a:pPr>
            <a:fld id="{2DA5477D-26DB-4636-B490-BF966F646B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0"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131" r:id="rId12"/>
  </p:sldLayoutIdLst>
  <p:hf hdr="0" dt="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4"/>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A91DC6D7-EE04-4320-B077-8D5DF2DF1D28}" type="datetime1">
              <a:rPr lang="en-US"/>
              <a:pPr>
                <a:defRPr/>
              </a:pPr>
              <a:t>2/28/2012</a:t>
            </a:fld>
            <a:endParaRPr lang="en-US"/>
          </a:p>
        </p:txBody>
      </p:sp>
      <p:sp>
        <p:nvSpPr>
          <p:cNvPr id="9" name="Footer Placeholder 5"/>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6"/>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D863FA60-A3BF-497A-87ED-FDE365277F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B3A51CC5-85AC-449E-AE01-E47A1DEDC741}" type="datetime1">
              <a:rPr lang="en-US"/>
              <a:pPr>
                <a:defRPr/>
              </a:pPr>
              <a:t>2/28/2012</a:t>
            </a:fld>
            <a:endParaRPr lang="en-US"/>
          </a:p>
        </p:txBody>
      </p:sp>
      <p:sp>
        <p:nvSpPr>
          <p:cNvPr id="9" name="Footer Placeholder 4"/>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5"/>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F38CC2D7-DDF8-42D4-9E1E-71F04EE9C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16A46D87-6539-4165-8585-5B2AAADBC2AF}" type="datetime1">
              <a:rPr lang="en-US"/>
              <a:pPr>
                <a:defRPr/>
              </a:pPr>
              <a:t>2/28/2012</a:t>
            </a:fld>
            <a:endParaRPr lang="en-US"/>
          </a:p>
        </p:txBody>
      </p:sp>
      <p:sp>
        <p:nvSpPr>
          <p:cNvPr id="9" name="Footer Placeholder 4"/>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5"/>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361CCD9B-A916-4230-B5C3-C2CD7E998F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2D612356-410E-4148-9649-76712D5C8DB2}" type="datetime1">
              <a:rPr lang="en-US"/>
              <a:pPr>
                <a:defRPr/>
              </a:pPr>
              <a:t>2/28/2012</a:t>
            </a:fld>
            <a:endParaRPr lang="en-US"/>
          </a:p>
        </p:txBody>
      </p:sp>
      <p:sp>
        <p:nvSpPr>
          <p:cNvPr id="6" name="Slide Number Placeholder 5"/>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33239524-13C6-4CC4-9888-C9741D17C381}" type="slidenum">
              <a:rPr lang="en-US"/>
              <a:pPr>
                <a:defRPr/>
              </a:pPr>
              <a:t>‹#›</a:t>
            </a:fld>
            <a:endParaRPr lang="en-US"/>
          </a:p>
        </p:txBody>
      </p:sp>
      <p:sp>
        <p:nvSpPr>
          <p:cNvPr id="7" name="Footer Placeholder 6"/>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defRPr>
            </a:lvl1pPr>
          </a:lstStyle>
          <a:p>
            <a:pPr>
              <a:defRPr/>
            </a:pPr>
            <a:r>
              <a:rPr lang="en-US"/>
              <a:t>www.edisonventure.comwww.edisonventure.com</a:t>
            </a: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28600" y="6437313"/>
            <a:ext cx="6858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61B64B59-7FB3-437B-83E2-AAB008B8A94F}" type="datetime1">
              <a:rPr lang="en-US"/>
              <a:pPr>
                <a:defRPr/>
              </a:pPr>
              <a:t>2/28/2012</a:t>
            </a:fld>
            <a:endParaRPr lang="en-US"/>
          </a:p>
        </p:txBody>
      </p:sp>
      <p:sp>
        <p:nvSpPr>
          <p:cNvPr id="9" name="Footer Placeholder 4"/>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a:t>
            </a:r>
          </a:p>
        </p:txBody>
      </p:sp>
      <p:sp>
        <p:nvSpPr>
          <p:cNvPr id="10" name="Slide Number Placeholder 5"/>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8F14903B-D3AB-4DB3-8696-5E149877C8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D2E1BACA-B4B2-4252-BB5D-2CD2E3D1B8BF}" type="datetime1">
              <a:rPr lang="en-US"/>
              <a:pPr>
                <a:defRPr/>
              </a:pPr>
              <a:t>2/28/2012</a:t>
            </a:fld>
            <a:endParaRPr lang="en-US"/>
          </a:p>
        </p:txBody>
      </p:sp>
      <p:sp>
        <p:nvSpPr>
          <p:cNvPr id="9" name="Footer Placeholder 4"/>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5"/>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C5DB0324-229E-43EB-9CDB-839F5E561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4"/>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DCB88248-B9F7-447B-8BA2-1328EAF489A3}" type="datetime1">
              <a:rPr lang="en-US"/>
              <a:pPr>
                <a:defRPr/>
              </a:pPr>
              <a:t>2/28/2012</a:t>
            </a:fld>
            <a:endParaRPr lang="en-US"/>
          </a:p>
        </p:txBody>
      </p:sp>
      <p:sp>
        <p:nvSpPr>
          <p:cNvPr id="9" name="Footer Placeholder 5"/>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6"/>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FE86B6D4-BCC2-4D7B-99C3-9DFE6DC224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6"/>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7DFCB0A3-6C3F-458C-8BEC-AB8F53588A24}" type="datetime1">
              <a:rPr lang="en-US"/>
              <a:pPr>
                <a:defRPr/>
              </a:pPr>
              <a:t>2/28/2012</a:t>
            </a:fld>
            <a:endParaRPr lang="en-US"/>
          </a:p>
        </p:txBody>
      </p:sp>
      <p:sp>
        <p:nvSpPr>
          <p:cNvPr id="9" name="Footer Placeholder 7"/>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8"/>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FCCE5B04-BA13-4AC1-A8BE-B233307051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2"/>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CF80D48B-061C-4B88-BCB5-05DA5528516C}" type="datetime1">
              <a:rPr lang="en-US"/>
              <a:pPr>
                <a:defRPr/>
              </a:pPr>
              <a:t>2/28/2012</a:t>
            </a:fld>
            <a:endParaRPr lang="en-US"/>
          </a:p>
        </p:txBody>
      </p:sp>
      <p:sp>
        <p:nvSpPr>
          <p:cNvPr id="9" name="Footer Placeholder 3"/>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4"/>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D1FDBD61-9189-4851-8F6C-583910FC7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1"/>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09FE7300-6EB6-4951-B148-3633DC169B06}" type="datetime1">
              <a:rPr lang="en-US"/>
              <a:pPr>
                <a:defRPr/>
              </a:pPr>
              <a:t>2/28/2012</a:t>
            </a:fld>
            <a:endParaRPr lang="en-US"/>
          </a:p>
        </p:txBody>
      </p:sp>
      <p:sp>
        <p:nvSpPr>
          <p:cNvPr id="9" name="Footer Placeholder 2"/>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3"/>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4F7F7B20-8AB5-458B-96F0-22F4FEF759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334963"/>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427163"/>
            <a:ext cx="8229600" cy="45259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4"/>
          <p:cNvSpPr>
            <a:spLocks noGrp="1"/>
          </p:cNvSpPr>
          <p:nvPr>
            <p:ph type="dt" sz="half" idx="2"/>
          </p:nvPr>
        </p:nvSpPr>
        <p:spPr>
          <a:xfrm>
            <a:off x="228600" y="6437313"/>
            <a:ext cx="609600" cy="365125"/>
          </a:xfrm>
          <a:prstGeom prst="rect">
            <a:avLst/>
          </a:prstGeom>
        </p:spPr>
        <p:txBody>
          <a:bodyPr vert="horz" wrap="square" lIns="0" tIns="0" rIns="0" bIns="0" numCol="1" anchor="t" anchorCtr="0" compatLnSpc="1">
            <a:prstTxWarp prst="textNoShape">
              <a:avLst/>
            </a:prstTxWarp>
          </a:bodyPr>
          <a:lstStyle>
            <a:lvl1pPr>
              <a:defRPr sz="1000">
                <a:solidFill>
                  <a:srgbClr val="8D8E8D"/>
                </a:solidFill>
                <a:cs typeface="Arial" charset="0"/>
              </a:defRPr>
            </a:lvl1pPr>
          </a:lstStyle>
          <a:p>
            <a:pPr>
              <a:defRPr/>
            </a:pPr>
            <a:fld id="{88436189-FA49-42DB-BD25-C4E96A0F1B3B}" type="datetime1">
              <a:rPr lang="en-US"/>
              <a:pPr>
                <a:defRPr/>
              </a:pPr>
              <a:t>2/28/2012</a:t>
            </a:fld>
            <a:endParaRPr lang="en-US"/>
          </a:p>
        </p:txBody>
      </p:sp>
      <p:sp>
        <p:nvSpPr>
          <p:cNvPr id="9" name="Footer Placeholder 5"/>
          <p:cNvSpPr>
            <a:spLocks noGrp="1"/>
          </p:cNvSpPr>
          <p:nvPr>
            <p:ph type="ftr" sz="quarter" idx="3"/>
          </p:nvPr>
        </p:nvSpPr>
        <p:spPr>
          <a:xfrm>
            <a:off x="914400" y="6437313"/>
            <a:ext cx="2895600" cy="365125"/>
          </a:xfrm>
          <a:prstGeom prst="rect">
            <a:avLst/>
          </a:prstGeom>
        </p:spPr>
        <p:txBody>
          <a:bodyPr vert="horz" wrap="square" lIns="0" tIns="0" rIns="0" bIns="0" numCol="1" anchor="t" anchorCtr="0" compatLnSpc="1">
            <a:prstTxWarp prst="textNoShape">
              <a:avLst/>
            </a:prstTxWarp>
          </a:bodyPr>
          <a:lstStyle>
            <a:lvl1pPr>
              <a:defRPr sz="1000">
                <a:solidFill>
                  <a:srgbClr val="898989"/>
                </a:solidFill>
                <a:latin typeface="Calibri" pitchFamily="34" charset="0"/>
              </a:defRPr>
            </a:lvl1pPr>
          </a:lstStyle>
          <a:p>
            <a:pPr>
              <a:defRPr/>
            </a:pPr>
            <a:r>
              <a:rPr lang="en-US"/>
              <a:t>www.edisonventure.comwww.edisonventure.com</a:t>
            </a:r>
          </a:p>
        </p:txBody>
      </p:sp>
      <p:sp>
        <p:nvSpPr>
          <p:cNvPr id="10" name="Slide Number Placeholder 6"/>
          <p:cNvSpPr>
            <a:spLocks noGrp="1"/>
          </p:cNvSpPr>
          <p:nvPr>
            <p:ph type="sldNum" sz="quarter" idx="4"/>
          </p:nvPr>
        </p:nvSpPr>
        <p:spPr>
          <a:xfrm>
            <a:off x="6510338" y="6373813"/>
            <a:ext cx="1371600" cy="365125"/>
          </a:xfrm>
          <a:prstGeom prst="rect">
            <a:avLst/>
          </a:prstGeom>
        </p:spPr>
        <p:txBody>
          <a:bodyPr vert="horz" wrap="square" lIns="91440" tIns="45720" rIns="0" bIns="0" numCol="1" anchor="t" anchorCtr="0" compatLnSpc="1">
            <a:prstTxWarp prst="textNoShape">
              <a:avLst/>
            </a:prstTxWarp>
          </a:bodyPr>
          <a:lstStyle>
            <a:lvl1pPr algn="r">
              <a:defRPr sz="1200" b="1">
                <a:cs typeface="Arial" charset="0"/>
              </a:defRPr>
            </a:lvl1pPr>
          </a:lstStyle>
          <a:p>
            <a:pPr>
              <a:defRPr/>
            </a:pPr>
            <a:fld id="{6133F60A-0D55-442E-88D2-335857E790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p:txStyles>
    <p:titleStyle>
      <a:lvl1pPr algn="l" defTabSz="457200" rtl="0" eaLnBrk="0" fontAlgn="base" hangingPunct="0">
        <a:spcBef>
          <a:spcPct val="0"/>
        </a:spcBef>
        <a:spcAft>
          <a:spcPct val="0"/>
        </a:spcAft>
        <a:defRPr sz="3600" b="1">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Arial" charset="0"/>
        </a:defRPr>
      </a:lvl2pPr>
      <a:lvl3pPr algn="l" defTabSz="457200" rtl="0" eaLnBrk="0" fontAlgn="base" hangingPunct="0">
        <a:spcBef>
          <a:spcPct val="0"/>
        </a:spcBef>
        <a:spcAft>
          <a:spcPct val="0"/>
        </a:spcAft>
        <a:defRPr sz="3600" b="1">
          <a:solidFill>
            <a:schemeClr val="bg1"/>
          </a:solidFill>
          <a:latin typeface="Arial" charset="0"/>
        </a:defRPr>
      </a:lvl3pPr>
      <a:lvl4pPr algn="l" defTabSz="457200" rtl="0" eaLnBrk="0" fontAlgn="base" hangingPunct="0">
        <a:spcBef>
          <a:spcPct val="0"/>
        </a:spcBef>
        <a:spcAft>
          <a:spcPct val="0"/>
        </a:spcAft>
        <a:defRPr sz="3600" b="1">
          <a:solidFill>
            <a:schemeClr val="bg1"/>
          </a:solidFill>
          <a:latin typeface="Arial" charset="0"/>
        </a:defRPr>
      </a:lvl4pPr>
      <a:lvl5pPr algn="l" defTabSz="457200" rtl="0" eaLnBrk="0" fontAlgn="base" hangingPunct="0">
        <a:spcBef>
          <a:spcPct val="0"/>
        </a:spcBef>
        <a:spcAft>
          <a:spcPct val="0"/>
        </a:spcAft>
        <a:defRPr sz="3600" b="1">
          <a:solidFill>
            <a:schemeClr val="bg1"/>
          </a:solidFill>
          <a:latin typeface="Arial" charset="0"/>
        </a:defRPr>
      </a:lvl5pPr>
      <a:lvl6pPr marL="457200" algn="l" defTabSz="457200" rtl="0" eaLnBrk="0" fontAlgn="base" hangingPunct="0">
        <a:spcBef>
          <a:spcPct val="0"/>
        </a:spcBef>
        <a:spcAft>
          <a:spcPct val="0"/>
        </a:spcAft>
        <a:defRPr sz="3600" b="1">
          <a:solidFill>
            <a:schemeClr val="bg1"/>
          </a:solidFill>
          <a:latin typeface="Arial" charset="0"/>
        </a:defRPr>
      </a:lvl6pPr>
      <a:lvl7pPr marL="914400" algn="l" defTabSz="457200" rtl="0" eaLnBrk="0" fontAlgn="base" hangingPunct="0">
        <a:spcBef>
          <a:spcPct val="0"/>
        </a:spcBef>
        <a:spcAft>
          <a:spcPct val="0"/>
        </a:spcAft>
        <a:defRPr sz="3600" b="1">
          <a:solidFill>
            <a:schemeClr val="bg1"/>
          </a:solidFill>
          <a:latin typeface="Arial" charset="0"/>
        </a:defRPr>
      </a:lvl7pPr>
      <a:lvl8pPr marL="1371600" algn="l" defTabSz="457200" rtl="0" eaLnBrk="0" fontAlgn="base" hangingPunct="0">
        <a:spcBef>
          <a:spcPct val="0"/>
        </a:spcBef>
        <a:spcAft>
          <a:spcPct val="0"/>
        </a:spcAft>
        <a:defRPr sz="3600" b="1">
          <a:solidFill>
            <a:schemeClr val="bg1"/>
          </a:solidFill>
          <a:latin typeface="Arial" charset="0"/>
        </a:defRPr>
      </a:lvl8pPr>
      <a:lvl9pPr marL="1828800" algn="l" defTabSz="457200" rtl="0" eaLnBrk="0" fontAlgn="base" hangingPunct="0">
        <a:spcBef>
          <a:spcPct val="0"/>
        </a:spcBef>
        <a:spcAft>
          <a:spcPct val="0"/>
        </a:spcAft>
        <a:defRPr sz="3600" b="1">
          <a:solidFill>
            <a:schemeClr val="bg1"/>
          </a:solidFill>
          <a:latin typeface="Arial" charset="0"/>
        </a:defRPr>
      </a:lvl9pPr>
    </p:titleStyle>
    <p:bodyStyle>
      <a:lvl1pPr marL="342900" indent="-342900" algn="l" defTabSz="457200" rtl="0" eaLnBrk="0" fontAlgn="base" hangingPunct="0">
        <a:spcBef>
          <a:spcPct val="20000"/>
        </a:spcBef>
        <a:spcAft>
          <a:spcPct val="0"/>
        </a:spcAft>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Wingdings" pitchFamily="2" charset="2"/>
        <a:buChar char="§"/>
        <a:defRPr sz="2200">
          <a:solidFill>
            <a:schemeClr val="tx1"/>
          </a:solidFill>
          <a:latin typeface="+mn-lt"/>
        </a:defRPr>
      </a:lvl2pPr>
      <a:lvl3pPr marL="1143000" indent="-228600" algn="l" defTabSz="457200" rtl="0" eaLnBrk="0" fontAlgn="base" hangingPunct="0">
        <a:spcBef>
          <a:spcPct val="20000"/>
        </a:spcBef>
        <a:spcAft>
          <a:spcPct val="0"/>
        </a:spcAft>
        <a:buClr>
          <a:srgbClr val="8D8E8D"/>
        </a:buClr>
        <a:buFont typeface="Lucida Grande" pitchFamily="-16" charset="0"/>
        <a:buChar char="–"/>
        <a:defRPr sz="2000">
          <a:solidFill>
            <a:schemeClr val="tx1"/>
          </a:solidFill>
          <a:latin typeface="+mn-lt"/>
        </a:defRPr>
      </a:lvl3pPr>
      <a:lvl4pPr marL="1600200" indent="-228600" algn="l" defTabSz="457200" rtl="0" eaLnBrk="0" fontAlgn="base" hangingPunct="0">
        <a:spcBef>
          <a:spcPct val="20000"/>
        </a:spcBef>
        <a:spcAft>
          <a:spcPct val="0"/>
        </a:spcAft>
        <a:buClr>
          <a:srgbClr val="8D8E8D"/>
        </a:buClr>
        <a:buFont typeface="Wingdings" pitchFamily="2" charset="2"/>
        <a:buChar char="§"/>
        <a:defRPr>
          <a:solidFill>
            <a:schemeClr val="tx1"/>
          </a:solidFill>
          <a:latin typeface="+mn-lt"/>
        </a:defRPr>
      </a:lvl4pPr>
      <a:lvl5pPr marL="20574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5pPr>
      <a:lvl6pPr marL="25146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6pPr>
      <a:lvl7pPr marL="29718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7pPr>
      <a:lvl8pPr marL="34290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8pPr>
      <a:lvl9pPr marL="3886200" indent="-228600" algn="l" defTabSz="457200" rtl="0" eaLnBrk="0" fontAlgn="base" hangingPunct="0">
        <a:spcBef>
          <a:spcPct val="20000"/>
        </a:spcBef>
        <a:spcAft>
          <a:spcPct val="0"/>
        </a:spcAft>
        <a:buClr>
          <a:srgbClr val="8D8E8D"/>
        </a:buClr>
        <a:buFont typeface="Lucida Grande" pitchFamily="-16"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www.cadient.com/" TargetMode="External"/><Relationship Id="rId1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4.jpeg"/><Relationship Id="rId10" Type="http://schemas.openxmlformats.org/officeDocument/2006/relationships/image" Target="../media/image10.png"/><Relationship Id="rId19" Type="http://schemas.openxmlformats.org/officeDocument/2006/relationships/image" Target="../media/image18.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14.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16.jpe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2.jpeg"/><Relationship Id="rId11" Type="http://schemas.openxmlformats.org/officeDocument/2006/relationships/image" Target="../media/image46.jpeg"/><Relationship Id="rId5" Type="http://schemas.openxmlformats.org/officeDocument/2006/relationships/image" Target="../media/image41.pn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66738" y="4953000"/>
            <a:ext cx="7772400" cy="685800"/>
          </a:xfrm>
        </p:spPr>
        <p:txBody>
          <a:bodyPr/>
          <a:lstStyle/>
          <a:p>
            <a:pPr eaLnBrk="1" hangingPunct="1"/>
            <a:r>
              <a:rPr lang="en-US" sz="2400" u="none" dirty="0" smtClean="0"/>
              <a:t>Investor Guidance on Business Plans/Presentations</a:t>
            </a:r>
            <a:r>
              <a:rPr lang="en-US" u="none" dirty="0" smtClean="0"/>
              <a:t/>
            </a:r>
            <a:br>
              <a:rPr lang="en-US" u="none" dirty="0" smtClean="0"/>
            </a:br>
            <a:endParaRPr lang="en-US" u="none" dirty="0" smtClean="0"/>
          </a:p>
        </p:txBody>
      </p:sp>
      <p:sp>
        <p:nvSpPr>
          <p:cNvPr id="14339" name="Text Box 4"/>
          <p:cNvSpPr txBox="1">
            <a:spLocks noChangeArrowheads="1"/>
          </p:cNvSpPr>
          <p:nvPr/>
        </p:nvSpPr>
        <p:spPr bwMode="auto">
          <a:xfrm>
            <a:off x="4495800" y="5407967"/>
            <a:ext cx="3843338" cy="400110"/>
          </a:xfrm>
          <a:prstGeom prst="rect">
            <a:avLst/>
          </a:prstGeom>
          <a:noFill/>
          <a:ln w="9525">
            <a:noFill/>
            <a:miter lim="800000"/>
            <a:headEnd/>
            <a:tailEnd/>
          </a:ln>
        </p:spPr>
        <p:txBody>
          <a:bodyPr wrap="square">
            <a:spAutoFit/>
          </a:bodyPr>
          <a:lstStyle/>
          <a:p>
            <a:pPr algn="r" defTabSz="914400">
              <a:spcBef>
                <a:spcPct val="50000"/>
              </a:spcBef>
            </a:pPr>
            <a:r>
              <a:rPr lang="en-US" sz="2000" dirty="0" smtClean="0">
                <a:solidFill>
                  <a:schemeClr val="bg1"/>
                </a:solidFill>
              </a:rPr>
              <a:t>VANJ -- </a:t>
            </a:r>
            <a:r>
              <a:rPr lang="en-US" sz="2000" dirty="0" smtClean="0">
                <a:solidFill>
                  <a:schemeClr val="bg1"/>
                </a:solidFill>
              </a:rPr>
              <a:t>February 28, 2012</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dirty="0" smtClean="0"/>
              <a:t>www.edisonventures.com</a:t>
            </a:r>
          </a:p>
        </p:txBody>
      </p:sp>
      <p:sp>
        <p:nvSpPr>
          <p:cNvPr id="27651" name="Slide Number Placeholder 5"/>
          <p:cNvSpPr>
            <a:spLocks noGrp="1"/>
          </p:cNvSpPr>
          <p:nvPr>
            <p:ph type="sldNum" sz="quarter" idx="12"/>
          </p:nvPr>
        </p:nvSpPr>
        <p:spPr>
          <a:noFill/>
        </p:spPr>
        <p:txBody>
          <a:bodyPr/>
          <a:lstStyle/>
          <a:p>
            <a:fld id="{893F52D2-839F-40FD-9482-1970112E688A}" type="slidenum">
              <a:rPr lang="en-US" smtClean="0"/>
              <a:pPr/>
              <a:t>10</a:t>
            </a:fld>
            <a:endParaRPr lang="en-US" smtClean="0"/>
          </a:p>
        </p:txBody>
      </p:sp>
      <p:sp>
        <p:nvSpPr>
          <p:cNvPr id="27652" name="Rectangle 2"/>
          <p:cNvSpPr>
            <a:spLocks noGrp="1"/>
          </p:cNvSpPr>
          <p:nvPr>
            <p:ph type="title"/>
          </p:nvPr>
        </p:nvSpPr>
        <p:spPr/>
        <p:txBody>
          <a:bodyPr/>
          <a:lstStyle/>
          <a:p>
            <a:r>
              <a:rPr lang="en-US" smtClean="0"/>
              <a:t>What VCs look for</a:t>
            </a:r>
          </a:p>
        </p:txBody>
      </p:sp>
      <p:sp>
        <p:nvSpPr>
          <p:cNvPr id="27653" name="Rectangle 3"/>
          <p:cNvSpPr>
            <a:spLocks noGrp="1"/>
          </p:cNvSpPr>
          <p:nvPr>
            <p:ph type="body" idx="1"/>
          </p:nvPr>
        </p:nvSpPr>
        <p:spPr/>
        <p:txBody>
          <a:bodyPr/>
          <a:lstStyle/>
          <a:p>
            <a:r>
              <a:rPr lang="en-US" sz="2000" dirty="0" smtClean="0"/>
              <a:t>Sound Business Model</a:t>
            </a:r>
          </a:p>
          <a:p>
            <a:pPr lvl="1"/>
            <a:r>
              <a:rPr lang="en-US" sz="1800" dirty="0" smtClean="0"/>
              <a:t>Pricing model -- recurring</a:t>
            </a:r>
          </a:p>
          <a:p>
            <a:pPr lvl="1"/>
            <a:r>
              <a:rPr lang="en-US" sz="1800" dirty="0" smtClean="0"/>
              <a:t>Leverage</a:t>
            </a:r>
          </a:p>
          <a:p>
            <a:pPr lvl="1"/>
            <a:r>
              <a:rPr lang="en-US" sz="1800" dirty="0" smtClean="0"/>
              <a:t>Scalability</a:t>
            </a:r>
          </a:p>
          <a:p>
            <a:pPr lvl="1"/>
            <a:r>
              <a:rPr lang="en-US" sz="1800" dirty="0" smtClean="0"/>
              <a:t>High gross margins</a:t>
            </a:r>
            <a:br>
              <a:rPr lang="en-US" sz="1800" dirty="0" smtClean="0"/>
            </a:br>
            <a:endParaRPr lang="en-US" sz="1800" dirty="0" smtClean="0"/>
          </a:p>
          <a:p>
            <a:r>
              <a:rPr lang="en-US" sz="2000" dirty="0" smtClean="0"/>
              <a:t>Proprietary Technology</a:t>
            </a:r>
          </a:p>
          <a:p>
            <a:pPr lvl="1"/>
            <a:r>
              <a:rPr lang="en-US" sz="1800" dirty="0" smtClean="0"/>
              <a:t>How hard will it be for competitors to duplicate?</a:t>
            </a:r>
          </a:p>
          <a:p>
            <a:pPr lvl="1"/>
            <a:r>
              <a:rPr lang="en-US" sz="1800" dirty="0" smtClean="0"/>
              <a:t>What is the cost of maintaining a technological lead?</a:t>
            </a:r>
          </a:p>
          <a:p>
            <a:pPr lvl="1"/>
            <a:r>
              <a:rPr lang="en-US" sz="1800" dirty="0" smtClean="0"/>
              <a:t>Will customers/prospects appreciate the technological advantage?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dirty="0" smtClean="0"/>
              <a:t>www.edisonventures.com</a:t>
            </a:r>
          </a:p>
        </p:txBody>
      </p:sp>
      <p:sp>
        <p:nvSpPr>
          <p:cNvPr id="28675" name="Slide Number Placeholder 5"/>
          <p:cNvSpPr>
            <a:spLocks noGrp="1"/>
          </p:cNvSpPr>
          <p:nvPr>
            <p:ph type="sldNum" sz="quarter" idx="12"/>
          </p:nvPr>
        </p:nvSpPr>
        <p:spPr>
          <a:noFill/>
        </p:spPr>
        <p:txBody>
          <a:bodyPr/>
          <a:lstStyle/>
          <a:p>
            <a:fld id="{A17274B8-FC99-4853-97C7-F622EA9232E5}" type="slidenum">
              <a:rPr lang="en-US" smtClean="0"/>
              <a:pPr/>
              <a:t>11</a:t>
            </a:fld>
            <a:endParaRPr lang="en-US" smtClean="0"/>
          </a:p>
        </p:txBody>
      </p:sp>
      <p:sp>
        <p:nvSpPr>
          <p:cNvPr id="28676" name="Rectangle 2"/>
          <p:cNvSpPr>
            <a:spLocks noGrp="1"/>
          </p:cNvSpPr>
          <p:nvPr>
            <p:ph type="title"/>
          </p:nvPr>
        </p:nvSpPr>
        <p:spPr/>
        <p:txBody>
          <a:bodyPr/>
          <a:lstStyle/>
          <a:p>
            <a:r>
              <a:rPr lang="en-US" smtClean="0"/>
              <a:t>What VCs look for</a:t>
            </a:r>
          </a:p>
        </p:txBody>
      </p:sp>
      <p:sp>
        <p:nvSpPr>
          <p:cNvPr id="28677" name="Rectangle 3"/>
          <p:cNvSpPr>
            <a:spLocks noGrp="1"/>
          </p:cNvSpPr>
          <p:nvPr>
            <p:ph type="body" idx="1"/>
          </p:nvPr>
        </p:nvSpPr>
        <p:spPr>
          <a:xfrm>
            <a:off x="457200" y="1143000"/>
            <a:ext cx="8229600" cy="4525963"/>
          </a:xfrm>
        </p:spPr>
        <p:txBody>
          <a:bodyPr/>
          <a:lstStyle/>
          <a:p>
            <a:r>
              <a:rPr lang="en-US" sz="2000" dirty="0" smtClean="0"/>
              <a:t>Attractive Market</a:t>
            </a:r>
          </a:p>
          <a:p>
            <a:pPr lvl="1"/>
            <a:r>
              <a:rPr lang="en-US" sz="1800" dirty="0" smtClean="0"/>
              <a:t>Is the market big enough to grow 40% per year for 5 years and then sell it to someone who will look to double or triple the revenue?</a:t>
            </a:r>
          </a:p>
          <a:p>
            <a:pPr lvl="1"/>
            <a:r>
              <a:rPr lang="en-US" sz="1800" dirty="0" smtClean="0"/>
              <a:t>Does the solution meet an urgent need, important need or is it nice to have?</a:t>
            </a:r>
          </a:p>
          <a:p>
            <a:r>
              <a:rPr lang="en-US" sz="2000" dirty="0" smtClean="0"/>
              <a:t>Strong Management</a:t>
            </a:r>
          </a:p>
          <a:p>
            <a:pPr lvl="1"/>
            <a:r>
              <a:rPr lang="en-US" sz="1800" dirty="0" smtClean="0"/>
              <a:t>Have they done it before?  </a:t>
            </a:r>
          </a:p>
          <a:p>
            <a:pPr lvl="1"/>
            <a:r>
              <a:rPr lang="en-US" sz="1800" dirty="0" smtClean="0"/>
              <a:t>What is missing?</a:t>
            </a:r>
          </a:p>
          <a:p>
            <a:pPr lvl="1"/>
            <a:r>
              <a:rPr lang="en-US" sz="1800" dirty="0" smtClean="0"/>
              <a:t>Can they recruit senior managers?  A players hire As</a:t>
            </a:r>
          </a:p>
          <a:p>
            <a:pPr lvl="1"/>
            <a:r>
              <a:rPr lang="en-US" sz="1800" dirty="0" smtClean="0"/>
              <a:t>Maturity—will they accept guidance?  Can they make decisions?</a:t>
            </a:r>
          </a:p>
          <a:p>
            <a:pPr lvl="1"/>
            <a:r>
              <a:rPr lang="en-US" sz="1800" dirty="0" smtClean="0"/>
              <a:t>Cheetahs not lambs*</a:t>
            </a:r>
          </a:p>
          <a:p>
            <a:r>
              <a:rPr lang="en-US" sz="2000" dirty="0" smtClean="0"/>
              <a:t>Potential Buyers</a:t>
            </a:r>
          </a:p>
          <a:p>
            <a:pPr lvl="1"/>
            <a:r>
              <a:rPr lang="en-US" sz="1800" dirty="0" smtClean="0"/>
              <a:t>Who are they?  </a:t>
            </a:r>
          </a:p>
          <a:p>
            <a:pPr lvl="1"/>
            <a:r>
              <a:rPr lang="en-US" sz="1800" dirty="0" smtClean="0"/>
              <a:t>Why do they need this solution?</a:t>
            </a:r>
            <a:r>
              <a:rPr lang="en-US" dirty="0" smtClean="0"/>
              <a:t>  </a:t>
            </a:r>
          </a:p>
          <a:p>
            <a:pPr lvl="1"/>
            <a:r>
              <a:rPr lang="en-US" sz="1800" dirty="0" smtClean="0"/>
              <a:t>Is it strategic to them?</a:t>
            </a:r>
          </a:p>
          <a:p>
            <a:endParaRPr lang="en-US" sz="1200" dirty="0" smtClean="0"/>
          </a:p>
          <a:p>
            <a:r>
              <a:rPr lang="en-US" sz="1200" dirty="0" smtClean="0"/>
              <a:t>* Who, by Geoff Smart and Randy Street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dirty="0" smtClean="0"/>
              <a:t>www.edisonventures.com</a:t>
            </a:r>
          </a:p>
        </p:txBody>
      </p:sp>
      <p:sp>
        <p:nvSpPr>
          <p:cNvPr id="29699" name="Slide Number Placeholder 5"/>
          <p:cNvSpPr>
            <a:spLocks noGrp="1"/>
          </p:cNvSpPr>
          <p:nvPr>
            <p:ph type="sldNum" sz="quarter" idx="12"/>
          </p:nvPr>
        </p:nvSpPr>
        <p:spPr>
          <a:noFill/>
        </p:spPr>
        <p:txBody>
          <a:bodyPr/>
          <a:lstStyle/>
          <a:p>
            <a:fld id="{185FDAB3-6526-4952-8F58-1CE29AC2EBCE}" type="slidenum">
              <a:rPr lang="en-US" smtClean="0"/>
              <a:pPr/>
              <a:t>12</a:t>
            </a:fld>
            <a:endParaRPr lang="en-US" smtClean="0"/>
          </a:p>
        </p:txBody>
      </p:sp>
      <p:sp>
        <p:nvSpPr>
          <p:cNvPr id="29700" name="Rectangle 2"/>
          <p:cNvSpPr>
            <a:spLocks noGrp="1"/>
          </p:cNvSpPr>
          <p:nvPr>
            <p:ph type="title"/>
          </p:nvPr>
        </p:nvSpPr>
        <p:spPr/>
        <p:txBody>
          <a:bodyPr/>
          <a:lstStyle/>
          <a:p>
            <a:r>
              <a:rPr lang="en-US" smtClean="0"/>
              <a:t>What VCs look for</a:t>
            </a:r>
          </a:p>
        </p:txBody>
      </p:sp>
      <p:sp>
        <p:nvSpPr>
          <p:cNvPr id="29701" name="Rectangle 3"/>
          <p:cNvSpPr>
            <a:spLocks noGrp="1"/>
          </p:cNvSpPr>
          <p:nvPr>
            <p:ph type="body" idx="1"/>
          </p:nvPr>
        </p:nvSpPr>
        <p:spPr/>
        <p:txBody>
          <a:bodyPr/>
          <a:lstStyle/>
          <a:p>
            <a:r>
              <a:rPr lang="en-US" sz="2000" dirty="0" smtClean="0"/>
              <a:t>Market Leaders</a:t>
            </a:r>
          </a:p>
          <a:p>
            <a:pPr lvl="1"/>
            <a:r>
              <a:rPr lang="en-US" sz="1800" dirty="0" smtClean="0"/>
              <a:t>Define a market where you can be number one or two</a:t>
            </a:r>
          </a:p>
          <a:p>
            <a:pPr lvl="1"/>
            <a:r>
              <a:rPr lang="en-US" sz="1800" dirty="0" smtClean="0"/>
              <a:t>Become the thought leader</a:t>
            </a:r>
          </a:p>
          <a:p>
            <a:pPr lvl="1"/>
            <a:r>
              <a:rPr lang="en-US" sz="1800" dirty="0" smtClean="0"/>
              <a:t>Thought leaders define the language of their market including the challenges and their competitive advantages</a:t>
            </a:r>
            <a:br>
              <a:rPr lang="en-US" sz="1800" dirty="0" smtClean="0"/>
            </a:br>
            <a:endParaRPr lang="en-US" sz="1800" dirty="0" smtClean="0"/>
          </a:p>
          <a:p>
            <a:r>
              <a:rPr lang="en-US" sz="2000" dirty="0" smtClean="0"/>
              <a:t>Market Leaders capture the large majority of the market cap in a market</a:t>
            </a:r>
          </a:p>
          <a:p>
            <a:pPr lvl="1"/>
            <a:r>
              <a:rPr lang="en-US" sz="1800" dirty="0" smtClean="0"/>
              <a:t>60% for 1; 30% for 2; 10% for the rest</a:t>
            </a:r>
          </a:p>
          <a:p>
            <a:pPr lvl="1"/>
            <a:r>
              <a:rPr lang="en-US" sz="1800" dirty="0" smtClean="0"/>
              <a:t>Competitors in positions 3, 4 or 5 are in trouble</a:t>
            </a:r>
            <a:br>
              <a:rPr lang="en-US" sz="1800" dirty="0" smtClean="0"/>
            </a:br>
            <a:endParaRPr lang="en-US" sz="1800" dirty="0" smtClean="0"/>
          </a:p>
          <a:p>
            <a:r>
              <a:rPr lang="en-US" sz="2000" dirty="0" smtClean="0"/>
              <a:t>Market Leaders have a self-sustaining pipeline because prospects bring them into deals</a:t>
            </a:r>
          </a:p>
          <a:p>
            <a:pPr lvl="1"/>
            <a:r>
              <a:rPr lang="en-US" sz="1800" dirty="0" smtClean="0"/>
              <a:t>No prospect wants to be second-guessed for not considering the market leader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Executive Summary</a:t>
            </a:r>
            <a:endParaRPr lang="en-US" dirty="0"/>
          </a:p>
        </p:txBody>
      </p:sp>
      <p:sp>
        <p:nvSpPr>
          <p:cNvPr id="5" name="Content Placeholder 4"/>
          <p:cNvSpPr>
            <a:spLocks noGrp="1"/>
          </p:cNvSpPr>
          <p:nvPr>
            <p:ph idx="1"/>
          </p:nvPr>
        </p:nvSpPr>
        <p:spPr/>
        <p:txBody>
          <a:bodyPr/>
          <a:lstStyle/>
          <a:p>
            <a:r>
              <a:rPr lang="en-US" dirty="0" smtClean="0"/>
              <a:t>2-3 pages max</a:t>
            </a:r>
          </a:p>
          <a:p>
            <a:pPr lvl="1"/>
            <a:r>
              <a:rPr lang="en-US" dirty="0" smtClean="0"/>
              <a:t>Not intended to tell the whole story</a:t>
            </a:r>
          </a:p>
          <a:p>
            <a:pPr lvl="1"/>
            <a:r>
              <a:rPr lang="en-US" dirty="0" smtClean="0"/>
              <a:t>Just trying to whet the reader’s appetite</a:t>
            </a:r>
          </a:p>
          <a:p>
            <a:r>
              <a:rPr lang="en-US" dirty="0" smtClean="0"/>
              <a:t>Need to grab your audience fast</a:t>
            </a:r>
          </a:p>
          <a:p>
            <a:r>
              <a:rPr lang="en-US" dirty="0" smtClean="0"/>
              <a:t>First paragraph has to identify:</a:t>
            </a:r>
          </a:p>
          <a:p>
            <a:pPr lvl="1"/>
            <a:r>
              <a:rPr lang="en-US" dirty="0" smtClean="0"/>
              <a:t>“What aisle, what shelf”</a:t>
            </a:r>
          </a:p>
          <a:p>
            <a:pPr lvl="1"/>
            <a:r>
              <a:rPr lang="en-US" dirty="0" smtClean="0"/>
              <a:t>Compelling proposition</a:t>
            </a:r>
          </a:p>
          <a:p>
            <a:r>
              <a:rPr lang="en-US" dirty="0" smtClean="0"/>
              <a:t>How much are you raising and what will you do with it?</a:t>
            </a:r>
          </a:p>
          <a:p>
            <a:r>
              <a:rPr lang="en-US" dirty="0" smtClean="0"/>
              <a:t>Rest should follow presentation outline</a:t>
            </a:r>
            <a:endParaRPr lang="en-US" dirty="0"/>
          </a:p>
        </p:txBody>
      </p:sp>
      <p:sp>
        <p:nvSpPr>
          <p:cNvPr id="2" name="Footer Placeholder 1"/>
          <p:cNvSpPr>
            <a:spLocks noGrp="1"/>
          </p:cNvSpPr>
          <p:nvPr>
            <p:ph type="ftr" sz="quarter" idx="11"/>
          </p:nvPr>
        </p:nvSpPr>
        <p:spPr/>
        <p:txBody>
          <a:bodyPr/>
          <a:lstStyle/>
          <a:p>
            <a:pPr>
              <a:defRPr/>
            </a:pPr>
            <a:r>
              <a:rPr lang="en-US" dirty="0" smtClean="0"/>
              <a:t>www.edisonventures.com</a:t>
            </a:r>
            <a:endParaRPr lang="en-US" dirty="0"/>
          </a:p>
        </p:txBody>
      </p:sp>
      <p:sp>
        <p:nvSpPr>
          <p:cNvPr id="3" name="Slide Number Placeholder 2"/>
          <p:cNvSpPr>
            <a:spLocks noGrp="1"/>
          </p:cNvSpPr>
          <p:nvPr>
            <p:ph type="sldNum" sz="quarter" idx="12"/>
          </p:nvPr>
        </p:nvSpPr>
        <p:spPr/>
        <p:txBody>
          <a:bodyPr/>
          <a:lstStyle/>
          <a:p>
            <a:pPr>
              <a:defRPr/>
            </a:pPr>
            <a:fld id="{193829F0-C02B-4730-891C-A2B4302C215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VC Presentation Outline</a:t>
            </a:r>
            <a:endParaRPr lang="en-US" dirty="0"/>
          </a:p>
        </p:txBody>
      </p:sp>
      <p:sp>
        <p:nvSpPr>
          <p:cNvPr id="3" name="Content Placeholder 2"/>
          <p:cNvSpPr>
            <a:spLocks noGrp="1"/>
          </p:cNvSpPr>
          <p:nvPr>
            <p:ph idx="1"/>
          </p:nvPr>
        </p:nvSpPr>
        <p:spPr>
          <a:xfrm>
            <a:off x="457200" y="1447800"/>
            <a:ext cx="8458200" cy="4525963"/>
          </a:xfrm>
        </p:spPr>
        <p:txBody>
          <a:bodyPr/>
          <a:lstStyle/>
          <a:p>
            <a:r>
              <a:rPr lang="en-US" dirty="0" smtClean="0"/>
              <a:t>Market Positioning</a:t>
            </a:r>
          </a:p>
          <a:p>
            <a:pPr lvl="1"/>
            <a:r>
              <a:rPr lang="en-US" dirty="0" smtClean="0"/>
              <a:t>Need to orient the audience quickly</a:t>
            </a:r>
          </a:p>
          <a:p>
            <a:pPr lvl="1"/>
            <a:r>
              <a:rPr lang="en-US" dirty="0" smtClean="0"/>
              <a:t>Is the market big enough to build several sizable companies?</a:t>
            </a:r>
          </a:p>
          <a:p>
            <a:pPr lvl="1"/>
            <a:endParaRPr lang="en-US" dirty="0" smtClean="0"/>
          </a:p>
          <a:p>
            <a:r>
              <a:rPr lang="en-US" dirty="0" smtClean="0"/>
              <a:t>Problem/gap that exists in the targeted market</a:t>
            </a:r>
          </a:p>
          <a:p>
            <a:pPr lvl="1"/>
            <a:r>
              <a:rPr lang="en-US" dirty="0" smtClean="0"/>
              <a:t>Why is your product or service needed?</a:t>
            </a:r>
          </a:p>
          <a:p>
            <a:pPr lvl="1"/>
            <a:r>
              <a:rPr lang="en-US" dirty="0" smtClean="0"/>
              <a:t>What urgent needs do you solve?</a:t>
            </a:r>
          </a:p>
          <a:p>
            <a:pPr lvl="1"/>
            <a:endParaRPr lang="en-US" dirty="0" smtClean="0"/>
          </a:p>
          <a:p>
            <a:r>
              <a:rPr lang="en-US" dirty="0" smtClean="0"/>
              <a:t>Unique proposition</a:t>
            </a:r>
          </a:p>
          <a:p>
            <a:pPr lvl="1"/>
            <a:r>
              <a:rPr lang="en-US" dirty="0" smtClean="0"/>
              <a:t>How does your product/service uniquely fill that need/gap?</a:t>
            </a:r>
          </a:p>
          <a:p>
            <a:pPr lvl="1"/>
            <a:r>
              <a:rPr lang="en-US" dirty="0" smtClean="0"/>
              <a:t>Short (and I mean short) description of technology</a:t>
            </a:r>
          </a:p>
          <a:p>
            <a:pPr lvl="2">
              <a:buNone/>
            </a:pPr>
            <a:endParaRPr lang="en-US" dirty="0"/>
          </a:p>
        </p:txBody>
      </p:sp>
      <p:sp>
        <p:nvSpPr>
          <p:cNvPr id="4" name="Footer Placeholder 3"/>
          <p:cNvSpPr>
            <a:spLocks noGrp="1"/>
          </p:cNvSpPr>
          <p:nvPr>
            <p:ph type="ftr" sz="quarter" idx="11"/>
          </p:nvPr>
        </p:nvSpPr>
        <p:spPr/>
        <p:txBody>
          <a:bodyPr/>
          <a:lstStyle/>
          <a:p>
            <a:pPr>
              <a:defRPr/>
            </a:pPr>
            <a:r>
              <a:rPr lang="en-US" dirty="0" smtClean="0"/>
              <a:t>www.edisonventures.com</a:t>
            </a:r>
            <a:endParaRPr lang="en-US" dirty="0"/>
          </a:p>
        </p:txBody>
      </p:sp>
      <p:sp>
        <p:nvSpPr>
          <p:cNvPr id="5" name="Slide Number Placeholder 4"/>
          <p:cNvSpPr>
            <a:spLocks noGrp="1"/>
          </p:cNvSpPr>
          <p:nvPr>
            <p:ph type="sldNum" sz="quarter" idx="12"/>
          </p:nvPr>
        </p:nvSpPr>
        <p:spPr/>
        <p:txBody>
          <a:bodyPr/>
          <a:lstStyle/>
          <a:p>
            <a:pPr>
              <a:defRPr/>
            </a:pPr>
            <a:fld id="{35A773A0-55B0-4F02-AD0D-DC6974FD76D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VC Presentation Outline</a:t>
            </a:r>
            <a:endParaRPr lang="en-US" dirty="0"/>
          </a:p>
        </p:txBody>
      </p:sp>
      <p:sp>
        <p:nvSpPr>
          <p:cNvPr id="3" name="Content Placeholder 2"/>
          <p:cNvSpPr>
            <a:spLocks noGrp="1"/>
          </p:cNvSpPr>
          <p:nvPr>
            <p:ph idx="1"/>
          </p:nvPr>
        </p:nvSpPr>
        <p:spPr>
          <a:xfrm>
            <a:off x="457200" y="1447800"/>
            <a:ext cx="8458200" cy="4525963"/>
          </a:xfrm>
        </p:spPr>
        <p:txBody>
          <a:bodyPr/>
          <a:lstStyle/>
          <a:p>
            <a:r>
              <a:rPr lang="en-US" dirty="0" smtClean="0"/>
              <a:t>Competition</a:t>
            </a:r>
          </a:p>
          <a:p>
            <a:pPr lvl="1"/>
            <a:r>
              <a:rPr lang="en-US" dirty="0" smtClean="0"/>
              <a:t>How are you different/better than competitors?</a:t>
            </a:r>
          </a:p>
          <a:p>
            <a:pPr lvl="1"/>
            <a:r>
              <a:rPr lang="en-US" dirty="0" smtClean="0"/>
              <a:t>What problems do you solve that your competitors can’t solve?</a:t>
            </a:r>
          </a:p>
          <a:p>
            <a:pPr lvl="1"/>
            <a:endParaRPr lang="en-US" dirty="0" smtClean="0"/>
          </a:p>
          <a:p>
            <a:r>
              <a:rPr lang="en-US" dirty="0" smtClean="0"/>
              <a:t>Distribution Strategy</a:t>
            </a:r>
          </a:p>
          <a:p>
            <a:pPr lvl="1"/>
            <a:r>
              <a:rPr lang="en-US" dirty="0" smtClean="0"/>
              <a:t>How will you sell?  Direct, Indirect?  </a:t>
            </a:r>
          </a:p>
          <a:p>
            <a:pPr lvl="1"/>
            <a:r>
              <a:rPr lang="en-US" dirty="0" smtClean="0"/>
              <a:t>Field reps, telesales, web?</a:t>
            </a:r>
          </a:p>
          <a:p>
            <a:pPr lvl="1"/>
            <a:r>
              <a:rPr lang="en-US" dirty="0" smtClean="0"/>
              <a:t>How will you attract interested buyers?</a:t>
            </a:r>
          </a:p>
          <a:p>
            <a:pPr lvl="1"/>
            <a:r>
              <a:rPr lang="en-US" dirty="0" smtClean="0"/>
              <a:t>Pricing?</a:t>
            </a:r>
          </a:p>
          <a:p>
            <a:pPr lvl="1"/>
            <a:r>
              <a:rPr lang="en-US" dirty="0" smtClean="0"/>
              <a:t>If you build it, they probably won’t come without great sales and marketing</a:t>
            </a:r>
          </a:p>
          <a:p>
            <a:pPr lvl="2"/>
            <a:endParaRPr lang="en-US" dirty="0"/>
          </a:p>
        </p:txBody>
      </p:sp>
      <p:sp>
        <p:nvSpPr>
          <p:cNvPr id="4" name="Footer Placeholder 3"/>
          <p:cNvSpPr>
            <a:spLocks noGrp="1"/>
          </p:cNvSpPr>
          <p:nvPr>
            <p:ph type="ftr" sz="quarter" idx="11"/>
          </p:nvPr>
        </p:nvSpPr>
        <p:spPr/>
        <p:txBody>
          <a:bodyPr/>
          <a:lstStyle/>
          <a:p>
            <a:pPr>
              <a:defRPr/>
            </a:pPr>
            <a:r>
              <a:rPr lang="en-US" dirty="0" smtClean="0"/>
              <a:t>www.edisonventures.com</a:t>
            </a:r>
            <a:endParaRPr lang="en-US" dirty="0"/>
          </a:p>
        </p:txBody>
      </p:sp>
      <p:sp>
        <p:nvSpPr>
          <p:cNvPr id="5" name="Slide Number Placeholder 4"/>
          <p:cNvSpPr>
            <a:spLocks noGrp="1"/>
          </p:cNvSpPr>
          <p:nvPr>
            <p:ph type="sldNum" sz="quarter" idx="12"/>
          </p:nvPr>
        </p:nvSpPr>
        <p:spPr/>
        <p:txBody>
          <a:bodyPr/>
          <a:lstStyle/>
          <a:p>
            <a:pPr>
              <a:defRPr/>
            </a:pPr>
            <a:fld id="{35A773A0-55B0-4F02-AD0D-DC6974FD76D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topics</a:t>
            </a:r>
            <a:endParaRPr lang="en-US" dirty="0"/>
          </a:p>
        </p:txBody>
      </p:sp>
      <p:sp>
        <p:nvSpPr>
          <p:cNvPr id="3" name="Content Placeholder 2"/>
          <p:cNvSpPr>
            <a:spLocks noGrp="1"/>
          </p:cNvSpPr>
          <p:nvPr>
            <p:ph idx="1"/>
          </p:nvPr>
        </p:nvSpPr>
        <p:spPr/>
        <p:txBody>
          <a:bodyPr/>
          <a:lstStyle/>
          <a:p>
            <a:r>
              <a:rPr lang="en-US" dirty="0" smtClean="0"/>
              <a:t>R&amp;D: current product, product plans</a:t>
            </a:r>
          </a:p>
          <a:p>
            <a:endParaRPr lang="en-US" dirty="0" smtClean="0"/>
          </a:p>
          <a:p>
            <a:r>
              <a:rPr lang="en-US" dirty="0" smtClean="0"/>
              <a:t>Use of proceeds</a:t>
            </a:r>
          </a:p>
          <a:p>
            <a:pPr lvl="1"/>
            <a:r>
              <a:rPr lang="en-US" dirty="0" smtClean="0"/>
              <a:t>A well thought out plan is key</a:t>
            </a:r>
          </a:p>
          <a:p>
            <a:pPr lvl="1"/>
            <a:r>
              <a:rPr lang="en-US" dirty="0" smtClean="0"/>
              <a:t>Of course it will change</a:t>
            </a:r>
          </a:p>
          <a:p>
            <a:pPr lvl="1"/>
            <a:endParaRPr lang="en-US" dirty="0" smtClean="0"/>
          </a:p>
          <a:p>
            <a:r>
              <a:rPr lang="en-US" smtClean="0"/>
              <a:t>Financial package </a:t>
            </a:r>
            <a:endParaRPr lang="en-US" dirty="0" smtClean="0"/>
          </a:p>
          <a:p>
            <a:pPr lvl="1"/>
            <a:r>
              <a:rPr lang="en-US" dirty="0" smtClean="0"/>
              <a:t>8-12 quarters of P&amp;L, balance sheet, cash flow, assumptions</a:t>
            </a:r>
          </a:p>
          <a:p>
            <a:pPr lvl="1"/>
            <a:endParaRPr lang="en-US" dirty="0" smtClean="0"/>
          </a:p>
          <a:p>
            <a:r>
              <a:rPr lang="en-US" dirty="0" smtClean="0"/>
              <a:t>Structure of the Company/team/background</a:t>
            </a:r>
            <a:endParaRPr lang="en-US" dirty="0"/>
          </a:p>
        </p:txBody>
      </p:sp>
      <p:sp>
        <p:nvSpPr>
          <p:cNvPr id="4" name="Footer Placeholder 3"/>
          <p:cNvSpPr>
            <a:spLocks noGrp="1"/>
          </p:cNvSpPr>
          <p:nvPr>
            <p:ph type="ftr" sz="quarter" idx="11"/>
          </p:nvPr>
        </p:nvSpPr>
        <p:spPr/>
        <p:txBody>
          <a:bodyPr/>
          <a:lstStyle/>
          <a:p>
            <a:pPr>
              <a:defRPr/>
            </a:pPr>
            <a:r>
              <a:rPr lang="en-US" dirty="0" smtClean="0"/>
              <a:t>www.edisonventures.com</a:t>
            </a:r>
            <a:endParaRPr lang="en-US" dirty="0"/>
          </a:p>
        </p:txBody>
      </p:sp>
      <p:sp>
        <p:nvSpPr>
          <p:cNvPr id="5" name="Slide Number Placeholder 4"/>
          <p:cNvSpPr>
            <a:spLocks noGrp="1"/>
          </p:cNvSpPr>
          <p:nvPr>
            <p:ph type="sldNum" sz="quarter" idx="12"/>
          </p:nvPr>
        </p:nvSpPr>
        <p:spPr/>
        <p:txBody>
          <a:bodyPr/>
          <a:lstStyle/>
          <a:p>
            <a:pPr>
              <a:defRPr/>
            </a:pPr>
            <a:fld id="{35A773A0-55B0-4F02-AD0D-DC6974FD76D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pPr eaLnBrk="1" hangingPunct="1"/>
            <a:r>
              <a:rPr lang="en-US" sz="2600" smtClean="0"/>
              <a:t>Communicating with Investors</a:t>
            </a:r>
            <a:br>
              <a:rPr lang="en-US" sz="2600" smtClean="0"/>
            </a:br>
            <a:r>
              <a:rPr lang="en-US" sz="2600" smtClean="0"/>
              <a:t>Top Mistakes Made by Entrepreneurs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Communication Mistakes</a:t>
            </a:r>
            <a:endParaRPr lang="en-US" dirty="0"/>
          </a:p>
        </p:txBody>
      </p:sp>
      <p:sp>
        <p:nvSpPr>
          <p:cNvPr id="3" name="Content Placeholder 2"/>
          <p:cNvSpPr>
            <a:spLocks noGrp="1"/>
          </p:cNvSpPr>
          <p:nvPr>
            <p:ph idx="1"/>
          </p:nvPr>
        </p:nvSpPr>
        <p:spPr/>
        <p:txBody>
          <a:bodyPr/>
          <a:lstStyle/>
          <a:p>
            <a:pPr marL="457200" indent="-457200">
              <a:buAutoNum type="arabicPeriod" startAt="10"/>
            </a:pPr>
            <a:r>
              <a:rPr lang="en-US" dirty="0" smtClean="0"/>
              <a:t>Not well-introduced</a:t>
            </a:r>
          </a:p>
          <a:p>
            <a:pPr marL="457200" indent="-457200"/>
            <a:endParaRPr lang="en-US" dirty="0" smtClean="0"/>
          </a:p>
          <a:p>
            <a:pPr marL="457200" indent="-457200"/>
            <a:r>
              <a:rPr lang="en-US" dirty="0" smtClean="0"/>
              <a:t>  9.	Set valuation</a:t>
            </a:r>
          </a:p>
          <a:p>
            <a:pPr marL="457200" indent="-457200"/>
            <a:endParaRPr lang="en-US" dirty="0" smtClean="0"/>
          </a:p>
          <a:p>
            <a:pPr marL="457200" indent="-457200"/>
            <a:r>
              <a:rPr lang="en-US" dirty="0" smtClean="0"/>
              <a:t>  8.	Defensive, not open to feedback; not realistic about team</a:t>
            </a:r>
          </a:p>
          <a:p>
            <a:pPr marL="457200" indent="-457200"/>
            <a:endParaRPr lang="en-US" dirty="0" smtClean="0"/>
          </a:p>
          <a:p>
            <a:pPr marL="457200" indent="-457200"/>
            <a:r>
              <a:rPr lang="en-US" dirty="0" smtClean="0"/>
              <a:t>  7.	No evidence of sales ability; no evidence of traction</a:t>
            </a:r>
          </a:p>
          <a:p>
            <a:pPr marL="457200" indent="-457200"/>
            <a:endParaRPr lang="en-US" dirty="0" smtClean="0"/>
          </a:p>
          <a:p>
            <a:pPr marL="457200" indent="-457200"/>
            <a:r>
              <a:rPr lang="en-US" dirty="0" smtClean="0"/>
              <a:t>  6.	Unable to differentiate product or service</a:t>
            </a:r>
          </a:p>
          <a:p>
            <a:pPr marL="457200" indent="-457200"/>
            <a:r>
              <a:rPr lang="en-US" dirty="0" smtClean="0"/>
              <a:t> </a:t>
            </a:r>
          </a:p>
          <a:p>
            <a:pPr marL="457200" indent="-457200"/>
            <a:endParaRPr lang="en-US" dirty="0"/>
          </a:p>
        </p:txBody>
      </p:sp>
      <p:sp>
        <p:nvSpPr>
          <p:cNvPr id="4" name="Footer Placeholder 3"/>
          <p:cNvSpPr>
            <a:spLocks noGrp="1"/>
          </p:cNvSpPr>
          <p:nvPr>
            <p:ph type="ftr" sz="quarter" idx="11"/>
          </p:nvPr>
        </p:nvSpPr>
        <p:spPr/>
        <p:txBody>
          <a:bodyPr/>
          <a:lstStyle/>
          <a:p>
            <a:pPr>
              <a:defRPr/>
            </a:pPr>
            <a:r>
              <a:rPr lang="en-US" dirty="0" smtClean="0"/>
              <a:t>www.edisonventures.com</a:t>
            </a:r>
            <a:endParaRPr lang="en-US" dirty="0"/>
          </a:p>
        </p:txBody>
      </p:sp>
      <p:sp>
        <p:nvSpPr>
          <p:cNvPr id="5" name="Slide Number Placeholder 4"/>
          <p:cNvSpPr>
            <a:spLocks noGrp="1"/>
          </p:cNvSpPr>
          <p:nvPr>
            <p:ph type="sldNum" sz="quarter" idx="12"/>
          </p:nvPr>
        </p:nvSpPr>
        <p:spPr/>
        <p:txBody>
          <a:bodyPr/>
          <a:lstStyle/>
          <a:p>
            <a:pPr>
              <a:defRPr/>
            </a:pPr>
            <a:fld id="{35A773A0-55B0-4F02-AD0D-DC6974FD76D6}"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 10 Communication Mistakes</a:t>
            </a:r>
            <a:endParaRPr lang="en-US" dirty="0"/>
          </a:p>
        </p:txBody>
      </p:sp>
      <p:sp>
        <p:nvSpPr>
          <p:cNvPr id="7" name="Content Placeholder 6"/>
          <p:cNvSpPr>
            <a:spLocks noGrp="1"/>
          </p:cNvSpPr>
          <p:nvPr>
            <p:ph idx="1"/>
          </p:nvPr>
        </p:nvSpPr>
        <p:spPr/>
        <p:txBody>
          <a:bodyPr/>
          <a:lstStyle/>
          <a:p>
            <a:r>
              <a:rPr lang="en-US" dirty="0" smtClean="0"/>
              <a:t>  5.	Financials: unrealistic/incomplete; withhold negatives</a:t>
            </a:r>
          </a:p>
          <a:p>
            <a:endParaRPr lang="en-US" dirty="0" smtClean="0"/>
          </a:p>
          <a:p>
            <a:r>
              <a:rPr lang="en-US" dirty="0" smtClean="0"/>
              <a:t>  4.	Don’t understand the customer or the customer’s problem</a:t>
            </a:r>
          </a:p>
          <a:p>
            <a:endParaRPr lang="en-US" dirty="0" smtClean="0"/>
          </a:p>
          <a:p>
            <a:r>
              <a:rPr lang="en-US" dirty="0" smtClean="0"/>
              <a:t>  3.	Poor presentation and incomplete materials</a:t>
            </a:r>
          </a:p>
          <a:p>
            <a:endParaRPr lang="en-US" dirty="0" smtClean="0"/>
          </a:p>
          <a:p>
            <a:r>
              <a:rPr lang="en-US" dirty="0" smtClean="0"/>
              <a:t>  2.	Don’t do homework on investors</a:t>
            </a:r>
          </a:p>
          <a:p>
            <a:endParaRPr lang="en-US" dirty="0" smtClean="0"/>
          </a:p>
          <a:p>
            <a:r>
              <a:rPr lang="en-US" dirty="0" smtClean="0"/>
              <a:t>  1.	Don’t have a good grasp of competing products and companies</a:t>
            </a:r>
            <a:endParaRPr lang="en-US" dirty="0"/>
          </a:p>
        </p:txBody>
      </p:sp>
      <p:sp>
        <p:nvSpPr>
          <p:cNvPr id="4" name="Footer Placeholder 3"/>
          <p:cNvSpPr>
            <a:spLocks noGrp="1"/>
          </p:cNvSpPr>
          <p:nvPr>
            <p:ph type="ftr" sz="quarter" idx="11"/>
          </p:nvPr>
        </p:nvSpPr>
        <p:spPr/>
        <p:txBody>
          <a:bodyPr/>
          <a:lstStyle/>
          <a:p>
            <a:pPr>
              <a:defRPr/>
            </a:pPr>
            <a:r>
              <a:rPr lang="en-US" dirty="0" smtClean="0"/>
              <a:t>www.edisonventures.com</a:t>
            </a:r>
            <a:endParaRPr lang="en-US" dirty="0"/>
          </a:p>
        </p:txBody>
      </p:sp>
      <p:sp>
        <p:nvSpPr>
          <p:cNvPr id="5" name="Slide Number Placeholder 4"/>
          <p:cNvSpPr>
            <a:spLocks noGrp="1"/>
          </p:cNvSpPr>
          <p:nvPr>
            <p:ph type="sldNum" sz="quarter" idx="12"/>
          </p:nvPr>
        </p:nvSpPr>
        <p:spPr/>
        <p:txBody>
          <a:bodyPr/>
          <a:lstStyle/>
          <a:p>
            <a:pPr>
              <a:defRPr/>
            </a:pPr>
            <a:fld id="{35A773A0-55B0-4F02-AD0D-DC6974FD76D6}"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t>Joe Allegra</a:t>
            </a:r>
          </a:p>
        </p:txBody>
      </p:sp>
      <p:sp>
        <p:nvSpPr>
          <p:cNvPr id="26629" name="Rectangle 3"/>
          <p:cNvSpPr>
            <a:spLocks noGrp="1" noChangeArrowheads="1"/>
          </p:cNvSpPr>
          <p:nvPr>
            <p:ph idx="1"/>
          </p:nvPr>
        </p:nvSpPr>
        <p:spPr/>
        <p:txBody>
          <a:bodyPr/>
          <a:lstStyle/>
          <a:p>
            <a:pPr>
              <a:defRPr/>
            </a:pPr>
            <a:r>
              <a:rPr lang="en-US" sz="1800" dirty="0" smtClean="0"/>
              <a:t>Edison Ventures  -- General Partner 11 years</a:t>
            </a:r>
          </a:p>
          <a:p>
            <a:pPr>
              <a:defRPr/>
            </a:pPr>
            <a:r>
              <a:rPr lang="en-US" sz="1800" dirty="0" smtClean="0"/>
              <a:t>Early career in software products</a:t>
            </a:r>
          </a:p>
          <a:p>
            <a:pPr lvl="1">
              <a:buFont typeface="Arial" pitchFamily="34" charset="0"/>
              <a:buChar char="•"/>
              <a:defRPr/>
            </a:pPr>
            <a:r>
              <a:rPr lang="en-US" sz="1800" dirty="0" smtClean="0"/>
              <a:t>Started in technology and moved to product management, general management</a:t>
            </a:r>
          </a:p>
          <a:p>
            <a:pPr lvl="1">
              <a:buFont typeface="Arial" pitchFamily="34" charset="0"/>
              <a:buChar char="•"/>
              <a:defRPr/>
            </a:pPr>
            <a:r>
              <a:rPr lang="en-US" sz="1800" dirty="0" smtClean="0"/>
              <a:t>Applied Data Research – software pioneer</a:t>
            </a:r>
          </a:p>
          <a:p>
            <a:pPr>
              <a:defRPr/>
            </a:pPr>
            <a:r>
              <a:rPr lang="en-US" sz="1800" dirty="0" smtClean="0"/>
              <a:t>CEO and co-founder Princeton </a:t>
            </a:r>
            <a:r>
              <a:rPr lang="en-US" sz="1800" dirty="0" err="1" smtClean="0"/>
              <a:t>Softech</a:t>
            </a:r>
            <a:r>
              <a:rPr lang="en-US" sz="1800" dirty="0" smtClean="0"/>
              <a:t> </a:t>
            </a:r>
          </a:p>
          <a:p>
            <a:pPr lvl="1">
              <a:buFont typeface="Arial" pitchFamily="34" charset="0"/>
              <a:buChar char="•"/>
              <a:defRPr/>
            </a:pPr>
            <a:r>
              <a:rPr lang="en-US" sz="1800" dirty="0" smtClean="0"/>
              <a:t>Startup to $40M revenue in 2000</a:t>
            </a:r>
          </a:p>
          <a:p>
            <a:pPr marL="342900" lvl="1" indent="-342900">
              <a:buFont typeface="Wingdings" pitchFamily="2" charset="2"/>
              <a:buNone/>
              <a:defRPr/>
            </a:pPr>
            <a:r>
              <a:rPr lang="en-US" sz="1800" dirty="0" smtClean="0"/>
              <a:t>Led 29 financings, 12 new investments, 1 in due diligence </a:t>
            </a:r>
          </a:p>
          <a:p>
            <a:pPr lvl="1">
              <a:buFont typeface="Arial" pitchFamily="34" charset="0"/>
              <a:buChar char="•"/>
              <a:defRPr/>
            </a:pPr>
            <a:r>
              <a:rPr lang="en-US" sz="1800" dirty="0" smtClean="0"/>
              <a:t>Director of 21 Companies, 7 currently</a:t>
            </a:r>
          </a:p>
          <a:p>
            <a:pPr lvl="1">
              <a:buFont typeface="Arial" pitchFamily="34" charset="0"/>
              <a:buChar char="•"/>
              <a:defRPr/>
            </a:pPr>
            <a:r>
              <a:rPr lang="en-US" sz="1800" dirty="0" smtClean="0"/>
              <a:t>7 exits, 2 more in progress </a:t>
            </a:r>
          </a:p>
          <a:p>
            <a:pPr lvl="1">
              <a:buFont typeface="Arial" pitchFamily="34" charset="0"/>
              <a:buChar char="•"/>
              <a:defRPr/>
            </a:pPr>
            <a:r>
              <a:rPr lang="en-US" sz="1800" dirty="0" smtClean="0"/>
              <a:t>Portfolio Review Chair, lead Enterprise 2.0 segment</a:t>
            </a:r>
          </a:p>
          <a:p>
            <a:pPr marL="342900" lvl="1" indent="-342900">
              <a:buFont typeface="Wingdings" pitchFamily="2" charset="2"/>
              <a:buNone/>
              <a:defRPr/>
            </a:pPr>
            <a:r>
              <a:rPr lang="en-US" sz="1800" dirty="0" smtClean="0"/>
              <a:t>Co-founded Software Association of NJ/Merged with NJTC--chairman</a:t>
            </a:r>
          </a:p>
          <a:p>
            <a:pPr marL="342900" lvl="1" indent="-342900">
              <a:buFont typeface="Wingdings" pitchFamily="2" charset="2"/>
              <a:buNone/>
              <a:defRPr/>
            </a:pPr>
            <a:r>
              <a:rPr lang="en-US" sz="1800" dirty="0" smtClean="0"/>
              <a:t>BA Economics, Rutgers College</a:t>
            </a:r>
          </a:p>
          <a:p>
            <a:pPr>
              <a:defRPr/>
            </a:pPr>
            <a:r>
              <a:rPr lang="en-US" sz="1800" dirty="0" smtClean="0"/>
              <a:t>MBA, NYU Stern School</a:t>
            </a:r>
          </a:p>
        </p:txBody>
      </p:sp>
      <p:sp>
        <p:nvSpPr>
          <p:cNvPr id="16388" name="Slide Number Placeholder 5"/>
          <p:cNvSpPr>
            <a:spLocks noGrp="1"/>
          </p:cNvSpPr>
          <p:nvPr>
            <p:ph type="sldNum" sz="quarter" idx="11"/>
          </p:nvPr>
        </p:nvSpPr>
        <p:spPr bwMode="auto">
          <a:noFill/>
          <a:ln>
            <a:miter lim="800000"/>
            <a:headEnd/>
            <a:tailEnd/>
          </a:ln>
        </p:spPr>
        <p:txBody>
          <a:bodyPr/>
          <a:lstStyle/>
          <a:p>
            <a:fld id="{8DB2F811-C98C-4B28-B979-E07A5B1BEAA7}" type="slidenum">
              <a:rPr lang="en-US" smtClean="0"/>
              <a:pPr/>
              <a:t>2</a:t>
            </a:fld>
            <a:endParaRPr lang="en-US" smtClean="0"/>
          </a:p>
        </p:txBody>
      </p:sp>
      <p:sp>
        <p:nvSpPr>
          <p:cNvPr id="16389" name="Footer Placeholder 4"/>
          <p:cNvSpPr>
            <a:spLocks noGrp="1"/>
          </p:cNvSpPr>
          <p:nvPr>
            <p:ph type="ftr" sz="quarter" idx="12"/>
          </p:nvPr>
        </p:nvSpPr>
        <p:spPr bwMode="auto">
          <a:noFill/>
          <a:ln>
            <a:miter lim="800000"/>
            <a:headEnd/>
            <a:tailEnd/>
          </a:ln>
        </p:spPr>
        <p:txBody>
          <a:bodyPr/>
          <a:lstStyle/>
          <a:p>
            <a:r>
              <a:rPr lang="en-US" smtClean="0"/>
              <a:t>www.edisonventures.com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432A91E-7029-4B2D-B5AE-535E260DE837}" type="slidenum">
              <a:rPr lang="en-US" smtClean="0"/>
              <a:pPr>
                <a:defRPr/>
              </a:pPr>
              <a:t>20</a:t>
            </a:fld>
            <a:endParaRPr lang="en-US" dirty="0"/>
          </a:p>
        </p:txBody>
      </p:sp>
      <p:sp>
        <p:nvSpPr>
          <p:cNvPr id="2" name="Title 1"/>
          <p:cNvSpPr>
            <a:spLocks noGrp="1"/>
          </p:cNvSpPr>
          <p:nvPr>
            <p:ph type="title" idx="4294967295"/>
          </p:nvPr>
        </p:nvSpPr>
        <p:spPr>
          <a:xfrm>
            <a:off x="228600" y="334963"/>
            <a:ext cx="9144000" cy="579437"/>
          </a:xfrm>
        </p:spPr>
        <p:txBody>
          <a:bodyPr/>
          <a:lstStyle/>
          <a:p>
            <a:r>
              <a:rPr lang="en-US" sz="3200" dirty="0" smtClean="0"/>
              <a:t>9 Attributes of “Fundable Businesses”</a:t>
            </a:r>
            <a:endParaRPr lang="en-US" sz="3200" dirty="0"/>
          </a:p>
        </p:txBody>
      </p:sp>
      <p:sp>
        <p:nvSpPr>
          <p:cNvPr id="7" name="TextBox 6"/>
          <p:cNvSpPr txBox="1"/>
          <p:nvPr/>
        </p:nvSpPr>
        <p:spPr>
          <a:xfrm>
            <a:off x="304800" y="1295400"/>
            <a:ext cx="8610600" cy="6555641"/>
          </a:xfrm>
          <a:prstGeom prst="rect">
            <a:avLst/>
          </a:prstGeom>
          <a:noFill/>
        </p:spPr>
        <p:txBody>
          <a:bodyPr wrap="square" rtlCol="0">
            <a:spAutoFit/>
          </a:bodyPr>
          <a:lstStyle/>
          <a:p>
            <a:pPr marL="457200" indent="-457200">
              <a:buFont typeface="+mj-lt"/>
              <a:buAutoNum type="arabicPeriod"/>
            </a:pPr>
            <a:r>
              <a:rPr lang="en-US" sz="2000" dirty="0" smtClean="0"/>
              <a:t>Capital efficient business models</a:t>
            </a:r>
          </a:p>
          <a:p>
            <a:pPr marL="457200" indent="-457200">
              <a:buFont typeface="+mj-lt"/>
              <a:buAutoNum type="arabicPeriod"/>
            </a:pPr>
            <a:r>
              <a:rPr lang="en-US" sz="2000" dirty="0" smtClean="0"/>
              <a:t>Scalability</a:t>
            </a:r>
          </a:p>
          <a:p>
            <a:pPr marL="914400" lvl="1" indent="-457200">
              <a:buFont typeface="Wingdings" pitchFamily="2" charset="2"/>
              <a:buChar char="§"/>
            </a:pPr>
            <a:r>
              <a:rPr lang="en-US" sz="2000" dirty="0" smtClean="0"/>
              <a:t>High gross margin and/or net margin</a:t>
            </a:r>
          </a:p>
          <a:p>
            <a:pPr marL="457200" indent="-457200">
              <a:buFont typeface="+mj-lt"/>
              <a:buAutoNum type="arabicPeriod"/>
            </a:pPr>
            <a:r>
              <a:rPr lang="en-US" sz="2000" dirty="0" smtClean="0"/>
              <a:t>High customer retention</a:t>
            </a:r>
          </a:p>
          <a:p>
            <a:pPr marL="457200" indent="-457200">
              <a:buFont typeface="+mj-lt"/>
              <a:buAutoNum type="arabicPeriod"/>
            </a:pPr>
            <a:r>
              <a:rPr lang="en-US" sz="2000" dirty="0" smtClean="0"/>
              <a:t>Recurring revenue</a:t>
            </a:r>
          </a:p>
          <a:p>
            <a:pPr marL="457200" indent="-457200">
              <a:buFont typeface="+mj-lt"/>
              <a:buAutoNum type="arabicPeriod"/>
            </a:pPr>
            <a:r>
              <a:rPr lang="en-US" sz="2000" dirty="0" smtClean="0"/>
              <a:t>Large, fast growing or emerging markets</a:t>
            </a:r>
          </a:p>
          <a:p>
            <a:pPr marL="914400" lvl="1" indent="-457200">
              <a:buFont typeface="Wingdings" pitchFamily="2" charset="2"/>
              <a:buChar char="§"/>
            </a:pPr>
            <a:r>
              <a:rPr lang="en-US" sz="2000" dirty="0" smtClean="0"/>
              <a:t>If emerging, provide empirical evidence why it will continue</a:t>
            </a:r>
          </a:p>
          <a:p>
            <a:pPr marL="914400" lvl="1" indent="-457200">
              <a:buFont typeface="Wingdings" pitchFamily="2" charset="2"/>
              <a:buChar char="§"/>
            </a:pPr>
            <a:r>
              <a:rPr lang="en-US" sz="2000" dirty="0" smtClean="0"/>
              <a:t>Start in a niche, but articulate roadmap to expansion</a:t>
            </a:r>
          </a:p>
          <a:p>
            <a:pPr marL="457200" indent="-457200">
              <a:buFont typeface="+mj-lt"/>
              <a:buAutoNum type="arabicPeriod"/>
            </a:pPr>
            <a:r>
              <a:rPr lang="en-US" sz="2000" dirty="0" smtClean="0"/>
              <a:t>Realistic projections</a:t>
            </a:r>
          </a:p>
          <a:p>
            <a:pPr marL="457200" indent="-457200">
              <a:buFont typeface="+mj-lt"/>
              <a:buAutoNum type="arabicPeriod"/>
            </a:pPr>
            <a:r>
              <a:rPr lang="en-US" sz="2000" dirty="0" smtClean="0"/>
              <a:t>Team includes non-founders </a:t>
            </a:r>
          </a:p>
          <a:p>
            <a:pPr marL="914400" lvl="1" indent="-457200">
              <a:buFont typeface="Wingdings" pitchFamily="2" charset="2"/>
              <a:buChar char="§"/>
            </a:pPr>
            <a:r>
              <a:rPr lang="en-US" sz="2000" dirty="0" smtClean="0"/>
              <a:t>Executives who have been there</a:t>
            </a:r>
          </a:p>
          <a:p>
            <a:pPr marL="457200" indent="-457200">
              <a:buFont typeface="+mj-lt"/>
              <a:buAutoNum type="arabicPeriod"/>
            </a:pPr>
            <a:r>
              <a:rPr lang="en-US" sz="2000" dirty="0" smtClean="0"/>
              <a:t>Founder/CEO looking for a partner, not just a check</a:t>
            </a:r>
          </a:p>
          <a:p>
            <a:pPr marL="914400" lvl="1" indent="-457200">
              <a:buFont typeface="Wingdings" pitchFamily="2" charset="2"/>
              <a:buChar char="§"/>
            </a:pPr>
            <a:r>
              <a:rPr lang="en-US" sz="2000" dirty="0" smtClean="0"/>
              <a:t>Recognize others may have good ideas</a:t>
            </a:r>
          </a:p>
          <a:p>
            <a:pPr marL="914400" lvl="1" indent="-457200">
              <a:buFont typeface="Wingdings" pitchFamily="2" charset="2"/>
              <a:buChar char="§"/>
            </a:pPr>
            <a:r>
              <a:rPr lang="en-US" sz="2000" dirty="0" smtClean="0"/>
              <a:t>Open to debate to find the best answer</a:t>
            </a:r>
          </a:p>
          <a:p>
            <a:pPr marL="457200" indent="-457200">
              <a:buFont typeface="+mj-lt"/>
              <a:buAutoNum type="arabicPeriod"/>
            </a:pPr>
            <a:r>
              <a:rPr lang="en-US" sz="2000" dirty="0" smtClean="0"/>
              <a:t>Focus, focus, focus!</a:t>
            </a:r>
          </a:p>
          <a:p>
            <a:pPr marL="457200" indent="-457200"/>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pPr eaLnBrk="1" hangingPunct="1"/>
            <a:r>
              <a:rPr lang="en-US" u="none" smtClean="0"/>
              <a:t>Joe Allegra </a:t>
            </a:r>
          </a:p>
        </p:txBody>
      </p:sp>
      <p:sp>
        <p:nvSpPr>
          <p:cNvPr id="39939" name="Text Box 4"/>
          <p:cNvSpPr txBox="1">
            <a:spLocks noChangeArrowheads="1"/>
          </p:cNvSpPr>
          <p:nvPr/>
        </p:nvSpPr>
        <p:spPr bwMode="auto">
          <a:xfrm>
            <a:off x="5181600" y="5408613"/>
            <a:ext cx="3276600" cy="460375"/>
          </a:xfrm>
          <a:prstGeom prst="rect">
            <a:avLst/>
          </a:prstGeom>
          <a:noFill/>
          <a:ln w="9525">
            <a:noFill/>
            <a:miter lim="800000"/>
            <a:headEnd/>
            <a:tailEnd/>
          </a:ln>
        </p:spPr>
        <p:txBody>
          <a:bodyPr>
            <a:spAutoFit/>
          </a:bodyPr>
          <a:lstStyle/>
          <a:p>
            <a:pPr algn="r" defTabSz="914400">
              <a:spcBef>
                <a:spcPct val="50000"/>
              </a:spcBef>
            </a:pPr>
            <a:r>
              <a:rPr lang="en-US" sz="2400">
                <a:solidFill>
                  <a:schemeClr val="bg1"/>
                </a:solidFill>
              </a:rPr>
              <a:t>General Partner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88770" tIns="44384" rIns="88770" bIns="44384" anchor="ctr"/>
          <a:lstStyle/>
          <a:p>
            <a:r>
              <a:rPr lang="en-US" smtClean="0"/>
              <a:t>Edison Ventures</a:t>
            </a:r>
          </a:p>
        </p:txBody>
      </p:sp>
      <p:sp>
        <p:nvSpPr>
          <p:cNvPr id="17411" name="Rectangle 3"/>
          <p:cNvSpPr>
            <a:spLocks noGrp="1" noChangeArrowheads="1"/>
          </p:cNvSpPr>
          <p:nvPr>
            <p:ph idx="1"/>
          </p:nvPr>
        </p:nvSpPr>
        <p:spPr/>
        <p:txBody>
          <a:bodyPr lIns="88770" tIns="44384" rIns="88770" bIns="44384"/>
          <a:lstStyle/>
          <a:p>
            <a:pPr marL="0" indent="0" defTabSz="990600">
              <a:spcBef>
                <a:spcPct val="0"/>
              </a:spcBef>
              <a:spcAft>
                <a:spcPct val="30000"/>
              </a:spcAft>
            </a:pPr>
            <a:r>
              <a:rPr lang="en-US" sz="1800" dirty="0" smtClean="0"/>
              <a:t>Founded 1986, named after Thomas Edison</a:t>
            </a:r>
          </a:p>
          <a:p>
            <a:pPr marL="0" indent="0" defTabSz="990600">
              <a:spcBef>
                <a:spcPct val="0"/>
              </a:spcBef>
              <a:spcAft>
                <a:spcPct val="30000"/>
              </a:spcAft>
            </a:pPr>
            <a:r>
              <a:rPr lang="en-US" sz="1800" dirty="0" smtClean="0"/>
              <a:t>NJ headquarters with offices in VA, NY and MA to cover East Coast</a:t>
            </a:r>
          </a:p>
          <a:p>
            <a:pPr marL="0" indent="0" defTabSz="990600">
              <a:spcBef>
                <a:spcPct val="0"/>
              </a:spcBef>
              <a:spcAft>
                <a:spcPct val="30000"/>
              </a:spcAft>
            </a:pPr>
            <a:r>
              <a:rPr lang="en-US" sz="1800" dirty="0" smtClean="0"/>
              <a:t>Industry specialties (majority of portfolio): </a:t>
            </a:r>
          </a:p>
          <a:p>
            <a:pPr lvl="1" indent="-287338" defTabSz="990600">
              <a:spcBef>
                <a:spcPct val="0"/>
              </a:spcBef>
            </a:pPr>
            <a:r>
              <a:rPr lang="en-US" sz="1800" dirty="0" smtClean="0"/>
              <a:t>Financial Technology </a:t>
            </a:r>
          </a:p>
          <a:p>
            <a:pPr lvl="1" indent="-287338" defTabSz="990600"/>
            <a:r>
              <a:rPr lang="en-US" sz="1800" dirty="0" smtClean="0"/>
              <a:t>Healthcare IT </a:t>
            </a:r>
          </a:p>
          <a:p>
            <a:pPr lvl="1" indent="-287338" defTabSz="990600"/>
            <a:r>
              <a:rPr lang="en-US" sz="1800" dirty="0" smtClean="0"/>
              <a:t>Interactive Marketing and </a:t>
            </a:r>
            <a:r>
              <a:rPr lang="en-US" sz="1800" dirty="0" err="1" smtClean="0"/>
              <a:t>eCommerce</a:t>
            </a:r>
            <a:endParaRPr lang="en-US" sz="1800" dirty="0" smtClean="0"/>
          </a:p>
          <a:p>
            <a:pPr lvl="1" indent="-287338" defTabSz="990600"/>
            <a:r>
              <a:rPr lang="en-US" sz="1800" dirty="0" smtClean="0"/>
              <a:t>Enterprise 2.0: Cloud, </a:t>
            </a:r>
            <a:r>
              <a:rPr lang="en-US" sz="1800" dirty="0" err="1" smtClean="0"/>
              <a:t>SaaS</a:t>
            </a:r>
            <a:r>
              <a:rPr lang="en-US" sz="1800" dirty="0" smtClean="0"/>
              <a:t>, Mobile</a:t>
            </a:r>
          </a:p>
          <a:p>
            <a:pPr marL="0" indent="0" defTabSz="990600">
              <a:spcBef>
                <a:spcPct val="30000"/>
              </a:spcBef>
              <a:spcAft>
                <a:spcPct val="30000"/>
              </a:spcAft>
            </a:pPr>
            <a:r>
              <a:rPr lang="en-US" sz="1800" dirty="0" smtClean="0"/>
              <a:t>7 partnerships total $884M; 180 investments and 121 exits</a:t>
            </a:r>
          </a:p>
          <a:p>
            <a:pPr marL="0" indent="0" defTabSz="990600">
              <a:spcBef>
                <a:spcPct val="0"/>
              </a:spcBef>
              <a:spcAft>
                <a:spcPct val="30000"/>
              </a:spcAft>
            </a:pPr>
            <a:r>
              <a:rPr lang="en-US" sz="1800" dirty="0" smtClean="0"/>
              <a:t>59 active portfolio companies</a:t>
            </a:r>
          </a:p>
          <a:p>
            <a:pPr lvl="1" indent="-287338" defTabSz="990600"/>
            <a:r>
              <a:rPr lang="en-US" sz="1800" dirty="0" smtClean="0"/>
              <a:t>$1B LTM revenue – average $20.4M</a:t>
            </a:r>
          </a:p>
          <a:p>
            <a:pPr lvl="1" indent="-287338" defTabSz="990600"/>
            <a:r>
              <a:rPr lang="en-US" sz="1800" dirty="0" smtClean="0"/>
              <a:t>Estimated $2.1B market cap</a:t>
            </a:r>
          </a:p>
        </p:txBody>
      </p:sp>
      <p:sp>
        <p:nvSpPr>
          <p:cNvPr id="17412" name="Footer Placeholder 2"/>
          <p:cNvSpPr>
            <a:spLocks noGrp="1"/>
          </p:cNvSpPr>
          <p:nvPr>
            <p:ph type="ftr" sz="quarter" idx="11"/>
          </p:nvPr>
        </p:nvSpPr>
        <p:spPr>
          <a:noFill/>
        </p:spPr>
        <p:txBody>
          <a:bodyPr/>
          <a:lstStyle/>
          <a:p>
            <a:r>
              <a:rPr lang="en-US" smtClean="0"/>
              <a:t>www.edisonventures.com</a:t>
            </a:r>
          </a:p>
        </p:txBody>
      </p:sp>
      <p:sp>
        <p:nvSpPr>
          <p:cNvPr id="17413" name="Slide Number Placeholder 3"/>
          <p:cNvSpPr>
            <a:spLocks noGrp="1"/>
          </p:cNvSpPr>
          <p:nvPr>
            <p:ph type="sldNum" sz="quarter" idx="12"/>
          </p:nvPr>
        </p:nvSpPr>
        <p:spPr>
          <a:noFill/>
        </p:spPr>
        <p:txBody>
          <a:bodyPr/>
          <a:lstStyle/>
          <a:p>
            <a:fld id="{1A5880B2-1CCF-47D7-A2D4-C61956469518}" type="slidenum">
              <a:rPr lang="en-US" smtClean="0"/>
              <a:pPr/>
              <a:t>3</a:t>
            </a:fld>
            <a:endParaRPr lang="en-US" smtClean="0"/>
          </a:p>
        </p:txBody>
      </p:sp>
      <p:grpSp>
        <p:nvGrpSpPr>
          <p:cNvPr id="17414" name="Group 4"/>
          <p:cNvGrpSpPr>
            <a:grpSpLocks/>
          </p:cNvGrpSpPr>
          <p:nvPr/>
        </p:nvGrpSpPr>
        <p:grpSpPr bwMode="auto">
          <a:xfrm>
            <a:off x="1371600" y="5643563"/>
            <a:ext cx="6165850" cy="511175"/>
            <a:chOff x="981" y="3555"/>
            <a:chExt cx="3884" cy="322"/>
          </a:xfrm>
        </p:grpSpPr>
        <p:sp>
          <p:nvSpPr>
            <p:cNvPr id="17415" name="AutoShape 406"/>
            <p:cNvSpPr>
              <a:spLocks noChangeAspect="1" noChangeArrowheads="1"/>
            </p:cNvSpPr>
            <p:nvPr/>
          </p:nvSpPr>
          <p:spPr bwMode="auto">
            <a:xfrm>
              <a:off x="981" y="3555"/>
              <a:ext cx="3884" cy="322"/>
            </a:xfrm>
            <a:prstGeom prst="roundRect">
              <a:avLst>
                <a:gd name="adj" fmla="val 32352"/>
              </a:avLst>
            </a:prstGeom>
            <a:solidFill>
              <a:srgbClr val="C0C0C0">
                <a:alpha val="34117"/>
              </a:srgbClr>
            </a:solidFill>
            <a:ln w="12700">
              <a:noFill/>
              <a:round/>
              <a:headEnd/>
              <a:tailEnd/>
            </a:ln>
          </p:spPr>
          <p:txBody>
            <a:bodyPr wrap="none" lIns="91358" tIns="45677" rIns="91358" bIns="45677" anchor="ctr"/>
            <a:lstStyle/>
            <a:p>
              <a:pPr defTabSz="914400"/>
              <a:endParaRPr lang="en-US">
                <a:latin typeface="Geneva" pitchFamily="-32" charset="0"/>
              </a:endParaRPr>
            </a:p>
          </p:txBody>
        </p:sp>
        <p:sp>
          <p:nvSpPr>
            <p:cNvPr id="17416" name="Rectangle 407"/>
            <p:cNvSpPr>
              <a:spLocks noChangeAspect="1" noChangeArrowheads="1"/>
            </p:cNvSpPr>
            <p:nvPr/>
          </p:nvSpPr>
          <p:spPr bwMode="auto">
            <a:xfrm>
              <a:off x="1234" y="3621"/>
              <a:ext cx="3541" cy="192"/>
            </a:xfrm>
            <a:prstGeom prst="rect">
              <a:avLst/>
            </a:prstGeom>
            <a:noFill/>
            <a:ln w="12700">
              <a:noFill/>
              <a:miter lim="800000"/>
              <a:headEnd/>
              <a:tailEnd/>
            </a:ln>
          </p:spPr>
          <p:txBody>
            <a:bodyPr lIns="91358" tIns="45677" rIns="91358" bIns="45677">
              <a:spAutoFit/>
            </a:bodyPr>
            <a:lstStyle/>
            <a:p>
              <a:pPr algn="ctr" defTabSz="990600"/>
              <a:r>
                <a:rPr lang="en-US" sz="1400">
                  <a:latin typeface="Geneva" pitchFamily="-32" charset="0"/>
                </a:rPr>
                <a:t>25 Year Track Record of VC </a:t>
              </a:r>
              <a:r>
                <a:rPr lang="en-US" sz="1400" b="1">
                  <a:latin typeface="Geneva" pitchFamily="-32" charset="0"/>
                </a:rPr>
                <a:t>Innovation</a:t>
              </a:r>
              <a:r>
                <a:rPr lang="en-US" sz="1400">
                  <a:latin typeface="Geneva" pitchFamily="-32" charset="0"/>
                </a:rPr>
                <a:t> and </a:t>
              </a:r>
              <a:r>
                <a:rPr lang="en-US" sz="1400" b="1">
                  <a:latin typeface="Geneva" pitchFamily="-32" charset="0"/>
                </a:rPr>
                <a:t>Strong Returns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a:noFill/>
        </p:spPr>
        <p:txBody>
          <a:bodyPr/>
          <a:lstStyle/>
          <a:p>
            <a:r>
              <a:rPr lang="en-US" dirty="0" smtClean="0"/>
              <a:t>www.edisonventures.com</a:t>
            </a:r>
          </a:p>
        </p:txBody>
      </p:sp>
      <p:sp>
        <p:nvSpPr>
          <p:cNvPr id="18435" name="Slide Number Placeholder 3"/>
          <p:cNvSpPr>
            <a:spLocks noGrp="1"/>
          </p:cNvSpPr>
          <p:nvPr>
            <p:ph type="sldNum" sz="quarter" idx="12"/>
          </p:nvPr>
        </p:nvSpPr>
        <p:spPr>
          <a:noFill/>
        </p:spPr>
        <p:txBody>
          <a:bodyPr/>
          <a:lstStyle/>
          <a:p>
            <a:fld id="{ACEDE0A8-7B4C-49AA-982F-3978AFC5FD36}" type="slidenum">
              <a:rPr lang="en-US" smtClean="0"/>
              <a:pPr/>
              <a:t>4</a:t>
            </a:fld>
            <a:endParaRPr lang="en-US" smtClean="0"/>
          </a:p>
        </p:txBody>
      </p:sp>
      <p:sp>
        <p:nvSpPr>
          <p:cNvPr id="18436" name="Rectangle 3"/>
          <p:cNvSpPr>
            <a:spLocks noGrp="1" noChangeArrowheads="1"/>
          </p:cNvSpPr>
          <p:nvPr>
            <p:ph type="body" idx="4294967295"/>
          </p:nvPr>
        </p:nvSpPr>
        <p:spPr>
          <a:xfrm>
            <a:off x="690563" y="1247775"/>
            <a:ext cx="8228012" cy="4986338"/>
          </a:xfrm>
        </p:spPr>
        <p:txBody>
          <a:bodyPr lIns="88770" tIns="44384" rIns="88770" bIns="44384"/>
          <a:lstStyle/>
          <a:p>
            <a:pPr marL="0" indent="0" defTabSz="990600">
              <a:spcBef>
                <a:spcPct val="0"/>
              </a:spcBef>
              <a:spcAft>
                <a:spcPct val="30000"/>
              </a:spcAft>
            </a:pPr>
            <a:r>
              <a:rPr lang="en-US" sz="2000" dirty="0" smtClean="0"/>
              <a:t>Technology enabled business solution  </a:t>
            </a:r>
          </a:p>
          <a:p>
            <a:pPr lvl="1" indent="-287338" defTabSz="990600">
              <a:spcBef>
                <a:spcPct val="0"/>
              </a:spcBef>
              <a:spcAft>
                <a:spcPct val="30000"/>
              </a:spcAft>
            </a:pPr>
            <a:r>
              <a:rPr lang="en-US" sz="1800" dirty="0" smtClean="0"/>
              <a:t>Leader in emerging market segment</a:t>
            </a:r>
          </a:p>
          <a:p>
            <a:pPr lvl="1" indent="-287338" defTabSz="990600">
              <a:spcBef>
                <a:spcPct val="0"/>
              </a:spcBef>
              <a:spcAft>
                <a:spcPct val="30000"/>
              </a:spcAft>
            </a:pPr>
            <a:r>
              <a:rPr lang="en-US" sz="1800" dirty="0" smtClean="0"/>
              <a:t>Domain expertise combined with intellectual property</a:t>
            </a:r>
          </a:p>
          <a:p>
            <a:pPr lvl="1" indent="-287338" defTabSz="990600">
              <a:spcBef>
                <a:spcPct val="0"/>
              </a:spcBef>
              <a:spcAft>
                <a:spcPct val="30000"/>
              </a:spcAft>
            </a:pPr>
            <a:endParaRPr lang="en-US" sz="1800" dirty="0" smtClean="0"/>
          </a:p>
          <a:p>
            <a:pPr marL="0" indent="0" defTabSz="990600">
              <a:spcBef>
                <a:spcPct val="0"/>
              </a:spcBef>
              <a:spcAft>
                <a:spcPct val="30000"/>
              </a:spcAft>
            </a:pPr>
            <a:r>
              <a:rPr lang="en-US" sz="2000" dirty="0" smtClean="0"/>
              <a:t>$5-20M revenue, 25+% growth rate at time of investment</a:t>
            </a:r>
          </a:p>
          <a:p>
            <a:pPr marL="0" indent="0" defTabSz="990600">
              <a:spcBef>
                <a:spcPct val="0"/>
              </a:spcBef>
              <a:spcAft>
                <a:spcPct val="30000"/>
              </a:spcAft>
            </a:pPr>
            <a:endParaRPr lang="en-US" sz="2000" dirty="0" smtClean="0"/>
          </a:p>
          <a:p>
            <a:pPr marL="0" indent="0" defTabSz="990600">
              <a:spcBef>
                <a:spcPct val="0"/>
              </a:spcBef>
              <a:spcAft>
                <a:spcPct val="30000"/>
              </a:spcAft>
            </a:pPr>
            <a:r>
              <a:rPr lang="en-US" sz="2000" dirty="0" smtClean="0"/>
              <a:t>$5-10M initial investment, $3-5M follow-on</a:t>
            </a:r>
          </a:p>
          <a:p>
            <a:pPr marL="0" indent="0" defTabSz="990600">
              <a:spcBef>
                <a:spcPct val="0"/>
              </a:spcBef>
              <a:spcAft>
                <a:spcPct val="30000"/>
              </a:spcAft>
            </a:pPr>
            <a:endParaRPr lang="en-US" sz="2000" dirty="0" smtClean="0"/>
          </a:p>
          <a:p>
            <a:pPr marL="0" indent="0" defTabSz="990600">
              <a:spcBef>
                <a:spcPct val="0"/>
              </a:spcBef>
              <a:spcAft>
                <a:spcPct val="30000"/>
              </a:spcAft>
            </a:pPr>
            <a:r>
              <a:rPr lang="en-US" sz="2000" dirty="0" smtClean="0"/>
              <a:t>Accelerate growth:  30-60%</a:t>
            </a:r>
          </a:p>
          <a:p>
            <a:pPr marL="0" indent="0" defTabSz="990600">
              <a:spcBef>
                <a:spcPct val="0"/>
              </a:spcBef>
              <a:spcAft>
                <a:spcPct val="30000"/>
              </a:spcAft>
            </a:pPr>
            <a:endParaRPr lang="en-US" sz="2000" dirty="0" smtClean="0"/>
          </a:p>
          <a:p>
            <a:pPr marL="0" indent="0" defTabSz="990600">
              <a:spcBef>
                <a:spcPct val="0"/>
              </a:spcBef>
              <a:spcAft>
                <a:spcPct val="30000"/>
              </a:spcAft>
            </a:pPr>
            <a:r>
              <a:rPr lang="en-US" sz="2000" dirty="0" smtClean="0"/>
              <a:t>Potential 15+% EBITDA Margin</a:t>
            </a:r>
          </a:p>
          <a:p>
            <a:pPr marL="0" indent="0" defTabSz="990600"/>
            <a:endParaRPr lang="en-US" sz="2000" dirty="0" smtClean="0"/>
          </a:p>
        </p:txBody>
      </p:sp>
      <p:sp>
        <p:nvSpPr>
          <p:cNvPr id="18437" name="Rectangle 2"/>
          <p:cNvSpPr>
            <a:spLocks noChangeArrowheads="1"/>
          </p:cNvSpPr>
          <p:nvPr/>
        </p:nvSpPr>
        <p:spPr bwMode="auto">
          <a:xfrm>
            <a:off x="457200" y="334963"/>
            <a:ext cx="8229600" cy="579437"/>
          </a:xfrm>
          <a:prstGeom prst="rect">
            <a:avLst/>
          </a:prstGeom>
          <a:noFill/>
          <a:ln w="9525">
            <a:noFill/>
            <a:miter lim="800000"/>
            <a:headEnd/>
            <a:tailEnd/>
          </a:ln>
        </p:spPr>
        <p:txBody>
          <a:bodyPr lIns="88770" tIns="44384" rIns="88770" bIns="44384" anchor="ctr"/>
          <a:lstStyle/>
          <a:p>
            <a:pPr eaLnBrk="0" hangingPunct="0"/>
            <a:r>
              <a:rPr lang="en-US" sz="3600" b="1">
                <a:solidFill>
                  <a:schemeClr val="bg1"/>
                </a:solidFill>
              </a:rPr>
              <a:t>“Edison Investment” Profile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ChangeArrowheads="1"/>
          </p:cNvSpPr>
          <p:nvPr/>
        </p:nvSpPr>
        <p:spPr bwMode="auto">
          <a:xfrm>
            <a:off x="6172200" y="1266825"/>
            <a:ext cx="2593975" cy="4540250"/>
          </a:xfrm>
          <a:prstGeom prst="rect">
            <a:avLst/>
          </a:prstGeom>
          <a:noFill/>
          <a:ln w="12700" algn="ctr">
            <a:solidFill>
              <a:srgbClr val="87985D"/>
            </a:solidFill>
            <a:miter lim="800000"/>
            <a:headEnd/>
            <a:tailEnd/>
          </a:ln>
        </p:spPr>
        <p:txBody>
          <a:bodyPr wrap="none" lIns="82030" tIns="41015" rIns="82030" bIns="41015"/>
          <a:lstStyle/>
          <a:p>
            <a:pPr algn="ctr" defTabSz="820738"/>
            <a:r>
              <a:rPr lang="en-US" sz="1400" b="1" dirty="0" smtClean="0">
                <a:solidFill>
                  <a:prstClr val="black"/>
                </a:solidFill>
                <a:latin typeface="Arial" pitchFamily="34" charset="0"/>
                <a:cs typeface="Arial" pitchFamily="34" charset="0"/>
              </a:rPr>
              <a:t>Consumer</a:t>
            </a:r>
          </a:p>
          <a:p>
            <a:pPr algn="ctr" defTabSz="820738"/>
            <a:endParaRPr lang="en-US" sz="1300" b="1" dirty="0" smtClean="0">
              <a:solidFill>
                <a:srgbClr val="87985D"/>
              </a:solidFill>
              <a:latin typeface="Arial" pitchFamily="34" charset="0"/>
              <a:cs typeface="Arial" pitchFamily="34" charset="0"/>
            </a:endParaRPr>
          </a:p>
          <a:p>
            <a:pPr algn="ctr" defTabSz="820738"/>
            <a:r>
              <a:rPr lang="en-US" sz="1200" dirty="0" smtClean="0">
                <a:solidFill>
                  <a:srgbClr val="595B5A"/>
                </a:solidFill>
                <a:latin typeface="Arial" pitchFamily="34" charset="0"/>
                <a:cs typeface="Arial" pitchFamily="34" charset="0"/>
              </a:rPr>
              <a:t>Payments </a:t>
            </a:r>
          </a:p>
          <a:p>
            <a:pPr algn="ctr" defTabSz="820738"/>
            <a:r>
              <a:rPr lang="en-US" sz="1200" dirty="0" smtClean="0">
                <a:solidFill>
                  <a:srgbClr val="595B5A"/>
                </a:solidFill>
                <a:latin typeface="Arial" pitchFamily="34" charset="0"/>
                <a:cs typeface="Arial" pitchFamily="34" charset="0"/>
              </a:rPr>
              <a:t>Unbanked/Cash Preferred</a:t>
            </a:r>
          </a:p>
          <a:p>
            <a:pPr algn="ctr" defTabSz="820738"/>
            <a:r>
              <a:rPr lang="en-US" sz="1200" dirty="0" smtClean="0">
                <a:solidFill>
                  <a:srgbClr val="595B5A"/>
                </a:solidFill>
                <a:latin typeface="Arial" pitchFamily="34" charset="0"/>
                <a:cs typeface="Arial" pitchFamily="34" charset="0"/>
              </a:rPr>
              <a:t>Tax Preparation</a:t>
            </a:r>
          </a:p>
          <a:p>
            <a:pPr algn="ctr" defTabSz="820738"/>
            <a:r>
              <a:rPr lang="en-US" sz="1200" dirty="0" smtClean="0">
                <a:solidFill>
                  <a:srgbClr val="595B5A"/>
                </a:solidFill>
                <a:latin typeface="Arial" pitchFamily="34" charset="0"/>
                <a:cs typeface="Arial" pitchFamily="34" charset="0"/>
              </a:rPr>
              <a:t>Foreign Exchange Trading</a:t>
            </a:r>
          </a:p>
          <a:p>
            <a:pPr algn="ctr" defTabSz="820738"/>
            <a:r>
              <a:rPr lang="en-US" sz="1200" dirty="0" smtClean="0">
                <a:solidFill>
                  <a:srgbClr val="595B5A"/>
                </a:solidFill>
                <a:latin typeface="Arial" pitchFamily="34" charset="0"/>
                <a:cs typeface="Arial" pitchFamily="34" charset="0"/>
              </a:rPr>
              <a:t>Time and Expense Management</a:t>
            </a: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p:txBody>
      </p:sp>
      <p:sp>
        <p:nvSpPr>
          <p:cNvPr id="24580" name="Rectangle 6"/>
          <p:cNvSpPr>
            <a:spLocks noChangeArrowheads="1"/>
          </p:cNvSpPr>
          <p:nvPr/>
        </p:nvSpPr>
        <p:spPr bwMode="auto">
          <a:xfrm>
            <a:off x="381000" y="1266825"/>
            <a:ext cx="2593975" cy="4540250"/>
          </a:xfrm>
          <a:prstGeom prst="rect">
            <a:avLst/>
          </a:prstGeom>
          <a:solidFill>
            <a:schemeClr val="bg1"/>
          </a:solidFill>
          <a:ln w="12700" algn="ctr">
            <a:solidFill>
              <a:srgbClr val="87985D"/>
            </a:solidFill>
            <a:miter lim="800000"/>
            <a:headEnd/>
            <a:tailEnd/>
          </a:ln>
        </p:spPr>
        <p:txBody>
          <a:bodyPr wrap="none" lIns="82030" tIns="41015" rIns="82030" bIns="41015"/>
          <a:lstStyle/>
          <a:p>
            <a:pPr algn="ctr" defTabSz="820738"/>
            <a:r>
              <a:rPr lang="en-US" sz="1400" b="1" dirty="0" smtClean="0">
                <a:solidFill>
                  <a:prstClr val="black"/>
                </a:solidFill>
                <a:latin typeface="Geneva"/>
                <a:cs typeface="Times New Roman" pitchFamily="18" charset="0"/>
              </a:rPr>
              <a:t>Securities &amp; Capital Markets</a:t>
            </a:r>
          </a:p>
          <a:p>
            <a:pPr algn="ctr" defTabSz="820738"/>
            <a:endParaRPr lang="en-US" sz="1300" dirty="0" smtClean="0">
              <a:solidFill>
                <a:srgbClr val="87985D"/>
              </a:solidFill>
              <a:latin typeface="Arial" pitchFamily="34" charset="0"/>
              <a:cs typeface="Arial" pitchFamily="34" charset="0"/>
            </a:endParaRPr>
          </a:p>
          <a:p>
            <a:pPr algn="ctr" defTabSz="820738"/>
            <a:r>
              <a:rPr lang="en-US" sz="1200" dirty="0" smtClean="0">
                <a:solidFill>
                  <a:srgbClr val="595B5A"/>
                </a:solidFill>
                <a:latin typeface="Arial" pitchFamily="34" charset="0"/>
                <a:cs typeface="Arial" pitchFamily="34" charset="0"/>
              </a:rPr>
              <a:t>Wealth Management</a:t>
            </a:r>
          </a:p>
          <a:p>
            <a:pPr algn="ctr" defTabSz="820738"/>
            <a:r>
              <a:rPr lang="en-US" sz="1200" dirty="0" smtClean="0">
                <a:solidFill>
                  <a:srgbClr val="595B5A"/>
                </a:solidFill>
                <a:latin typeface="Arial" pitchFamily="34" charset="0"/>
                <a:cs typeface="Arial" pitchFamily="34" charset="0"/>
              </a:rPr>
              <a:t>Multi-Asset Trading Technology</a:t>
            </a:r>
          </a:p>
          <a:p>
            <a:pPr algn="ctr" defTabSz="820738"/>
            <a:r>
              <a:rPr lang="en-US" sz="1200" dirty="0" smtClean="0">
                <a:solidFill>
                  <a:srgbClr val="595B5A"/>
                </a:solidFill>
                <a:latin typeface="Arial" pitchFamily="34" charset="0"/>
                <a:cs typeface="Arial" pitchFamily="34" charset="0"/>
              </a:rPr>
              <a:t>Middle and Back Office Automation</a:t>
            </a:r>
          </a:p>
          <a:p>
            <a:pPr algn="ctr" defTabSz="820738"/>
            <a:r>
              <a:rPr lang="en-US" sz="1200" dirty="0" smtClean="0">
                <a:solidFill>
                  <a:srgbClr val="595B5A"/>
                </a:solidFill>
                <a:latin typeface="Arial" pitchFamily="34" charset="0"/>
                <a:cs typeface="Arial" pitchFamily="34" charset="0"/>
              </a:rPr>
              <a:t>Reporting Solutions</a:t>
            </a:r>
          </a:p>
          <a:p>
            <a:pPr algn="ctr" defTabSz="820738"/>
            <a:endParaRPr lang="en-US" sz="1200" dirty="0" smtClean="0">
              <a:solidFill>
                <a:srgbClr val="87985D"/>
              </a:solidFill>
              <a:latin typeface="Arial" pitchFamily="34" charset="0"/>
              <a:cs typeface="Arial" pitchFamily="34" charset="0"/>
            </a:endParaRPr>
          </a:p>
          <a:p>
            <a:pPr algn="ctr" defTabSz="820738"/>
            <a:endParaRPr lang="en-US" sz="1200" b="1" dirty="0" smtClean="0">
              <a:solidFill>
                <a:srgbClr val="87985D"/>
              </a:solidFill>
              <a:latin typeface="Arial" pitchFamily="34" charset="0"/>
              <a:cs typeface="Arial" pitchFamily="34" charset="0"/>
            </a:endParaRPr>
          </a:p>
        </p:txBody>
      </p:sp>
      <p:sp>
        <p:nvSpPr>
          <p:cNvPr id="24581" name="Rectangle 6"/>
          <p:cNvSpPr>
            <a:spLocks noChangeArrowheads="1"/>
          </p:cNvSpPr>
          <p:nvPr/>
        </p:nvSpPr>
        <p:spPr bwMode="auto">
          <a:xfrm>
            <a:off x="3200400" y="1268413"/>
            <a:ext cx="2759075" cy="4545012"/>
          </a:xfrm>
          <a:prstGeom prst="rect">
            <a:avLst/>
          </a:prstGeom>
          <a:solidFill>
            <a:schemeClr val="bg1"/>
          </a:solidFill>
          <a:ln w="12700" algn="ctr">
            <a:solidFill>
              <a:srgbClr val="87985D"/>
            </a:solidFill>
            <a:miter lim="800000"/>
            <a:headEnd/>
            <a:tailEnd/>
          </a:ln>
        </p:spPr>
        <p:txBody>
          <a:bodyPr wrap="none" lIns="82030" tIns="41015" rIns="82030" bIns="41015"/>
          <a:lstStyle/>
          <a:p>
            <a:pPr algn="ctr" defTabSz="820738"/>
            <a:r>
              <a:rPr lang="en-US" sz="1300" b="1" dirty="0" smtClean="0">
                <a:solidFill>
                  <a:prstClr val="black"/>
                </a:solidFill>
                <a:latin typeface="Geneva"/>
                <a:cs typeface="Times New Roman" pitchFamily="18" charset="0"/>
              </a:rPr>
              <a:t>Financial Tech-Enabled Services</a:t>
            </a:r>
          </a:p>
          <a:p>
            <a:pPr algn="ctr" defTabSz="820738"/>
            <a:endParaRPr lang="en-US" sz="1300" dirty="0" smtClean="0">
              <a:solidFill>
                <a:srgbClr val="87985D"/>
              </a:solidFill>
              <a:latin typeface="Arial" pitchFamily="34" charset="0"/>
              <a:cs typeface="Arial" pitchFamily="34" charset="0"/>
            </a:endParaRPr>
          </a:p>
          <a:p>
            <a:pPr algn="ctr" defTabSz="820738"/>
            <a:r>
              <a:rPr lang="en-US" sz="1200" dirty="0" smtClean="0">
                <a:solidFill>
                  <a:srgbClr val="595B5A"/>
                </a:solidFill>
                <a:latin typeface="Arial" pitchFamily="34" charset="0"/>
                <a:cs typeface="Arial" pitchFamily="34" charset="0"/>
              </a:rPr>
              <a:t>Electronic Billing</a:t>
            </a:r>
          </a:p>
          <a:p>
            <a:pPr algn="ctr" defTabSz="820738"/>
            <a:r>
              <a:rPr lang="en-US" sz="1200" dirty="0" smtClean="0">
                <a:solidFill>
                  <a:srgbClr val="595B5A"/>
                </a:solidFill>
                <a:latin typeface="Arial" pitchFamily="34" charset="0"/>
                <a:cs typeface="Arial" pitchFamily="34" charset="0"/>
              </a:rPr>
              <a:t>Payroll and Benefits</a:t>
            </a:r>
          </a:p>
          <a:p>
            <a:pPr algn="ctr" defTabSz="820738"/>
            <a:r>
              <a:rPr lang="en-US" sz="1200" dirty="0" smtClean="0">
                <a:solidFill>
                  <a:srgbClr val="595B5A"/>
                </a:solidFill>
                <a:latin typeface="Arial" pitchFamily="34" charset="0"/>
                <a:cs typeface="Arial" pitchFamily="34" charset="0"/>
              </a:rPr>
              <a:t>Insurance Technology</a:t>
            </a:r>
          </a:p>
          <a:p>
            <a:pPr algn="ctr" defTabSz="820738"/>
            <a:r>
              <a:rPr lang="en-US" sz="1200" dirty="0" smtClean="0">
                <a:solidFill>
                  <a:srgbClr val="595B5A"/>
                </a:solidFill>
                <a:latin typeface="Arial" pitchFamily="34" charset="0"/>
                <a:cs typeface="Arial" pitchFamily="34" charset="0"/>
              </a:rPr>
              <a:t>Real Estate Technology</a:t>
            </a:r>
          </a:p>
          <a:p>
            <a:pPr algn="ctr" defTabSz="820738"/>
            <a:endParaRPr lang="en-US" sz="1200" b="1" dirty="0" smtClean="0">
              <a:solidFill>
                <a:srgbClr val="595B5A"/>
              </a:solidFill>
              <a:latin typeface="Arial" pitchFamily="34" charset="0"/>
              <a:cs typeface="Arial" pitchFamily="34" charset="0"/>
            </a:endParaRPr>
          </a:p>
        </p:txBody>
      </p:sp>
      <p:sp>
        <p:nvSpPr>
          <p:cNvPr id="24582" name="Rectangle 2"/>
          <p:cNvSpPr>
            <a:spLocks noGrp="1" noChangeArrowheads="1"/>
          </p:cNvSpPr>
          <p:nvPr>
            <p:ph type="title" idx="4294967295"/>
          </p:nvPr>
        </p:nvSpPr>
        <p:spPr>
          <a:xfrm>
            <a:off x="227013" y="273050"/>
            <a:ext cx="8229600" cy="731838"/>
          </a:xfrm>
        </p:spPr>
        <p:txBody>
          <a:bodyPr lIns="88842" tIns="44420" rIns="88842" bIns="44420" anchor="ctr"/>
          <a:lstStyle/>
          <a:p>
            <a:pPr eaLnBrk="1" hangingPunct="1"/>
            <a:r>
              <a:rPr lang="en-US" dirty="0" smtClean="0">
                <a:latin typeface="Arial" pitchFamily="34" charset="0"/>
                <a:ea typeface="ヒラギノ角ゴ Pro W3" pitchFamily="-16" charset="-128"/>
                <a:cs typeface="Arial" pitchFamily="34" charset="0"/>
              </a:rPr>
              <a:t>Financial Technology Portfolio</a:t>
            </a:r>
          </a:p>
        </p:txBody>
      </p:sp>
      <p:pic>
        <p:nvPicPr>
          <p:cNvPr id="24583" name="Picture 8" descr="gain"/>
          <p:cNvPicPr>
            <a:picLocks noChangeAspect="1" noChangeArrowheads="1"/>
          </p:cNvPicPr>
          <p:nvPr/>
        </p:nvPicPr>
        <p:blipFill>
          <a:blip r:embed="rId3"/>
          <a:srcRect/>
          <a:stretch>
            <a:fillRect/>
          </a:stretch>
        </p:blipFill>
        <p:spPr bwMode="auto">
          <a:xfrm>
            <a:off x="6724650" y="5334000"/>
            <a:ext cx="1619250" cy="328613"/>
          </a:xfrm>
          <a:prstGeom prst="rect">
            <a:avLst/>
          </a:prstGeom>
          <a:noFill/>
          <a:ln w="9525">
            <a:noFill/>
            <a:miter lim="800000"/>
            <a:headEnd/>
            <a:tailEnd/>
          </a:ln>
        </p:spPr>
      </p:pic>
      <p:pic>
        <p:nvPicPr>
          <p:cNvPr id="24584" name="Picture 9" descr="foliodynamix"/>
          <p:cNvPicPr>
            <a:picLocks noChangeAspect="1" noChangeArrowheads="1"/>
          </p:cNvPicPr>
          <p:nvPr/>
        </p:nvPicPr>
        <p:blipFill>
          <a:blip r:embed="rId4"/>
          <a:srcRect/>
          <a:stretch>
            <a:fillRect/>
          </a:stretch>
        </p:blipFill>
        <p:spPr bwMode="auto">
          <a:xfrm>
            <a:off x="881063" y="2668588"/>
            <a:ext cx="1449387" cy="455612"/>
          </a:xfrm>
          <a:prstGeom prst="rect">
            <a:avLst/>
          </a:prstGeom>
          <a:noFill/>
          <a:ln w="9525">
            <a:noFill/>
            <a:miter lim="800000"/>
            <a:headEnd/>
            <a:tailEnd/>
          </a:ln>
        </p:spPr>
      </p:pic>
      <p:pic>
        <p:nvPicPr>
          <p:cNvPr id="24585" name="Picture 11" descr="scivantage"/>
          <p:cNvPicPr>
            <a:picLocks noChangeAspect="1" noChangeArrowheads="1"/>
          </p:cNvPicPr>
          <p:nvPr/>
        </p:nvPicPr>
        <p:blipFill>
          <a:blip r:embed="rId5"/>
          <a:srcRect/>
          <a:stretch>
            <a:fillRect/>
          </a:stretch>
        </p:blipFill>
        <p:spPr bwMode="auto">
          <a:xfrm>
            <a:off x="876300" y="4267200"/>
            <a:ext cx="1447800" cy="468313"/>
          </a:xfrm>
          <a:prstGeom prst="rect">
            <a:avLst/>
          </a:prstGeom>
          <a:noFill/>
          <a:ln w="9525">
            <a:noFill/>
            <a:miter lim="800000"/>
            <a:headEnd/>
            <a:tailEnd/>
          </a:ln>
        </p:spPr>
      </p:pic>
      <p:pic>
        <p:nvPicPr>
          <p:cNvPr id="24586" name="Picture 12" descr="tradertools"/>
          <p:cNvPicPr>
            <a:picLocks noChangeAspect="1" noChangeArrowheads="1"/>
          </p:cNvPicPr>
          <p:nvPr/>
        </p:nvPicPr>
        <p:blipFill>
          <a:blip r:embed="rId6"/>
          <a:srcRect/>
          <a:stretch>
            <a:fillRect/>
          </a:stretch>
        </p:blipFill>
        <p:spPr bwMode="auto">
          <a:xfrm>
            <a:off x="1152525" y="3275013"/>
            <a:ext cx="915988" cy="763587"/>
          </a:xfrm>
          <a:prstGeom prst="rect">
            <a:avLst/>
          </a:prstGeom>
          <a:noFill/>
          <a:ln w="9525">
            <a:noFill/>
            <a:miter lim="800000"/>
            <a:headEnd/>
            <a:tailEnd/>
          </a:ln>
        </p:spPr>
      </p:pic>
      <p:pic>
        <p:nvPicPr>
          <p:cNvPr id="24587" name="Picture 13" descr="liberty"/>
          <p:cNvPicPr>
            <a:picLocks noChangeAspect="1" noChangeArrowheads="1"/>
          </p:cNvPicPr>
          <p:nvPr/>
        </p:nvPicPr>
        <p:blipFill>
          <a:blip r:embed="rId7"/>
          <a:srcRect/>
          <a:stretch>
            <a:fillRect/>
          </a:stretch>
        </p:blipFill>
        <p:spPr bwMode="auto">
          <a:xfrm>
            <a:off x="6921500" y="2678113"/>
            <a:ext cx="1079500" cy="522287"/>
          </a:xfrm>
          <a:prstGeom prst="rect">
            <a:avLst/>
          </a:prstGeom>
          <a:noFill/>
          <a:ln w="9525">
            <a:noFill/>
            <a:miter lim="800000"/>
            <a:headEnd/>
            <a:tailEnd/>
          </a:ln>
        </p:spPr>
      </p:pic>
      <p:pic>
        <p:nvPicPr>
          <p:cNvPr id="24588" name="Picture 15" descr="Neat"/>
          <p:cNvPicPr>
            <a:picLocks noChangeAspect="1" noChangeArrowheads="1"/>
          </p:cNvPicPr>
          <p:nvPr/>
        </p:nvPicPr>
        <p:blipFill>
          <a:blip r:embed="rId8"/>
          <a:srcRect/>
          <a:stretch>
            <a:fillRect/>
          </a:stretch>
        </p:blipFill>
        <p:spPr bwMode="auto">
          <a:xfrm>
            <a:off x="6826250" y="4849813"/>
            <a:ext cx="1346200" cy="331787"/>
          </a:xfrm>
          <a:prstGeom prst="rect">
            <a:avLst/>
          </a:prstGeom>
          <a:noFill/>
          <a:ln w="9525">
            <a:noFill/>
            <a:miter lim="800000"/>
            <a:headEnd/>
            <a:tailEnd/>
          </a:ln>
        </p:spPr>
      </p:pic>
      <p:pic>
        <p:nvPicPr>
          <p:cNvPr id="24589" name="Picture 16" descr="CheckPointHR"/>
          <p:cNvPicPr>
            <a:picLocks noChangeAspect="1" noChangeArrowheads="1"/>
          </p:cNvPicPr>
          <p:nvPr/>
        </p:nvPicPr>
        <p:blipFill>
          <a:blip r:embed="rId9"/>
          <a:srcRect/>
          <a:stretch>
            <a:fillRect/>
          </a:stretch>
        </p:blipFill>
        <p:spPr bwMode="auto">
          <a:xfrm>
            <a:off x="3995738" y="5334000"/>
            <a:ext cx="1338262" cy="433388"/>
          </a:xfrm>
          <a:prstGeom prst="rect">
            <a:avLst/>
          </a:prstGeom>
          <a:noFill/>
          <a:ln w="9525">
            <a:noFill/>
            <a:miter lim="800000"/>
            <a:headEnd/>
            <a:tailEnd/>
          </a:ln>
        </p:spPr>
      </p:pic>
      <p:pic>
        <p:nvPicPr>
          <p:cNvPr id="24590" name="Picture 17" descr="billtrust"/>
          <p:cNvPicPr>
            <a:picLocks noChangeAspect="1" noChangeArrowheads="1"/>
          </p:cNvPicPr>
          <p:nvPr/>
        </p:nvPicPr>
        <p:blipFill>
          <a:blip r:embed="rId10"/>
          <a:srcRect/>
          <a:stretch>
            <a:fillRect/>
          </a:stretch>
        </p:blipFill>
        <p:spPr bwMode="auto">
          <a:xfrm>
            <a:off x="4724400" y="2971800"/>
            <a:ext cx="1185863" cy="384175"/>
          </a:xfrm>
          <a:prstGeom prst="rect">
            <a:avLst/>
          </a:prstGeom>
          <a:noFill/>
          <a:ln w="9525">
            <a:noFill/>
            <a:miter lim="800000"/>
            <a:headEnd/>
            <a:tailEnd/>
          </a:ln>
        </p:spPr>
      </p:pic>
      <p:pic>
        <p:nvPicPr>
          <p:cNvPr id="24591" name="Picture 18" descr="BlueCod"/>
          <p:cNvPicPr>
            <a:picLocks noChangeAspect="1" noChangeArrowheads="1"/>
          </p:cNvPicPr>
          <p:nvPr/>
        </p:nvPicPr>
        <p:blipFill>
          <a:blip r:embed="rId11"/>
          <a:srcRect/>
          <a:stretch>
            <a:fillRect/>
          </a:stretch>
        </p:blipFill>
        <p:spPr bwMode="auto">
          <a:xfrm>
            <a:off x="3352800" y="3943350"/>
            <a:ext cx="1028700" cy="476250"/>
          </a:xfrm>
          <a:prstGeom prst="rect">
            <a:avLst/>
          </a:prstGeom>
          <a:noFill/>
          <a:ln w="9525">
            <a:noFill/>
            <a:miter lim="800000"/>
            <a:headEnd/>
            <a:tailEnd/>
          </a:ln>
        </p:spPr>
      </p:pic>
      <p:pic>
        <p:nvPicPr>
          <p:cNvPr id="24592" name="Picture 19" descr="bfs"/>
          <p:cNvPicPr>
            <a:picLocks noChangeAspect="1" noChangeArrowheads="1"/>
          </p:cNvPicPr>
          <p:nvPr/>
        </p:nvPicPr>
        <p:blipFill>
          <a:blip r:embed="rId12"/>
          <a:srcRect/>
          <a:stretch>
            <a:fillRect/>
          </a:stretch>
        </p:blipFill>
        <p:spPr bwMode="auto">
          <a:xfrm>
            <a:off x="3440113" y="3263900"/>
            <a:ext cx="1146175" cy="469900"/>
          </a:xfrm>
          <a:prstGeom prst="rect">
            <a:avLst/>
          </a:prstGeom>
          <a:noFill/>
          <a:ln w="9525">
            <a:noFill/>
            <a:miter lim="800000"/>
            <a:headEnd/>
            <a:tailEnd/>
          </a:ln>
        </p:spPr>
      </p:pic>
      <p:pic>
        <p:nvPicPr>
          <p:cNvPr id="24593" name="Picture 20" descr="redvision">
            <a:hlinkClick r:id="rId13"/>
          </p:cNvPr>
          <p:cNvPicPr>
            <a:picLocks noChangeAspect="1" noChangeArrowheads="1"/>
          </p:cNvPicPr>
          <p:nvPr/>
        </p:nvPicPr>
        <p:blipFill>
          <a:blip r:embed="rId14"/>
          <a:srcRect/>
          <a:stretch>
            <a:fillRect/>
          </a:stretch>
        </p:blipFill>
        <p:spPr bwMode="auto">
          <a:xfrm>
            <a:off x="3276600" y="4608513"/>
            <a:ext cx="1100138" cy="344487"/>
          </a:xfrm>
          <a:prstGeom prst="rect">
            <a:avLst/>
          </a:prstGeom>
          <a:noFill/>
          <a:ln w="9525">
            <a:noFill/>
            <a:miter lim="800000"/>
            <a:headEnd/>
            <a:tailEnd/>
          </a:ln>
        </p:spPr>
      </p:pic>
      <p:pic>
        <p:nvPicPr>
          <p:cNvPr id="24594" name="Picture 8" descr="gain"/>
          <p:cNvPicPr>
            <a:picLocks noChangeAspect="1" noChangeArrowheads="1"/>
          </p:cNvPicPr>
          <p:nvPr/>
        </p:nvPicPr>
        <p:blipFill>
          <a:blip r:embed="rId3"/>
          <a:srcRect/>
          <a:stretch>
            <a:fillRect/>
          </a:stretch>
        </p:blipFill>
        <p:spPr bwMode="auto">
          <a:xfrm>
            <a:off x="868363" y="5105400"/>
            <a:ext cx="1619250" cy="327025"/>
          </a:xfrm>
          <a:prstGeom prst="rect">
            <a:avLst/>
          </a:prstGeom>
          <a:noFill/>
          <a:ln w="9525">
            <a:noFill/>
            <a:miter lim="800000"/>
            <a:headEnd/>
            <a:tailEnd/>
          </a:ln>
        </p:spPr>
      </p:pic>
      <p:pic>
        <p:nvPicPr>
          <p:cNvPr id="24595" name="Picture 23" descr="archive"/>
          <p:cNvPicPr>
            <a:picLocks noChangeAspect="1" noChangeArrowheads="1"/>
          </p:cNvPicPr>
          <p:nvPr/>
        </p:nvPicPr>
        <p:blipFill>
          <a:blip r:embed="rId15"/>
          <a:srcRect/>
          <a:stretch>
            <a:fillRect/>
          </a:stretch>
        </p:blipFill>
        <p:spPr bwMode="auto">
          <a:xfrm>
            <a:off x="3733800" y="4976813"/>
            <a:ext cx="1731963" cy="280987"/>
          </a:xfrm>
          <a:prstGeom prst="rect">
            <a:avLst/>
          </a:prstGeom>
          <a:noFill/>
          <a:ln w="9525">
            <a:noFill/>
            <a:miter lim="800000"/>
            <a:headEnd/>
            <a:tailEnd/>
          </a:ln>
        </p:spPr>
      </p:pic>
      <p:pic>
        <p:nvPicPr>
          <p:cNvPr id="24596" name="Picture 2" descr="http://www.edisonventures.com/assets/Uploads/softgate2.jpg"/>
          <p:cNvPicPr>
            <a:picLocks noChangeAspect="1" noChangeArrowheads="1"/>
          </p:cNvPicPr>
          <p:nvPr/>
        </p:nvPicPr>
        <p:blipFill>
          <a:blip r:embed="rId16"/>
          <a:srcRect/>
          <a:stretch>
            <a:fillRect/>
          </a:stretch>
        </p:blipFill>
        <p:spPr bwMode="auto">
          <a:xfrm>
            <a:off x="7131050" y="4038600"/>
            <a:ext cx="717550" cy="685800"/>
          </a:xfrm>
          <a:prstGeom prst="rect">
            <a:avLst/>
          </a:prstGeom>
          <a:noFill/>
          <a:ln w="9525">
            <a:noFill/>
            <a:miter lim="800000"/>
            <a:headEnd/>
            <a:tailEnd/>
          </a:ln>
        </p:spPr>
      </p:pic>
      <p:pic>
        <p:nvPicPr>
          <p:cNvPr id="24598" name="Picture 6" descr="motionsoft.jpg"/>
          <p:cNvPicPr>
            <a:picLocks noChangeAspect="1"/>
          </p:cNvPicPr>
          <p:nvPr/>
        </p:nvPicPr>
        <p:blipFill>
          <a:blip r:embed="rId17"/>
          <a:srcRect/>
          <a:stretch>
            <a:fillRect/>
          </a:stretch>
        </p:blipFill>
        <p:spPr bwMode="auto">
          <a:xfrm>
            <a:off x="6705600" y="3367088"/>
            <a:ext cx="1524000" cy="519112"/>
          </a:xfrm>
          <a:prstGeom prst="rect">
            <a:avLst/>
          </a:prstGeom>
          <a:noFill/>
          <a:ln w="9525">
            <a:noFill/>
            <a:miter lim="800000"/>
            <a:headEnd/>
            <a:tailEnd/>
          </a:ln>
        </p:spPr>
      </p:pic>
      <p:pic>
        <p:nvPicPr>
          <p:cNvPr id="24599" name="Picture 46" descr="andera_lockup"/>
          <p:cNvPicPr>
            <a:picLocks noChangeAspect="1" noChangeArrowheads="1"/>
          </p:cNvPicPr>
          <p:nvPr/>
        </p:nvPicPr>
        <p:blipFill>
          <a:blip r:embed="rId18"/>
          <a:srcRect/>
          <a:stretch>
            <a:fillRect/>
          </a:stretch>
        </p:blipFill>
        <p:spPr bwMode="auto">
          <a:xfrm>
            <a:off x="4648200" y="3657600"/>
            <a:ext cx="1143000" cy="266700"/>
          </a:xfrm>
          <a:prstGeom prst="rect">
            <a:avLst/>
          </a:prstGeom>
          <a:noFill/>
          <a:ln w="9525">
            <a:noFill/>
            <a:miter lim="800000"/>
            <a:headEnd/>
            <a:tailEnd/>
          </a:ln>
        </p:spPr>
      </p:pic>
      <p:pic>
        <p:nvPicPr>
          <p:cNvPr id="24600" name="Picture 21" descr="rewards-now-logo.jpg"/>
          <p:cNvPicPr>
            <a:picLocks noChangeAspect="1" noChangeArrowheads="1"/>
          </p:cNvPicPr>
          <p:nvPr/>
        </p:nvPicPr>
        <p:blipFill>
          <a:blip r:embed="rId19"/>
          <a:srcRect/>
          <a:stretch>
            <a:fillRect/>
          </a:stretch>
        </p:blipFill>
        <p:spPr bwMode="auto">
          <a:xfrm>
            <a:off x="3352800" y="2590800"/>
            <a:ext cx="1339850" cy="276225"/>
          </a:xfrm>
          <a:prstGeom prst="rect">
            <a:avLst/>
          </a:prstGeom>
          <a:noFill/>
          <a:ln w="9525">
            <a:noFill/>
            <a:miter lim="800000"/>
            <a:headEnd/>
            <a:tailEnd/>
          </a:ln>
        </p:spPr>
      </p:pic>
      <p:sp>
        <p:nvSpPr>
          <p:cNvPr id="24601" name="Slide Number Placeholder 5"/>
          <p:cNvSpPr>
            <a:spLocks noGrp="1"/>
          </p:cNvSpPr>
          <p:nvPr>
            <p:ph type="sldNum" sz="quarter" idx="12"/>
          </p:nvPr>
        </p:nvSpPr>
        <p:spPr bwMode="auto">
          <a:noFill/>
          <a:ln>
            <a:miter lim="800000"/>
            <a:headEnd/>
            <a:tailEnd/>
          </a:ln>
        </p:spPr>
        <p:txBody>
          <a:bodyPr/>
          <a:lstStyle/>
          <a:p>
            <a:fld id="{DDA05926-4391-4B77-95C7-1AC187198AD7}" type="slidenum">
              <a:rPr lang="en-US" smtClean="0">
                <a:solidFill>
                  <a:prstClr val="black"/>
                </a:solidFill>
              </a:rPr>
              <a:pPr/>
              <a:t>5</a:t>
            </a:fld>
            <a:endParaRPr lang="en-US" dirty="0" smtClean="0">
              <a:solidFill>
                <a:prstClr val="black"/>
              </a:solidFill>
            </a:endParaRPr>
          </a:p>
        </p:txBody>
      </p:sp>
      <p:pic>
        <p:nvPicPr>
          <p:cNvPr id="26" name="Picture 22" descr="PHX_Logo.jpg"/>
          <p:cNvPicPr>
            <a:picLocks noChangeAspect="1"/>
          </p:cNvPicPr>
          <p:nvPr/>
        </p:nvPicPr>
        <p:blipFill>
          <a:blip r:embed="rId20"/>
          <a:srcRect/>
          <a:stretch>
            <a:fillRect/>
          </a:stretch>
        </p:blipFill>
        <p:spPr bwMode="auto">
          <a:xfrm>
            <a:off x="4586288" y="4117975"/>
            <a:ext cx="1204912" cy="682625"/>
          </a:xfrm>
          <a:prstGeom prst="rect">
            <a:avLst/>
          </a:prstGeom>
          <a:noFill/>
          <a:ln w="9525">
            <a:noFill/>
            <a:miter lim="800000"/>
            <a:headEnd/>
            <a:tailEnd/>
          </a:ln>
        </p:spPr>
      </p:pic>
      <p:sp>
        <p:nvSpPr>
          <p:cNvPr id="28" name="Oval 27"/>
          <p:cNvSpPr/>
          <p:nvPr/>
        </p:nvSpPr>
        <p:spPr>
          <a:xfrm>
            <a:off x="4376738" y="4038600"/>
            <a:ext cx="1533525"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Grp="1" noChangeArrowheads="1"/>
          </p:cNvSpPr>
          <p:nvPr>
            <p:ph type="title"/>
          </p:nvPr>
        </p:nvSpPr>
        <p:spPr/>
        <p:txBody>
          <a:bodyPr lIns="88770" tIns="44384" rIns="88770" bIns="44384" anchor="ctr">
            <a:normAutofit fontScale="90000"/>
          </a:bodyPr>
          <a:lstStyle/>
          <a:p>
            <a:r>
              <a:rPr lang="en-US" sz="3500" dirty="0" smtClean="0">
                <a:latin typeface="Arial" pitchFamily="34" charset="0"/>
                <a:ea typeface="ヒラギノ角ゴ Pro W3" pitchFamily="-16" charset="-128"/>
                <a:cs typeface="Arial" pitchFamily="34" charset="0"/>
              </a:rPr>
              <a:t>Interactive Marketing and e-Commerce</a:t>
            </a:r>
          </a:p>
        </p:txBody>
      </p:sp>
      <p:sp>
        <p:nvSpPr>
          <p:cNvPr id="17415" name="Slide Number Placeholder 5"/>
          <p:cNvSpPr>
            <a:spLocks noGrp="1"/>
          </p:cNvSpPr>
          <p:nvPr>
            <p:ph type="sldNum" sz="quarter" idx="11"/>
          </p:nvPr>
        </p:nvSpPr>
        <p:spPr bwMode="auto">
          <a:noFill/>
          <a:ln>
            <a:miter lim="800000"/>
            <a:headEnd/>
            <a:tailEnd/>
          </a:ln>
        </p:spPr>
        <p:txBody>
          <a:bodyPr/>
          <a:lstStyle/>
          <a:p>
            <a:fld id="{CF1277E4-AF56-4D51-899C-A8CE38E73601}" type="slidenum">
              <a:rPr lang="en-US" smtClean="0">
                <a:solidFill>
                  <a:srgbClr val="000000"/>
                </a:solidFill>
                <a:latin typeface="Arial" pitchFamily="34" charset="0"/>
                <a:cs typeface="Arial" pitchFamily="34" charset="0"/>
              </a:rPr>
              <a:pPr/>
              <a:t>6</a:t>
            </a:fld>
            <a:endParaRPr lang="en-US" dirty="0" smtClean="0">
              <a:solidFill>
                <a:srgbClr val="000000"/>
              </a:solidFill>
              <a:latin typeface="Arial" pitchFamily="34" charset="0"/>
              <a:cs typeface="Arial" pitchFamily="34" charset="0"/>
            </a:endParaRPr>
          </a:p>
        </p:txBody>
      </p:sp>
      <p:sp>
        <p:nvSpPr>
          <p:cNvPr id="17412" name="Rectangle 10"/>
          <p:cNvSpPr>
            <a:spLocks noGrp="1" noChangeArrowheads="1"/>
          </p:cNvSpPr>
          <p:nvPr>
            <p:ph type="body" idx="4294967295"/>
          </p:nvPr>
        </p:nvSpPr>
        <p:spPr>
          <a:xfrm>
            <a:off x="801688" y="1295400"/>
            <a:ext cx="8342312" cy="4572000"/>
          </a:xfrm>
        </p:spPr>
        <p:txBody>
          <a:bodyPr lIns="88770" tIns="44384" rIns="88770" bIns="44384"/>
          <a:lstStyle/>
          <a:p>
            <a:pPr marL="0" indent="0" defTabSz="990600">
              <a:tabLst>
                <a:tab pos="3286125" algn="l"/>
                <a:tab pos="4087813" algn="l"/>
                <a:tab pos="4633913" algn="l"/>
              </a:tabLst>
            </a:pPr>
            <a:endParaRPr lang="en-US" sz="800" dirty="0" smtClean="0">
              <a:latin typeface="Arial" pitchFamily="34" charset="0"/>
              <a:ea typeface="ヒラギノ角ゴ Pro W3" pitchFamily="-16" charset="-128"/>
              <a:cs typeface="Arial" pitchFamily="34" charset="0"/>
            </a:endParaRPr>
          </a:p>
          <a:p>
            <a:pPr marL="0" indent="0" defTabSz="990600">
              <a:tabLst>
                <a:tab pos="3286125" algn="l"/>
                <a:tab pos="4087813" algn="l"/>
                <a:tab pos="4633913" algn="l"/>
              </a:tabLst>
            </a:pPr>
            <a:r>
              <a:rPr lang="en-US" dirty="0" smtClean="0">
                <a:latin typeface="Arial" pitchFamily="34" charset="0"/>
                <a:ea typeface="ヒラギノ角ゴ Pro W3" pitchFamily="-16" charset="-128"/>
                <a:cs typeface="Arial" pitchFamily="34" charset="0"/>
              </a:rPr>
              <a:t>Target sustainable solutions in largest emerging markets</a:t>
            </a:r>
          </a:p>
        </p:txBody>
      </p:sp>
      <p:grpSp>
        <p:nvGrpSpPr>
          <p:cNvPr id="2" name="Group 13"/>
          <p:cNvGrpSpPr>
            <a:grpSpLocks/>
          </p:cNvGrpSpPr>
          <p:nvPr/>
        </p:nvGrpSpPr>
        <p:grpSpPr bwMode="auto">
          <a:xfrm>
            <a:off x="228600" y="2133600"/>
            <a:ext cx="8534400" cy="3429000"/>
            <a:chOff x="228600" y="2133600"/>
            <a:chExt cx="8534400" cy="3429000"/>
          </a:xfrm>
        </p:grpSpPr>
        <p:sp>
          <p:nvSpPr>
            <p:cNvPr id="12" name="Rounded Rectangle 11"/>
            <p:cNvSpPr/>
            <p:nvPr/>
          </p:nvSpPr>
          <p:spPr>
            <a:xfrm>
              <a:off x="228600" y="2133600"/>
              <a:ext cx="8534400" cy="3429000"/>
            </a:xfrm>
            <a:prstGeom prst="roundRect">
              <a:avLst/>
            </a:prstGeom>
            <a:gradFill flip="none" rotWithShape="1">
              <a:gsLst>
                <a:gs pos="1000">
                  <a:schemeClr val="bg1">
                    <a:lumMod val="85000"/>
                  </a:schemeClr>
                </a:gs>
                <a:gs pos="50000">
                  <a:schemeClr val="bg1">
                    <a:lumMod val="95000"/>
                  </a:schemeClr>
                </a:gs>
                <a:gs pos="100000">
                  <a:schemeClr val="bg1">
                    <a:lumMod val="85000"/>
                  </a:schemeClr>
                </a:gs>
              </a:gsLst>
              <a:path path="rect">
                <a:fillToRect l="100000" t="100000"/>
              </a:path>
              <a:tileRect r="-100000" b="-100000"/>
            </a:gradFill>
            <a:ln w="6350">
              <a:solidFill>
                <a:schemeClr val="bg1">
                  <a:lumMod val="95000"/>
                </a:schemeClr>
              </a:solidFill>
            </a:ln>
            <a:effectLst>
              <a:outerShdw blurRad="40000" dist="23000" dir="5400000" rotWithShape="0">
                <a:schemeClr val="tx1">
                  <a:alpha val="35000"/>
                </a:schemeClr>
              </a:outerShdw>
            </a:effectLst>
            <a:scene3d>
              <a:camera prst="orthographicFront"/>
              <a:lightRig rig="threePt" dir="t"/>
            </a:scene3d>
            <a:sp3d extrusionH="76200" contourW="6350">
              <a:extrusionClr>
                <a:schemeClr val="bg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FFFFFF"/>
                </a:solidFill>
              </a:endParaRPr>
            </a:p>
          </p:txBody>
        </p:sp>
        <p:grpSp>
          <p:nvGrpSpPr>
            <p:cNvPr id="3" name="Group 10"/>
            <p:cNvGrpSpPr>
              <a:grpSpLocks/>
            </p:cNvGrpSpPr>
            <p:nvPr/>
          </p:nvGrpSpPr>
          <p:grpSpPr bwMode="auto">
            <a:xfrm>
              <a:off x="685800" y="2590800"/>
              <a:ext cx="7543800" cy="2514600"/>
              <a:chOff x="685800" y="2590800"/>
              <a:chExt cx="7543800" cy="2514600"/>
            </a:xfrm>
          </p:grpSpPr>
          <p:sp>
            <p:nvSpPr>
              <p:cNvPr id="266248" name="Rectangle 8"/>
              <p:cNvSpPr>
                <a:spLocks noChangeArrowheads="1"/>
              </p:cNvSpPr>
              <p:nvPr/>
            </p:nvSpPr>
            <p:spPr bwMode="auto">
              <a:xfrm>
                <a:off x="685800" y="2590800"/>
                <a:ext cx="2362200" cy="1371600"/>
              </a:xfrm>
              <a:prstGeom prst="rect">
                <a:avLst/>
              </a:prstGeom>
              <a:solidFill>
                <a:schemeClr val="bg1"/>
              </a:solidFill>
              <a:ln w="38100">
                <a:solidFill>
                  <a:schemeClr val="tx2"/>
                </a:solidFill>
                <a:miter lim="800000"/>
                <a:headEnd/>
                <a:tailEnd/>
              </a:ln>
              <a:effectLst/>
            </p:spPr>
            <p:txBody>
              <a:bodyPr wrap="none" anchor="ctr"/>
              <a:lstStyle/>
              <a:p>
                <a:pPr algn="ctr" defTabSz="914400">
                  <a:defRPr/>
                </a:pPr>
                <a:r>
                  <a:rPr lang="en-US" sz="2400" dirty="0">
                    <a:solidFill>
                      <a:srgbClr val="000000"/>
                    </a:solidFill>
                    <a:effectLst>
                      <a:outerShdw blurRad="38100" dist="38100" dir="2700000" algn="tl">
                        <a:srgbClr val="C0C0C0"/>
                      </a:outerShdw>
                    </a:effectLst>
                  </a:rPr>
                  <a:t>Digital </a:t>
                </a:r>
                <a:r>
                  <a:rPr lang="en-US" sz="2400" dirty="0" smtClean="0">
                    <a:solidFill>
                      <a:srgbClr val="000000"/>
                    </a:solidFill>
                    <a:effectLst>
                      <a:outerShdw blurRad="38100" dist="38100" dir="2700000" algn="tl">
                        <a:srgbClr val="C0C0C0"/>
                      </a:outerShdw>
                    </a:effectLst>
                  </a:rPr>
                  <a:t>Media</a:t>
                </a:r>
              </a:p>
              <a:p>
                <a:pPr algn="ctr" defTabSz="914400">
                  <a:defRPr/>
                </a:pPr>
                <a:endParaRPr lang="en-US" sz="2400" dirty="0">
                  <a:solidFill>
                    <a:srgbClr val="000000"/>
                  </a:solidFill>
                  <a:effectLst>
                    <a:outerShdw blurRad="38100" dist="38100" dir="2700000" algn="tl">
                      <a:srgbClr val="C0C0C0"/>
                    </a:outerShdw>
                  </a:effectLst>
                </a:endParaRPr>
              </a:p>
            </p:txBody>
          </p:sp>
          <p:sp>
            <p:nvSpPr>
              <p:cNvPr id="266251" name="Rectangle 11"/>
              <p:cNvSpPr>
                <a:spLocks noChangeArrowheads="1"/>
              </p:cNvSpPr>
              <p:nvPr/>
            </p:nvSpPr>
            <p:spPr bwMode="auto">
              <a:xfrm>
                <a:off x="3276600" y="2590800"/>
                <a:ext cx="2362200" cy="1371600"/>
              </a:xfrm>
              <a:prstGeom prst="rect">
                <a:avLst/>
              </a:prstGeom>
              <a:solidFill>
                <a:schemeClr val="bg1"/>
              </a:solidFill>
              <a:ln w="38100">
                <a:solidFill>
                  <a:schemeClr val="tx2"/>
                </a:solidFill>
                <a:miter lim="800000"/>
                <a:headEnd/>
                <a:tailEnd/>
              </a:ln>
              <a:effectLst/>
            </p:spPr>
            <p:txBody>
              <a:bodyPr wrap="none" anchor="ctr"/>
              <a:lstStyle/>
              <a:p>
                <a:pPr algn="ctr" defTabSz="914400">
                  <a:defRPr/>
                </a:pPr>
                <a:r>
                  <a:rPr lang="en-US" sz="2400" dirty="0">
                    <a:solidFill>
                      <a:srgbClr val="000000"/>
                    </a:solidFill>
                    <a:effectLst>
                      <a:outerShdw blurRad="38100" dist="38100" dir="2700000" algn="tl">
                        <a:srgbClr val="C0C0C0"/>
                      </a:outerShdw>
                    </a:effectLst>
                  </a:rPr>
                  <a:t>Interactive</a:t>
                </a:r>
              </a:p>
              <a:p>
                <a:pPr algn="ctr" defTabSz="914400">
                  <a:defRPr/>
                </a:pPr>
                <a:r>
                  <a:rPr lang="en-US" sz="2400" dirty="0" smtClean="0">
                    <a:solidFill>
                      <a:srgbClr val="000000"/>
                    </a:solidFill>
                    <a:effectLst>
                      <a:outerShdw blurRad="38100" dist="38100" dir="2700000" algn="tl">
                        <a:srgbClr val="C0C0C0"/>
                      </a:outerShdw>
                    </a:effectLst>
                  </a:rPr>
                  <a:t>Marketing</a:t>
                </a:r>
              </a:p>
              <a:p>
                <a:pPr algn="ctr" defTabSz="914400">
                  <a:defRPr/>
                </a:pPr>
                <a:endParaRPr lang="en-US" sz="2400" dirty="0">
                  <a:solidFill>
                    <a:srgbClr val="000000"/>
                  </a:solidFill>
                  <a:effectLst>
                    <a:outerShdw blurRad="38100" dist="38100" dir="2700000" algn="tl">
                      <a:srgbClr val="C0C0C0"/>
                    </a:outerShdw>
                  </a:effectLst>
                </a:endParaRPr>
              </a:p>
            </p:txBody>
          </p:sp>
          <p:sp>
            <p:nvSpPr>
              <p:cNvPr id="266252" name="Rectangle 12"/>
              <p:cNvSpPr>
                <a:spLocks noChangeArrowheads="1"/>
              </p:cNvSpPr>
              <p:nvPr/>
            </p:nvSpPr>
            <p:spPr bwMode="auto">
              <a:xfrm>
                <a:off x="685800" y="4267200"/>
                <a:ext cx="7543800" cy="838200"/>
              </a:xfrm>
              <a:prstGeom prst="rect">
                <a:avLst/>
              </a:prstGeom>
              <a:solidFill>
                <a:schemeClr val="bg1"/>
              </a:solidFill>
              <a:ln w="38100">
                <a:solidFill>
                  <a:schemeClr val="tx2"/>
                </a:solidFill>
                <a:miter lim="800000"/>
                <a:headEnd/>
                <a:tailEnd/>
              </a:ln>
              <a:effectLst/>
            </p:spPr>
            <p:txBody>
              <a:bodyPr wrap="none" anchor="ctr"/>
              <a:lstStyle/>
              <a:p>
                <a:pPr algn="ctr" defTabSz="914400">
                  <a:defRPr/>
                </a:pPr>
                <a:r>
                  <a:rPr lang="en-US" sz="2400" dirty="0">
                    <a:solidFill>
                      <a:srgbClr val="000000"/>
                    </a:solidFill>
                    <a:effectLst>
                      <a:outerShdw blurRad="38100" dist="38100" dir="2700000" algn="tl">
                        <a:srgbClr val="C0C0C0"/>
                      </a:outerShdw>
                    </a:effectLst>
                  </a:rPr>
                  <a:t>Mobile &amp; Social Media</a:t>
                </a:r>
              </a:p>
              <a:p>
                <a:pPr algn="ctr" defTabSz="914400">
                  <a:defRPr/>
                </a:pPr>
                <a:r>
                  <a:rPr lang="en-US" sz="2400" dirty="0">
                    <a:solidFill>
                      <a:srgbClr val="000000"/>
                    </a:solidFill>
                    <a:effectLst>
                      <a:outerShdw blurRad="38100" dist="38100" dir="2700000" algn="tl">
                        <a:srgbClr val="C0C0C0"/>
                      </a:outerShdw>
                    </a:effectLst>
                  </a:rPr>
                  <a:t>Economy</a:t>
                </a:r>
              </a:p>
            </p:txBody>
          </p:sp>
          <p:sp>
            <p:nvSpPr>
              <p:cNvPr id="266253" name="Rectangle 13"/>
              <p:cNvSpPr>
                <a:spLocks noChangeArrowheads="1"/>
              </p:cNvSpPr>
              <p:nvPr/>
            </p:nvSpPr>
            <p:spPr bwMode="auto">
              <a:xfrm>
                <a:off x="5867400" y="2590800"/>
                <a:ext cx="2362200" cy="1371600"/>
              </a:xfrm>
              <a:prstGeom prst="rect">
                <a:avLst/>
              </a:prstGeom>
              <a:solidFill>
                <a:schemeClr val="bg1"/>
              </a:solidFill>
              <a:ln w="38100">
                <a:solidFill>
                  <a:schemeClr val="tx2"/>
                </a:solidFill>
                <a:miter lim="800000"/>
                <a:headEnd/>
                <a:tailEnd/>
              </a:ln>
              <a:effectLst/>
            </p:spPr>
            <p:txBody>
              <a:bodyPr wrap="none" anchor="ctr"/>
              <a:lstStyle/>
              <a:p>
                <a:pPr algn="ctr" defTabSz="914400">
                  <a:defRPr/>
                </a:pPr>
                <a:r>
                  <a:rPr lang="en-US" sz="2400" dirty="0" smtClean="0">
                    <a:solidFill>
                      <a:srgbClr val="000000"/>
                    </a:solidFill>
                    <a:effectLst>
                      <a:outerShdw blurRad="38100" dist="38100" dir="2700000" algn="tl">
                        <a:srgbClr val="C0C0C0"/>
                      </a:outerShdw>
                    </a:effectLst>
                  </a:rPr>
                  <a:t>e-Commerce</a:t>
                </a:r>
              </a:p>
              <a:p>
                <a:pPr algn="ctr" defTabSz="914400">
                  <a:defRPr/>
                </a:pPr>
                <a:endParaRPr lang="en-US" sz="2400" dirty="0">
                  <a:solidFill>
                    <a:srgbClr val="000000"/>
                  </a:solidFill>
                  <a:effectLst>
                    <a:outerShdw blurRad="38100" dist="38100" dir="2700000" algn="tl">
                      <a:srgbClr val="C0C0C0"/>
                    </a:outerShdw>
                  </a:effectLst>
                </a:endParaRPr>
              </a:p>
            </p:txBody>
          </p:sp>
        </p:grpSp>
      </p:grpSp>
      <p:pic>
        <p:nvPicPr>
          <p:cNvPr id="13" name="Picture 12" descr="operative.gif"/>
          <p:cNvPicPr>
            <a:picLocks noChangeAspect="1"/>
          </p:cNvPicPr>
          <p:nvPr/>
        </p:nvPicPr>
        <p:blipFill>
          <a:blip r:embed="rId3"/>
          <a:stretch>
            <a:fillRect/>
          </a:stretch>
        </p:blipFill>
        <p:spPr>
          <a:xfrm>
            <a:off x="1181100" y="3505200"/>
            <a:ext cx="1333500" cy="266700"/>
          </a:xfrm>
          <a:prstGeom prst="rect">
            <a:avLst/>
          </a:prstGeom>
        </p:spPr>
      </p:pic>
      <p:pic>
        <p:nvPicPr>
          <p:cNvPr id="21506" name="Picture 2" descr="http://media01.linkedin.com/mpr/mpr/shrink_100_60/p/2/000/09a/070/283b4d7.png"/>
          <p:cNvPicPr>
            <a:picLocks noChangeAspect="1" noChangeArrowheads="1"/>
          </p:cNvPicPr>
          <p:nvPr/>
        </p:nvPicPr>
        <p:blipFill>
          <a:blip r:embed="rId4"/>
          <a:srcRect t="6667" b="26666"/>
          <a:stretch>
            <a:fillRect/>
          </a:stretch>
        </p:blipFill>
        <p:spPr bwMode="auto">
          <a:xfrm>
            <a:off x="990600" y="4343400"/>
            <a:ext cx="1333500" cy="533400"/>
          </a:xfrm>
          <a:prstGeom prst="rect">
            <a:avLst/>
          </a:prstGeom>
          <a:noFill/>
        </p:spPr>
      </p:pic>
      <p:sp>
        <p:nvSpPr>
          <p:cNvPr id="21508" name="AutoShape 4" descr="data:image/jpeg;base64,/9j/4AAQSkZJRgABAQAAAQABAAD/2wCEAAkGBggGEBQUBxQUFRUVGRMXGBcTFRYZGhgZFxobFRUWFxUcGyYgHBwqGhkZHy8iIycpLCwsGh4xNTAqNSYrLikBCQoKDgwOGg8PGiokHiQ1NS81NjUrKTIrLzUvLS0pLy4sNSwtNSw0NS0sKSwyMC8pLC4qLCkuNCwqLiwpLCkqNP/AABEIAOEA4QMBIgACEQEDEQH/xAAcAAEAAgMBAQEAAAAAAAAAAAAABQYDBAcIAgH/xABIEAABAwIEAgcCCAsGBwAAAAABAAIDBBEFBhIhMUEHEyIyUWFxFIEVM1JykaHB0RYXIzRCVJKUsbLTCBhTorPhJDZDdIKT8P/EABkBAQADAQEAAAAAAAAAAAAAAAACAwQBBf/EAC8RAQACAQIDBwIFBQAAAAAAAAABAgMEERIhMRNBUWFxkaGB8BQiM0LRBTKxwfH/2gAMAwEAAhEDEQA/AO4oiICIiAiIgIiICIiAiIgIiICIiAiIgIiICIiAiIgIiICIiAiIgIiICIiAiIgIiICIiAiIgIiICIiAiIgIiICIiAiIgIiICIiAiIgIiICIiAiIgIiICIiAiIgIiICIiAiIgIiICIiAiIgIiICIiAiIgIiICIiAiIgIiICIiAiIgIiICIiAiIgIiICIiAiIgIiICIiAiIgIiICIiAiIgIiICIiAiIgIiICIiAiIgIiICIiAiIgIiICIiAiIgIiINLFMTZhYa6UdkuDSRyuCb258FtxyNlAMZBB3BHMKBzp8Q354/lcobL+Puww6J7mM/wCU+I8vEf8Ax01wcePir1ebfWxi1HZ36f4XlauJYjDhjC+c+g5k+AX5W4pTUMfWSEEHu2/SvwAVCxLEpsUeXT+4Dg0eA+9MOCck7z0S1mtrgrtXnafvd0OmlM7GuO2oNP0i6yqAqcww4TDG1o1PLGG19h2RYuP2KMOZMZkGpjBp8o3EfSuRgtbnHR22uxY/yzvM+S5IoDBs0sr3BlUA1x4Ed0nw8it7GMagwho19px4NHPzJ5BVzivFuHbmvrqcVsfaRPJIrQxrFDhMYeG6u0Ba9uIJ42Pgqyc1YrOSYALDk1hNvUrFiWYXYrBoqGgPDmm7eBABB25HdX101otHF0Ycn9SxzSeCZie7kl6jNb44WSMjF3ueLFxsNPnbjuprDaz4QiZJa2oXt9SqcWIGio4hoY8OfJtILjY7Eb+amjmGKjpo3zAanjZjNuG3uCZMXLasd5p9Tzmcl+XDE9PRNoqUc1YrUE9Q0WHJrC63qVnbnOcMOpjdYItx0kc7i9wfeozpci2P6lgnx9knnTMZylQzVTWdZ1QadBdpvqe1nesbd6/DkuS/3mJf1Bv7wf6SuHSNiMuKZerHzAA9gdm9tpY/Ern/AEBZXwfMntnwzBHNo9n06xfTq63Vb1sPoVFqzWdpbsd4yVi1ekpH+8xLzoB+8H+krjkXpowfOcoglY6nmdfS17g5r+dmvAHatyIHldTLui7JzhY0UHuaR9YK855jw2mwLG3RZYcXNjniEWk6iH3adAdxOmQlvjsopvWyw1lSKON73AkMa51mi5OkE2A8dlyrpD6YcTyXiYpoo4XQgQuc5zXl9nd+1ngXtw2UNlzphzXmnEmMpWRR07jI7S6MutHG0vdeS4JdYWuLC5GyCz9GXS9PnyrlgqacR2YZGOY4u2DmtLX3HHtDcW4HZdNXnvKfSjjtT7W/AKDD2PjjM8oihe10jWua1xu2TcjXqseQPPjeOinpcfnmSSDFWRxzNGuMR6g17Bs4WcT2gbHjuD5FB0xFy/pT6X5clTx0+Dsjlltql6zUQwO7jQGuB1Hj6afFXnKtTjFbSRyZhZHHM8ajHGHAMB7rTqcTqtx8CbcrkJdERAREQEREFfzp8Q354/lco/CMFjxekPJ4e7S73N2Pl/BSGdPiG/PH8rl9ZN/Nz8938GrbW01wRMeLxr465NbNbRymFeosGra+TqpdTRH3r8GA77crny48VkzPRw0MrGQCwEbffu65PiVe1Ss5/nA+Y3+LlPFmnJkhTqtJTT4JmOc79f8ASKpKiJsrXVoLwNyNt7CwG/Lh9CswzrSjhG//AC/eq9APgqZpq2BzbA2IBBa4cRf1+kK2xSYBM3U0QW8wwEeoO6ln4eUzEyr0XaRForeKz37xzVHFaqnq5ddG0svuQbd7xFvd71kY+THqlntB7xa025ADe30E+pUy7GMIMoZDA1zTtqaxtyT4NtuFG4tTyYJVa4RYX1s8PNv8R6EKytt/y7bTtyU5Me29+KLV3jfb79V3gp4qZobAA0DgAq5nHDYgwSxgB1wHW5g8CfNSdJmPDqlt3PDDza82I+/3KAzNj0WIWjpd2g3LvE8gPJY8NLxk6PV1mbBOnmImJ8GlU/mkPz5fsWvSsdiUsbHnbssHk0cbfWfVbFT+aQ/Pl+xYOrmw0xSM5hr2nlccR9P1Fb69J8ebxL/3RM9Nq7+0OhU9NFStDYAAByCr+cMNiLBKwAOBAdbmDsL+d7KRo8yYfVNu54YebXmxH3+5QOZseirwI6TdoNy7xI4AeSwYaZIyPc1mbBOnmImJ8HG+kfK2YJ+tq4Gn2RrYw49a0C4s0/k9Vz2iOSq2UMpZkzR1v4NNJ6vRrtK2PvatPecL91y7fnT/AJbrP/H/AFY1zzoTz5guSfa/htzm9b1GjSxzr6Os1Xtw7wVWb9SWrSfoU9GqeiTpHPGN/wC9Rf1FGZeqqvorxJrsw0Yc9ljpk7zQdushcDoJ42O42PA7jtv4+Ml/4sv/AKX/AHLj3S9n6iz5VRHC2OEcLXNDniznlxuTbk3YW58fFVNLN0wVVNjWMRyU51RzRUjmnhdrxcemxXpCqpYaSmeyna1rWRva1rQAGgNIAA5Cy8uZvw6fCauhiqwQ9lPRBwPEE9otPmL29y9T4l8RL8yT+UoPP39nHfEp/wDtnf6sSxdJmVqroxxKKtwDsxPfrjtwjkG74SB+gRew+SSOSf2fKuCgr6qSqcGsZSyOc5xsGtbJESSfRfGJVuIdOWMNipS5lNHq03HxcII1yuHy3G23iWjgLoJbodylPnWtkxTH+2GyOLQf05tnXtyawEWHjp+Su+rzTkvMVd0P4rJS4zfqHODJbXtb/p1DB6EHzaSOIFvSkUrJ2h0RBaQCCDcEHcEHmEH0iIgIiICIiCMx+no6mMCvfobqBBFuNjtwPK61cLrcIwpmiKYEXJ7XnYch5KSxKhpq9lqzutOrja1gdyfCxUZBl3BKpuqnOpvymyEjz3BstFbU4eG0yw5ceXtePHWvrO+7d/CDDP8AFaorFW4Jizw+WexADezbkSeY81npsv4HWAmlIeBsdEuqx8DYoMAwMv6sEa+Ojre1+ze6lW2Ks7xM/CvJTU5I4b1pMfUqp8BrI2snkadIADr2cLC2xt/soh2EYOT2aoW823P0/wCy2cIoMIxKAzVEUtOA57SJ36SNLi3UbOIseI3WHMYy7lukkqpw+RkYa60UgLiHPEYLbuAIu7jdSrlpXpa3wqyabNkne1Ke9kjhhwDC945Gud8px3921gtqtxLBMQbpqZGEepuD4g8ivgZXwot1EOAtfd52HHfdYPgXL+gP1t0E2Duu7JPgHXtdRm2OZ4pm2/0WVx6iteCK02+qLfhODE/k6qw8CAfr2W0KLLwj0CbckEuuL7X24WA3W/NlrBqZpdP2WjiXSEAepJX7HljCJmh0Vy07giQkEeIN1Oc1Z/db4URo8kdKU97NGSmwKSJkZnNmFxBuL9rjfsrcFRgRhbDLI1zWiwud/W4GxUPi8mW8JNOLPl9onZTtMMgcGvcCRq7Ww29Vs4TQ4PiNKyoqo5KcOvdtQ/S5tnFva7Vhe1xvwIUZyY577fC2uDPXpSnTbv6NeTCcGJ/J1Vh4EA/XstltFl5sZb125IJfcX25DawC348tYNN8XvsDtITseB48F9PyvhEffuL+LyPtU+2rP7rfCqNHkrz4Ke9kVimG4Bi1DLRzVBEctruaRqFnNftdtuLRyVF/Ehkn9dqP2ov6S6e/K2Exi7wR6vI+1fv4K4Vtsd+HbO/1qqeymd5mfhpr+KpHDWKcvOXL/wASGSf12o/ai/pKcyv0bZFyvK2VjzNI03a6dwcGkcC1jWht/AkG3JXNuV8IcLtuQOes/egythLjYA38NZv9F1zbD5/CXFq/CnvKn5qyFlbN1YKqsqpGvAjGlhZp7HDiwn61d58awqoY5rpW2cCNj4i3gsByvhINiDc8tZv9F0flbCY93gj1eR9qbYfP4OLV+FPeXNoehzKVM17YK+paJGhrwHRdpocHhp/J8NTWn3BW3I2X8sZBjezDZtbpHAvkkI1EDZrdmgaRv7yVKS4Hg0UrIy113hxB1mwA8d1sfgvhN7WN/DWb/Rdd4cUePw5GTVTvtwcvOVYz1k3KmfXxyV05jkjBbqiLbuaTcNdqaeBuR84qxZIwqmwKlEFDUPqI4yQ0yaS5gO4ZcAXA3tfhe3ABZX5XwmPvgj1eR9qz4HHRwGVlE1w0vs7Ub3IHEb8FC1cfDvXdZjvn44jJw7eW+6UREVLYIiICIiCmdKuHsxWjZG6oghJnhIbUuLYpy256h5BvY8dvk+8cuxispqOpbR4hSw0cUktMa2ShmLoXw3cGMfa3VAuJvwJFjyC71iOF0WMRmPEo2SsPFsjQ4etjzWnQ5TwLDYnxUdNAyOTvsEbdL/ni3a96Dk+fKfDMsS07ujUtbVvbMHx0rtYdAIy4vewOIuLamk7ki+9gpLLuC9HXsFJPUyxtmJgeZ+vc2c1BIL2ucHah27gjkN9uK6Pg+VcEy+XHCKeGEu2JjY0Ejja/G3kscWTMvQT9fFS04mvq1iJocHfKBts7z4oOJ5MjoMRqKWDNZAo7Vr4mPdpikqROWkP3AJDLWB8R8qxw5zw3A6OpxNmVtLo20MZe2N2pjH+1wOkaw3NhaziBsCXeg7pNlLAqiHqJaaAxai8MMbdIcdy4C2x8wvqgyrgmFm9BTQxnQY7sjaLsJ1FhsNwTuQeKCpdJ1bFiOERexyB0U8tJG50btnxveA4Bw5Gygo+j7LsmOTUrof8Ah20jZmw636GyveInSNGrZ2kAX966ecv4UYWQ9RF1TCHMj0N0NcDqBa21gbklZxhlGJjMI2daWiMyaRqLAdQYXcbX3sg874DUV+MnDYsTEEsTaebqGV0r44XyNnkjO7QQ57WBrQ07WA8r7NbDV4X1sRmpo8OkqqRlXFQzyyCnDr6+0WjQx9jqsTuA3lZdxmyjgM8DaeWmgMLSS2Mxt0tJJJLRbY3J3His9Ll7CaGAwUsETYXXvGI26HX46m2sb+aDkubsHyfhVbhX4NGJsrqiHUyB+prox3XvAJF7mwdxOp3G20J0dQYXiz6KHNxb7O2mkfTRyu0xPkdUSCVx3Ac8bix5Bdpo8j5boLeyUlO0hzXgiJtw5t9LgbXuLm3qsk+T8AqoGQT0sBhjJLIzG3Swk3JaLbXJN7IKB0eUuCUWPV7MtuBhbBFs12pjXFwL2Mdc9kHlfYkjkrpSwUNZJOcW0l4e4WebaWDu6d+HmpLDcu4Tg7tWGwRRHSGXjY1p0g3DbgcL7rYqcOpKwg1EbXEc3AEqyl+HdnzYpvtMbTt3T0QFDDh1VM5tS4OY1rOpD3Egtt2iL8Tfby922o+GKWYRwEmDrmBtibAlp1ta7wVrnw+kqgBOxrgOALRt6eC/RRUzQ0NY2zDdosNj4jwKujPEc+f33ss6KZjbl13858vT+IVnGaSHDnSNpBpa6AktHC4eADZbFZh8OHNp5KMWkL4wTc3dqG+rxup+ajp6g3mY1xtp3AO3G3ovp9PDKAJGghpBFxwI4EKPbco+90vwcb2mNvLy57qbTw+0wudUCDVd2p8kjhI11/C21uQC3aCKKrlcMbc17msj0XPZLSN3i9rk7fWp+TDKKZ2uSNhd4louvuqoaatt7SxrrcNQBspTnifvp6IV0Vq7TvE7e0+v3PNV6mlw+OWM0OlzbTAXcSOsaLsbcnkbWHnzusEUAmg1u6gO4mV0jhIHX4nbY+SuHsdPpDdDdLSCBYWBG4ICxnDKJz9bo2auN9Ivfx9V2M/LvctoZmd429vKP4+e5BUENPWSS/Dha6RukAOPZ06e829uPG62cqiIdf7Obt6zsnjcW23UtU4fSVhBqWNcRw1AFfcNNDT36lobfc2AFyq7ZYmsx/xdj000vFuXLfn3zv4sqIiobh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B//Z"/>
          <p:cNvSpPr>
            <a:spLocks noChangeAspect="1" noChangeArrowheads="1"/>
          </p:cNvSpPr>
          <p:nvPr/>
        </p:nvSpPr>
        <p:spPr bwMode="auto">
          <a:xfrm>
            <a:off x="63500" y="-1039813"/>
            <a:ext cx="2143125" cy="2143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510" name="AutoShape 6" descr="data:image/jpeg;base64,/9j/4AAQSkZJRgABAQAAAQABAAD/2wCEAAkGBggGEBQUBxQUFRUVGRMXGBcTFRYZGhgZFxobFRUWFxUcGyYgHBwqGhkZHy8iIycpLCwsGh4xNTAqNSYrLikBCQoKDgwOGg8PGiokHiQ1NS81NjUrKTIrLzUvLS0pLy4sNSwtNSw0NS0sKSwyMC8pLC4qLCkuNCwqLiwpLCkqNP/AABEIAOEA4QMBIgACEQEDEQH/xAAcAAEAAgMBAQEAAAAAAAAAAAAABQYDBAcIAgH/xABIEAABAwIEAgcCCAsGBwAAAAABAAIDBBEFBhIhMUEHEyIyUWFxFIEVM1JykaHB0RYXIzRCVJKUsbLTCBhTorPhJDZDdIKT8P/EABkBAQADAQEAAAAAAAAAAAAAAAACAwQBBf/EAC8RAQACAQIDBwIFBQAAAAAAAAABAgMEERIhMRNBUWFxkaGB8BQiM0LRBTKxwfH/2gAMAwEAAhEDEQA/AO4oiICIiAiIgIiICIiAiIgIiICIiAiIgIiICIiAiIgIiICIiAiIgIiICIiAiIgIiICIiAiIgIiICIiAiIgIiICIiAiIgIiICIiAiIgIiICIiAiIgIiICIiAiIgIiICIiAiIgIiICIiAiIgIiICIiAiIgIiICIiAiIgIiICIiAiIgIiICIiAiIgIiICIiAiIgIiICIiAiIgIiICIiAiIgIiICIiAiIgIiICIiAiIgIiICIiAiIgIiICIiAiIgIiINLFMTZhYa6UdkuDSRyuCb258FtxyNlAMZBB3BHMKBzp8Q354/lcobL+Puww6J7mM/wCU+I8vEf8Ax01wcePir1ebfWxi1HZ36f4XlauJYjDhjC+c+g5k+AX5W4pTUMfWSEEHu2/SvwAVCxLEpsUeXT+4Dg0eA+9MOCck7z0S1mtrgrtXnafvd0OmlM7GuO2oNP0i6yqAqcww4TDG1o1PLGG19h2RYuP2KMOZMZkGpjBp8o3EfSuRgtbnHR22uxY/yzvM+S5IoDBs0sr3BlUA1x4Ed0nw8it7GMagwho19px4NHPzJ5BVzivFuHbmvrqcVsfaRPJIrQxrFDhMYeG6u0Ba9uIJ42Pgqyc1YrOSYALDk1hNvUrFiWYXYrBoqGgPDmm7eBABB25HdX101otHF0Ycn9SxzSeCZie7kl6jNb44WSMjF3ueLFxsNPnbjuprDaz4QiZJa2oXt9SqcWIGio4hoY8OfJtILjY7Eb+amjmGKjpo3zAanjZjNuG3uCZMXLasd5p9Tzmcl+XDE9PRNoqUc1YrUE9Q0WHJrC63qVnbnOcMOpjdYItx0kc7i9wfeozpci2P6lgnx9knnTMZylQzVTWdZ1QadBdpvqe1nesbd6/DkuS/3mJf1Bv7wf6SuHSNiMuKZerHzAA9gdm9tpY/Ern/AEBZXwfMntnwzBHNo9n06xfTq63Vb1sPoVFqzWdpbsd4yVi1ekpH+8xLzoB+8H+krjkXpowfOcoglY6nmdfS17g5r+dmvAHatyIHldTLui7JzhY0UHuaR9YK855jw2mwLG3RZYcXNjniEWk6iH3adAdxOmQlvjsopvWyw1lSKON73AkMa51mi5OkE2A8dlyrpD6YcTyXiYpoo4XQgQuc5zXl9nd+1ngXtw2UNlzphzXmnEmMpWRR07jI7S6MutHG0vdeS4JdYWuLC5GyCz9GXS9PnyrlgqacR2YZGOY4u2DmtLX3HHtDcW4HZdNXnvKfSjjtT7W/AKDD2PjjM8oihe10jWua1xu2TcjXqseQPPjeOinpcfnmSSDFWRxzNGuMR6g17Bs4WcT2gbHjuD5FB0xFy/pT6X5clTx0+Dsjlltql6zUQwO7jQGuB1Hj6afFXnKtTjFbSRyZhZHHM8ajHGHAMB7rTqcTqtx8CbcrkJdERAREQEREFfzp8Q354/lco/CMFjxekPJ4e7S73N2Pl/BSGdPiG/PH8rl9ZN/Nz8938GrbW01wRMeLxr465NbNbRymFeosGra+TqpdTRH3r8GA77crny48VkzPRw0MrGQCwEbffu65PiVe1Ss5/nA+Y3+LlPFmnJkhTqtJTT4JmOc79f8ASKpKiJsrXVoLwNyNt7CwG/Lh9CswzrSjhG//AC/eq9APgqZpq2BzbA2IBBa4cRf1+kK2xSYBM3U0QW8wwEeoO6ln4eUzEyr0XaRForeKz37xzVHFaqnq5ddG0svuQbd7xFvd71kY+THqlntB7xa025ADe30E+pUy7GMIMoZDA1zTtqaxtyT4NtuFG4tTyYJVa4RYX1s8PNv8R6EKytt/y7bTtyU5Me29+KLV3jfb79V3gp4qZobAA0DgAq5nHDYgwSxgB1wHW5g8CfNSdJmPDqlt3PDDza82I+/3KAzNj0WIWjpd2g3LvE8gPJY8NLxk6PV1mbBOnmImJ8GlU/mkPz5fsWvSsdiUsbHnbssHk0cbfWfVbFT+aQ/Pl+xYOrmw0xSM5hr2nlccR9P1Fb69J8ebxL/3RM9Nq7+0OhU9NFStDYAAByCr+cMNiLBKwAOBAdbmDsL+d7KRo8yYfVNu54YebXmxH3+5QOZseirwI6TdoNy7xI4AeSwYaZIyPc1mbBOnmImJ8HG+kfK2YJ+tq4Gn2RrYw49a0C4s0/k9Vz2iOSq2UMpZkzR1v4NNJ6vRrtK2PvatPecL91y7fnT/AJbrP/H/AFY1zzoTz5guSfa/htzm9b1GjSxzr6Os1Xtw7wVWb9SWrSfoU9GqeiTpHPGN/wC9Rf1FGZeqqvorxJrsw0Yc9ljpk7zQdushcDoJ42O42PA7jtv4+Ml/4sv/AKX/AHLj3S9n6iz5VRHC2OEcLXNDniznlxuTbk3YW58fFVNLN0wVVNjWMRyU51RzRUjmnhdrxcemxXpCqpYaSmeyna1rWRva1rQAGgNIAA5Cy8uZvw6fCauhiqwQ9lPRBwPEE9otPmL29y9T4l8RL8yT+UoPP39nHfEp/wDtnf6sSxdJmVqroxxKKtwDsxPfrjtwjkG74SB+gRew+SSOSf2fKuCgr6qSqcGsZSyOc5xsGtbJESSfRfGJVuIdOWMNipS5lNHq03HxcII1yuHy3G23iWjgLoJbodylPnWtkxTH+2GyOLQf05tnXtyawEWHjp+Su+rzTkvMVd0P4rJS4zfqHODJbXtb/p1DB6EHzaSOIFvSkUrJ2h0RBaQCCDcEHcEHmEH0iIgIiICIiCMx+no6mMCvfobqBBFuNjtwPK61cLrcIwpmiKYEXJ7XnYch5KSxKhpq9lqzutOrja1gdyfCxUZBl3BKpuqnOpvymyEjz3BstFbU4eG0yw5ceXtePHWvrO+7d/CDDP8AFaorFW4Jizw+WexADezbkSeY81npsv4HWAmlIeBsdEuqx8DYoMAwMv6sEa+Ojre1+ze6lW2Ks7xM/CvJTU5I4b1pMfUqp8BrI2snkadIADr2cLC2xt/soh2EYOT2aoW823P0/wCy2cIoMIxKAzVEUtOA57SJ36SNLi3UbOIseI3WHMYy7lukkqpw+RkYa60UgLiHPEYLbuAIu7jdSrlpXpa3wqyabNkne1Ke9kjhhwDC945Gud8px3921gtqtxLBMQbpqZGEepuD4g8ivgZXwot1EOAtfd52HHfdYPgXL+gP1t0E2Duu7JPgHXtdRm2OZ4pm2/0WVx6iteCK02+qLfhODE/k6qw8CAfr2W0KLLwj0CbckEuuL7X24WA3W/NlrBqZpdP2WjiXSEAepJX7HljCJmh0Vy07giQkEeIN1Oc1Z/db4URo8kdKU97NGSmwKSJkZnNmFxBuL9rjfsrcFRgRhbDLI1zWiwud/W4GxUPi8mW8JNOLPl9onZTtMMgcGvcCRq7Ww29Vs4TQ4PiNKyoqo5KcOvdtQ/S5tnFva7Vhe1xvwIUZyY577fC2uDPXpSnTbv6NeTCcGJ/J1Vh4EA/XstltFl5sZb125IJfcX25DawC348tYNN8XvsDtITseB48F9PyvhEffuL+LyPtU+2rP7rfCqNHkrz4Ke9kVimG4Bi1DLRzVBEctruaRqFnNftdtuLRyVF/Ehkn9dqP2ov6S6e/K2Exi7wR6vI+1fv4K4Vtsd+HbO/1qqeymd5mfhpr+KpHDWKcvOXL/wASGSf12o/ai/pKcyv0bZFyvK2VjzNI03a6dwcGkcC1jWht/AkG3JXNuV8IcLtuQOes/egythLjYA38NZv9F1zbD5/CXFq/CnvKn5qyFlbN1YKqsqpGvAjGlhZp7HDiwn61d58awqoY5rpW2cCNj4i3gsByvhINiDc8tZv9F0flbCY93gj1eR9qbYfP4OLV+FPeXNoehzKVM17YK+paJGhrwHRdpocHhp/J8NTWn3BW3I2X8sZBjezDZtbpHAvkkI1EDZrdmgaRv7yVKS4Hg0UrIy113hxB1mwA8d1sfgvhN7WN/DWb/Rdd4cUePw5GTVTvtwcvOVYz1k3KmfXxyV05jkjBbqiLbuaTcNdqaeBuR84qxZIwqmwKlEFDUPqI4yQ0yaS5gO4ZcAXA3tfhe3ABZX5XwmPvgj1eR9qz4HHRwGVlE1w0vs7Ub3IHEb8FC1cfDvXdZjvn44jJw7eW+6UREVLYIiICIiCmdKuHsxWjZG6oghJnhIbUuLYpy256h5BvY8dvk+8cuxispqOpbR4hSw0cUktMa2ShmLoXw3cGMfa3VAuJvwJFjyC71iOF0WMRmPEo2SsPFsjQ4etjzWnQ5TwLDYnxUdNAyOTvsEbdL/ni3a96Dk+fKfDMsS07ujUtbVvbMHx0rtYdAIy4vewOIuLamk7ki+9gpLLuC9HXsFJPUyxtmJgeZ+vc2c1BIL2ucHah27gjkN9uK6Pg+VcEy+XHCKeGEu2JjY0Ejja/G3kscWTMvQT9fFS04mvq1iJocHfKBts7z4oOJ5MjoMRqKWDNZAo7Vr4mPdpikqROWkP3AJDLWB8R8qxw5zw3A6OpxNmVtLo20MZe2N2pjH+1wOkaw3NhaziBsCXeg7pNlLAqiHqJaaAxai8MMbdIcdy4C2x8wvqgyrgmFm9BTQxnQY7sjaLsJ1FhsNwTuQeKCpdJ1bFiOERexyB0U8tJG50btnxveA4Bw5Gygo+j7LsmOTUrof8Ah20jZmw636GyveInSNGrZ2kAX966ecv4UYWQ9RF1TCHMj0N0NcDqBa21gbklZxhlGJjMI2daWiMyaRqLAdQYXcbX3sg874DUV+MnDYsTEEsTaebqGV0r44XyNnkjO7QQ57WBrQ07WA8r7NbDV4X1sRmpo8OkqqRlXFQzyyCnDr6+0WjQx9jqsTuA3lZdxmyjgM8DaeWmgMLSS2Mxt0tJJJLRbY3J3His9Ll7CaGAwUsETYXXvGI26HX46m2sb+aDkubsHyfhVbhX4NGJsrqiHUyB+prox3XvAJF7mwdxOp3G20J0dQYXiz6KHNxb7O2mkfTRyu0xPkdUSCVx3Ac8bix5Bdpo8j5boLeyUlO0hzXgiJtw5t9LgbXuLm3qsk+T8AqoGQT0sBhjJLIzG3Swk3JaLbXJN7IKB0eUuCUWPV7MtuBhbBFs12pjXFwL2Mdc9kHlfYkjkrpSwUNZJOcW0l4e4WebaWDu6d+HmpLDcu4Tg7tWGwRRHSGXjY1p0g3DbgcL7rYqcOpKwg1EbXEc3AEqyl+HdnzYpvtMbTt3T0QFDDh1VM5tS4OY1rOpD3Egtt2iL8Tfby922o+GKWYRwEmDrmBtibAlp1ta7wVrnw+kqgBOxrgOALRt6eC/RRUzQ0NY2zDdosNj4jwKujPEc+f33ss6KZjbl13858vT+IVnGaSHDnSNpBpa6AktHC4eADZbFZh8OHNp5KMWkL4wTc3dqG+rxup+ajp6g3mY1xtp3AO3G3ovp9PDKAJGghpBFxwI4EKPbco+90vwcb2mNvLy57qbTw+0wudUCDVd2p8kjhI11/C21uQC3aCKKrlcMbc17msj0XPZLSN3i9rk7fWp+TDKKZ2uSNhd4louvuqoaatt7SxrrcNQBspTnifvp6IV0Vq7TvE7e0+v3PNV6mlw+OWM0OlzbTAXcSOsaLsbcnkbWHnzusEUAmg1u6gO4mV0jhIHX4nbY+SuHsdPpDdDdLSCBYWBG4ICxnDKJz9bo2auN9Ivfx9V2M/LvctoZmd429vKP4+e5BUENPWSS/Dha6RukAOPZ06e829uPG62cqiIdf7Obt6zsnjcW23UtU4fSVhBqWNcRw1AFfcNNDT36lobfc2AFyq7ZYmsx/xdj000vFuXLfn3zv4sqIiobh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B//Z"/>
          <p:cNvSpPr>
            <a:spLocks noChangeAspect="1" noChangeArrowheads="1"/>
          </p:cNvSpPr>
          <p:nvPr/>
        </p:nvSpPr>
        <p:spPr bwMode="auto">
          <a:xfrm>
            <a:off x="63500" y="-1039813"/>
            <a:ext cx="2143125" cy="2143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12" name="Picture 8" descr="http://profile.ak.fbcdn.net/hprofile-ak-ash2/188011_127443437332676_5262063_n.jpg"/>
          <p:cNvPicPr>
            <a:picLocks noChangeAspect="1" noChangeArrowheads="1"/>
          </p:cNvPicPr>
          <p:nvPr/>
        </p:nvPicPr>
        <p:blipFill>
          <a:blip r:embed="rId5"/>
          <a:srcRect t="33333" b="35555"/>
          <a:stretch>
            <a:fillRect/>
          </a:stretch>
        </p:blipFill>
        <p:spPr bwMode="auto">
          <a:xfrm>
            <a:off x="6400800" y="4419600"/>
            <a:ext cx="1714500" cy="533400"/>
          </a:xfrm>
          <a:prstGeom prst="rect">
            <a:avLst/>
          </a:prstGeom>
          <a:noFill/>
        </p:spPr>
      </p:pic>
      <p:pic>
        <p:nvPicPr>
          <p:cNvPr id="19" name="Picture 18" descr="netprospex.jpg"/>
          <p:cNvPicPr>
            <a:picLocks noChangeAspect="1"/>
          </p:cNvPicPr>
          <p:nvPr/>
        </p:nvPicPr>
        <p:blipFill>
          <a:blip r:embed="rId6"/>
          <a:stretch>
            <a:fillRect/>
          </a:stretch>
        </p:blipFill>
        <p:spPr>
          <a:xfrm>
            <a:off x="3581400" y="3581400"/>
            <a:ext cx="1727200" cy="267716"/>
          </a:xfrm>
          <a:prstGeom prst="rect">
            <a:avLst/>
          </a:prstGeom>
        </p:spPr>
      </p:pic>
      <p:pic>
        <p:nvPicPr>
          <p:cNvPr id="20" name="Picture 19" descr="sonicbids.jpg"/>
          <p:cNvPicPr>
            <a:picLocks noChangeAspect="1"/>
          </p:cNvPicPr>
          <p:nvPr/>
        </p:nvPicPr>
        <p:blipFill>
          <a:blip r:embed="rId7"/>
          <a:stretch>
            <a:fillRect/>
          </a:stretch>
        </p:blipFill>
        <p:spPr>
          <a:xfrm>
            <a:off x="6096000" y="3505200"/>
            <a:ext cx="790575" cy="347853"/>
          </a:xfrm>
          <a:prstGeom prst="rect">
            <a:avLst/>
          </a:prstGeom>
        </p:spPr>
      </p:pic>
      <p:pic>
        <p:nvPicPr>
          <p:cNvPr id="21" name="Picture 20" descr="Neat.jpg"/>
          <p:cNvPicPr>
            <a:picLocks noChangeAspect="1"/>
          </p:cNvPicPr>
          <p:nvPr/>
        </p:nvPicPr>
        <p:blipFill>
          <a:blip r:embed="rId8"/>
          <a:stretch>
            <a:fillRect/>
          </a:stretch>
        </p:blipFill>
        <p:spPr>
          <a:xfrm>
            <a:off x="7086600" y="3505200"/>
            <a:ext cx="1003300" cy="2546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ChangeArrowheads="1"/>
          </p:cNvSpPr>
          <p:nvPr/>
        </p:nvSpPr>
        <p:spPr bwMode="auto">
          <a:xfrm>
            <a:off x="6172200" y="1219200"/>
            <a:ext cx="2593975" cy="4540250"/>
          </a:xfrm>
          <a:prstGeom prst="rect">
            <a:avLst/>
          </a:prstGeom>
          <a:noFill/>
          <a:ln w="12700" algn="ctr">
            <a:solidFill>
              <a:srgbClr val="87985D"/>
            </a:solidFill>
            <a:miter lim="800000"/>
            <a:headEnd/>
            <a:tailEnd/>
          </a:ln>
        </p:spPr>
        <p:txBody>
          <a:bodyPr wrap="none" lIns="82030" tIns="41015" rIns="82030" bIns="41015"/>
          <a:lstStyle/>
          <a:p>
            <a:pPr algn="ctr" defTabSz="820738"/>
            <a:endParaRPr lang="en-US" sz="1200" dirty="0" smtClean="0">
              <a:solidFill>
                <a:srgbClr val="595B5A"/>
              </a:solidFill>
              <a:cs typeface="Arial" charset="0"/>
            </a:endParaRPr>
          </a:p>
          <a:p>
            <a:pPr algn="ctr" defTabSz="820738"/>
            <a:endParaRPr lang="en-US" sz="1200" dirty="0" smtClean="0">
              <a:solidFill>
                <a:srgbClr val="595B5A"/>
              </a:solidFill>
              <a:cs typeface="Arial" charset="0"/>
            </a:endParaRPr>
          </a:p>
          <a:p>
            <a:pPr algn="ctr" defTabSz="820738"/>
            <a:endParaRPr lang="en-US" sz="1200" dirty="0">
              <a:solidFill>
                <a:srgbClr val="595B5A"/>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a:p>
            <a:pPr algn="ctr" defTabSz="820738"/>
            <a:endParaRPr lang="en-US" sz="1200" b="1" dirty="0">
              <a:solidFill>
                <a:srgbClr val="87985D"/>
              </a:solidFill>
              <a:cs typeface="Arial" charset="0"/>
            </a:endParaRPr>
          </a:p>
        </p:txBody>
      </p:sp>
      <p:sp>
        <p:nvSpPr>
          <p:cNvPr id="17412" name="Rectangle 6"/>
          <p:cNvSpPr>
            <a:spLocks noChangeArrowheads="1"/>
          </p:cNvSpPr>
          <p:nvPr/>
        </p:nvSpPr>
        <p:spPr bwMode="auto">
          <a:xfrm>
            <a:off x="381000" y="1219200"/>
            <a:ext cx="2593975" cy="4540250"/>
          </a:xfrm>
          <a:prstGeom prst="rect">
            <a:avLst/>
          </a:prstGeom>
          <a:solidFill>
            <a:schemeClr val="bg1"/>
          </a:solidFill>
          <a:ln w="12700" algn="ctr">
            <a:solidFill>
              <a:srgbClr val="87985D"/>
            </a:solidFill>
            <a:miter lim="800000"/>
            <a:headEnd/>
            <a:tailEnd/>
          </a:ln>
        </p:spPr>
        <p:txBody>
          <a:bodyPr wrap="none" lIns="82030" tIns="41015" rIns="82030" bIns="41015"/>
          <a:lstStyle/>
          <a:p>
            <a:pPr algn="ctr" defTabSz="820738"/>
            <a:r>
              <a:rPr lang="en-US" sz="1400" b="1" dirty="0" smtClean="0">
                <a:latin typeface="Geneva"/>
                <a:cs typeface="Times New Roman" pitchFamily="18" charset="0"/>
              </a:rPr>
              <a:t>Cloud Infrastructure</a:t>
            </a:r>
            <a:endParaRPr lang="en-US" sz="1400" b="1" dirty="0">
              <a:latin typeface="Geneva"/>
              <a:cs typeface="Times New Roman" pitchFamily="18" charset="0"/>
            </a:endParaRPr>
          </a:p>
          <a:p>
            <a:pPr algn="ctr" defTabSz="820738"/>
            <a:endParaRPr lang="en-US" sz="1300" dirty="0">
              <a:solidFill>
                <a:srgbClr val="87985D"/>
              </a:solidFill>
              <a:cs typeface="Arial" charset="0"/>
            </a:endParaRPr>
          </a:p>
          <a:p>
            <a:pPr algn="ctr" defTabSz="820738"/>
            <a:r>
              <a:rPr lang="en-US" sz="1200" dirty="0" smtClean="0">
                <a:solidFill>
                  <a:srgbClr val="595B5A"/>
                </a:solidFill>
                <a:cs typeface="Arial" charset="0"/>
              </a:rPr>
              <a:t>Virtualization</a:t>
            </a:r>
            <a:endParaRPr lang="en-US" sz="1200" dirty="0">
              <a:solidFill>
                <a:srgbClr val="595B5A"/>
              </a:solidFill>
              <a:cs typeface="Arial" charset="0"/>
            </a:endParaRPr>
          </a:p>
          <a:p>
            <a:pPr algn="ctr" defTabSz="820738"/>
            <a:r>
              <a:rPr lang="en-US" sz="1200" dirty="0" smtClean="0">
                <a:solidFill>
                  <a:srgbClr val="595B5A"/>
                </a:solidFill>
                <a:cs typeface="Arial" charset="0"/>
              </a:rPr>
              <a:t>Data Storage Solutions</a:t>
            </a:r>
          </a:p>
          <a:p>
            <a:pPr algn="ctr" defTabSz="820738"/>
            <a:r>
              <a:rPr lang="en-US" sz="1200" dirty="0" smtClean="0">
                <a:solidFill>
                  <a:srgbClr val="595B5A"/>
                </a:solidFill>
                <a:cs typeface="Arial" charset="0"/>
              </a:rPr>
              <a:t>Big Data</a:t>
            </a:r>
          </a:p>
          <a:p>
            <a:pPr algn="ctr" defTabSz="820738"/>
            <a:r>
              <a:rPr lang="en-US" sz="1200" dirty="0" smtClean="0">
                <a:solidFill>
                  <a:srgbClr val="595B5A"/>
                </a:solidFill>
                <a:cs typeface="Arial" charset="0"/>
              </a:rPr>
              <a:t>Flexibility</a:t>
            </a:r>
          </a:p>
          <a:p>
            <a:pPr algn="ctr" defTabSz="820738"/>
            <a:r>
              <a:rPr lang="en-US" sz="1200" dirty="0" smtClean="0">
                <a:solidFill>
                  <a:srgbClr val="595B5A"/>
                </a:solidFill>
                <a:cs typeface="Arial" charset="0"/>
              </a:rPr>
              <a:t>Data Integration</a:t>
            </a:r>
            <a:endParaRPr lang="en-US" sz="1200" dirty="0">
              <a:solidFill>
                <a:srgbClr val="595B5A"/>
              </a:solidFill>
              <a:cs typeface="Arial" charset="0"/>
            </a:endParaRPr>
          </a:p>
          <a:p>
            <a:pPr algn="ctr" defTabSz="820738"/>
            <a:r>
              <a:rPr lang="en-US" sz="1200" dirty="0" smtClean="0">
                <a:solidFill>
                  <a:srgbClr val="595B5A"/>
                </a:solidFill>
                <a:cs typeface="Arial" charset="0"/>
              </a:rPr>
              <a:t>Real-time Systems Management</a:t>
            </a:r>
          </a:p>
          <a:p>
            <a:pPr algn="ctr" defTabSz="820738"/>
            <a:r>
              <a:rPr lang="en-US" sz="1200" dirty="0" smtClean="0">
                <a:solidFill>
                  <a:srgbClr val="595B5A"/>
                </a:solidFill>
                <a:cs typeface="Arial" charset="0"/>
              </a:rPr>
              <a:t>Service Automation</a:t>
            </a:r>
          </a:p>
          <a:p>
            <a:pPr algn="ctr" defTabSz="820738"/>
            <a:endParaRPr lang="en-US" sz="1200" dirty="0">
              <a:solidFill>
                <a:srgbClr val="595B5A"/>
              </a:solidFill>
              <a:cs typeface="Arial" charset="0"/>
            </a:endParaRPr>
          </a:p>
          <a:p>
            <a:pPr algn="ctr" defTabSz="820738"/>
            <a:endParaRPr lang="en-US" sz="1200" dirty="0">
              <a:solidFill>
                <a:srgbClr val="87985D"/>
              </a:solidFill>
              <a:cs typeface="Arial" charset="0"/>
            </a:endParaRPr>
          </a:p>
          <a:p>
            <a:pPr algn="ctr" defTabSz="820738"/>
            <a:endParaRPr lang="en-US" sz="1200" b="1" dirty="0">
              <a:solidFill>
                <a:srgbClr val="87985D"/>
              </a:solidFill>
              <a:cs typeface="Arial" charset="0"/>
            </a:endParaRPr>
          </a:p>
        </p:txBody>
      </p:sp>
      <p:sp>
        <p:nvSpPr>
          <p:cNvPr id="17413" name="Rectangle 6"/>
          <p:cNvSpPr>
            <a:spLocks noChangeArrowheads="1"/>
          </p:cNvSpPr>
          <p:nvPr/>
        </p:nvSpPr>
        <p:spPr bwMode="auto">
          <a:xfrm>
            <a:off x="3200400" y="1219200"/>
            <a:ext cx="2759075" cy="4545012"/>
          </a:xfrm>
          <a:prstGeom prst="rect">
            <a:avLst/>
          </a:prstGeom>
          <a:solidFill>
            <a:schemeClr val="bg1"/>
          </a:solidFill>
          <a:ln w="12700" algn="ctr">
            <a:solidFill>
              <a:srgbClr val="87985D"/>
            </a:solidFill>
            <a:miter lim="800000"/>
            <a:headEnd/>
            <a:tailEnd/>
          </a:ln>
        </p:spPr>
        <p:txBody>
          <a:bodyPr wrap="none" lIns="82030" tIns="41015" rIns="82030" bIns="41015"/>
          <a:lstStyle/>
          <a:p>
            <a:pPr algn="ctr" defTabSz="820738"/>
            <a:r>
              <a:rPr lang="en-US" sz="1300" b="1" dirty="0" smtClean="0">
                <a:latin typeface="Geneva"/>
                <a:cs typeface="Times New Roman" pitchFamily="18" charset="0"/>
              </a:rPr>
              <a:t>Mobile</a:t>
            </a:r>
          </a:p>
          <a:p>
            <a:pPr algn="ctr" defTabSz="820738"/>
            <a:endParaRPr lang="en-US" sz="1300" dirty="0">
              <a:solidFill>
                <a:srgbClr val="87985D"/>
              </a:solidFill>
              <a:cs typeface="Arial" charset="0"/>
            </a:endParaRPr>
          </a:p>
          <a:p>
            <a:pPr algn="ctr" defTabSz="820738"/>
            <a:r>
              <a:rPr lang="en-US" sz="1200" dirty="0" smtClean="0">
                <a:solidFill>
                  <a:srgbClr val="595B5A"/>
                </a:solidFill>
                <a:cs typeface="Arial" charset="0"/>
              </a:rPr>
              <a:t>Next platform shift</a:t>
            </a:r>
          </a:p>
          <a:p>
            <a:pPr algn="ctr" defTabSz="820738"/>
            <a:r>
              <a:rPr lang="en-US" sz="1200" dirty="0" smtClean="0">
                <a:solidFill>
                  <a:srgbClr val="595B5A"/>
                </a:solidFill>
                <a:cs typeface="Arial" charset="0"/>
              </a:rPr>
              <a:t>Departmental and Customer Mobilization</a:t>
            </a:r>
          </a:p>
          <a:p>
            <a:pPr algn="ctr" defTabSz="820738"/>
            <a:r>
              <a:rPr lang="en-US" sz="1200" dirty="0" smtClean="0">
                <a:solidFill>
                  <a:srgbClr val="595B5A"/>
                </a:solidFill>
                <a:cs typeface="Arial" charset="0"/>
              </a:rPr>
              <a:t>Wireless Management, Uptime, Security</a:t>
            </a:r>
          </a:p>
          <a:p>
            <a:pPr algn="ctr" defTabSz="820738"/>
            <a:r>
              <a:rPr lang="en-US" sz="1200" dirty="0" smtClean="0">
                <a:solidFill>
                  <a:srgbClr val="595B5A"/>
                </a:solidFill>
                <a:cs typeface="Arial" charset="0"/>
              </a:rPr>
              <a:t>Consumerization/BYOD</a:t>
            </a:r>
          </a:p>
          <a:p>
            <a:pPr algn="ctr" defTabSz="820738"/>
            <a:r>
              <a:rPr lang="en-US" sz="1200" dirty="0" smtClean="0">
                <a:solidFill>
                  <a:srgbClr val="595B5A"/>
                </a:solidFill>
                <a:cs typeface="Arial" charset="0"/>
              </a:rPr>
              <a:t>Connected Home</a:t>
            </a:r>
          </a:p>
          <a:p>
            <a:pPr algn="ctr" defTabSz="820738"/>
            <a:r>
              <a:rPr lang="en-US" sz="1200" dirty="0" smtClean="0">
                <a:solidFill>
                  <a:srgbClr val="595B5A"/>
                </a:solidFill>
                <a:cs typeface="Arial" charset="0"/>
              </a:rPr>
              <a:t>Data Priority, Compression, Acceleration</a:t>
            </a:r>
          </a:p>
        </p:txBody>
      </p:sp>
      <p:sp>
        <p:nvSpPr>
          <p:cNvPr id="17414" name="Rectangle 2"/>
          <p:cNvSpPr>
            <a:spLocks noGrp="1" noChangeArrowheads="1"/>
          </p:cNvSpPr>
          <p:nvPr>
            <p:ph type="title" idx="4294967295"/>
          </p:nvPr>
        </p:nvSpPr>
        <p:spPr>
          <a:xfrm>
            <a:off x="150812" y="228600"/>
            <a:ext cx="8916988" cy="731838"/>
          </a:xfrm>
        </p:spPr>
        <p:txBody>
          <a:bodyPr lIns="88842" tIns="44420" rIns="88842" bIns="44420" anchor="ctr"/>
          <a:lstStyle/>
          <a:p>
            <a:pPr eaLnBrk="1" hangingPunct="1"/>
            <a:r>
              <a:rPr lang="en-US" sz="3500" dirty="0" smtClean="0">
                <a:latin typeface="Arial" charset="0"/>
                <a:ea typeface="ヒラギノ角ゴ Pro W3" pitchFamily="-16" charset="-128"/>
                <a:cs typeface="Arial" charset="0"/>
              </a:rPr>
              <a:t>Enterprise 2.0 Diversified Portfolio  </a:t>
            </a:r>
          </a:p>
        </p:txBody>
      </p:sp>
      <p:pic>
        <p:nvPicPr>
          <p:cNvPr id="17430" name="Picture 23" descr="archive"/>
          <p:cNvPicPr>
            <a:picLocks noChangeAspect="1" noChangeArrowheads="1"/>
          </p:cNvPicPr>
          <p:nvPr/>
        </p:nvPicPr>
        <p:blipFill>
          <a:blip r:embed="rId3" cstate="print"/>
          <a:srcRect/>
          <a:stretch>
            <a:fillRect/>
          </a:stretch>
        </p:blipFill>
        <p:spPr bwMode="auto">
          <a:xfrm>
            <a:off x="935037" y="3048000"/>
            <a:ext cx="1731963" cy="280987"/>
          </a:xfrm>
          <a:prstGeom prst="rect">
            <a:avLst/>
          </a:prstGeom>
          <a:noFill/>
          <a:ln w="9525">
            <a:noFill/>
            <a:miter lim="800000"/>
            <a:headEnd/>
            <a:tailEnd/>
          </a:ln>
        </p:spPr>
      </p:pic>
      <p:pic>
        <p:nvPicPr>
          <p:cNvPr id="24" name="Picture 6" descr="motionsoft.jpg"/>
          <p:cNvPicPr>
            <a:picLocks noChangeAspect="1"/>
          </p:cNvPicPr>
          <p:nvPr/>
        </p:nvPicPr>
        <p:blipFill>
          <a:blip r:embed="rId4" cstate="print"/>
          <a:srcRect/>
          <a:stretch>
            <a:fillRect/>
          </a:stretch>
        </p:blipFill>
        <p:spPr bwMode="auto">
          <a:xfrm>
            <a:off x="6858000" y="4572000"/>
            <a:ext cx="1524000" cy="51858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33400" y="3692137"/>
            <a:ext cx="685800" cy="65126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600201" y="3823090"/>
            <a:ext cx="761999" cy="44411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3276600" y="3387745"/>
            <a:ext cx="1219200" cy="574655"/>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62470" y="4595813"/>
            <a:ext cx="956930" cy="77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7200" y="5029200"/>
            <a:ext cx="1071717" cy="600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33400" y="4672013"/>
            <a:ext cx="782157" cy="388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85800" y="4248888"/>
            <a:ext cx="1426535" cy="475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38950" y="3381375"/>
            <a:ext cx="1409700"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1"/>
          </p:nvPr>
        </p:nvSpPr>
        <p:spPr/>
        <p:txBody>
          <a:bodyPr/>
          <a:lstStyle/>
          <a:p>
            <a:fld id="{7348B572-8A13-4BBE-A49D-34C5390B685D}" type="slidenum">
              <a:rPr lang="en-US" smtClean="0"/>
              <a:pPr/>
              <a:t>7</a:t>
            </a:fld>
            <a:endParaRPr lang="en-US" dirty="0"/>
          </a:p>
        </p:txBody>
      </p:sp>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355510" y="4047092"/>
            <a:ext cx="1569290" cy="372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47883" y="4876800"/>
            <a:ext cx="1071717" cy="600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775688" y="4514850"/>
            <a:ext cx="1015512"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248400" y="1259918"/>
            <a:ext cx="2517775" cy="1600438"/>
          </a:xfrm>
          <a:prstGeom prst="rect">
            <a:avLst/>
          </a:prstGeom>
        </p:spPr>
        <p:txBody>
          <a:bodyPr wrap="square">
            <a:spAutoFit/>
          </a:bodyPr>
          <a:lstStyle/>
          <a:p>
            <a:pPr algn="ctr" defTabSz="820738"/>
            <a:r>
              <a:rPr lang="en-US" sz="1300" b="1" dirty="0" smtClean="0">
                <a:latin typeface="Geneva"/>
                <a:cs typeface="Times New Roman" pitchFamily="18" charset="0"/>
              </a:rPr>
              <a:t>SaaS Apps</a:t>
            </a:r>
          </a:p>
          <a:p>
            <a:pPr algn="ctr" defTabSz="820738"/>
            <a:endParaRPr lang="en-US" sz="1300" b="1" dirty="0">
              <a:latin typeface="Geneva"/>
              <a:cs typeface="Times New Roman" pitchFamily="18" charset="0"/>
            </a:endParaRPr>
          </a:p>
          <a:p>
            <a:pPr algn="ctr" defTabSz="820738"/>
            <a:r>
              <a:rPr lang="en-US" sz="1200" dirty="0" smtClean="0">
                <a:solidFill>
                  <a:srgbClr val="595B5A"/>
                </a:solidFill>
                <a:cs typeface="Arial" charset="0"/>
              </a:rPr>
              <a:t>Next gen CRM</a:t>
            </a:r>
          </a:p>
          <a:p>
            <a:pPr algn="ctr" defTabSz="820738"/>
            <a:r>
              <a:rPr lang="en-US" sz="1200" dirty="0" smtClean="0">
                <a:solidFill>
                  <a:srgbClr val="595B5A"/>
                </a:solidFill>
                <a:cs typeface="Arial" charset="0"/>
              </a:rPr>
              <a:t>Pricing / Optimization</a:t>
            </a:r>
          </a:p>
          <a:p>
            <a:pPr algn="ctr" defTabSz="820738"/>
            <a:r>
              <a:rPr lang="en-US" sz="1200" dirty="0" smtClean="0">
                <a:solidFill>
                  <a:srgbClr val="595B5A"/>
                </a:solidFill>
                <a:cs typeface="Arial" charset="0"/>
              </a:rPr>
              <a:t>Compensation</a:t>
            </a:r>
          </a:p>
          <a:p>
            <a:pPr algn="ctr" defTabSz="820738"/>
            <a:r>
              <a:rPr lang="en-US" sz="1200" dirty="0" smtClean="0">
                <a:solidFill>
                  <a:srgbClr val="595B5A"/>
                </a:solidFill>
                <a:cs typeface="Arial" charset="0"/>
              </a:rPr>
              <a:t>HR tools</a:t>
            </a:r>
          </a:p>
          <a:p>
            <a:pPr algn="ctr" defTabSz="820738"/>
            <a:r>
              <a:rPr lang="en-US" sz="1200" dirty="0" smtClean="0">
                <a:solidFill>
                  <a:srgbClr val="595B5A"/>
                </a:solidFill>
                <a:cs typeface="Arial" charset="0"/>
              </a:rPr>
              <a:t>Integrate Information Silos</a:t>
            </a:r>
          </a:p>
          <a:p>
            <a:pPr algn="ctr" defTabSz="820738"/>
            <a:endParaRPr lang="en-US" sz="1200" b="1" dirty="0">
              <a:solidFill>
                <a:srgbClr val="595B5A"/>
              </a:solidFill>
              <a:cs typeface="Arial" charset="0"/>
            </a:endParaRPr>
          </a:p>
        </p:txBody>
      </p:sp>
      <p:pic>
        <p:nvPicPr>
          <p:cNvPr id="23" name="Picture 2"/>
          <p:cNvPicPr>
            <a:picLocks noChangeAspect="1" noChangeArrowheads="1"/>
          </p:cNvPicPr>
          <p:nvPr/>
        </p:nvPicPr>
        <p:blipFill>
          <a:blip r:embed="rId15" cstate="print"/>
          <a:srcRect/>
          <a:stretch>
            <a:fillRect/>
          </a:stretch>
        </p:blipFill>
        <p:spPr bwMode="auto">
          <a:xfrm>
            <a:off x="6553200" y="5338482"/>
            <a:ext cx="1066800" cy="376518"/>
          </a:xfrm>
          <a:prstGeom prst="rect">
            <a:avLst/>
          </a:prstGeom>
          <a:noFill/>
          <a:ln w="9525">
            <a:noFill/>
            <a:miter lim="800000"/>
            <a:headEnd/>
            <a:tailEnd/>
          </a:ln>
        </p:spPr>
      </p:pic>
      <p:pic>
        <p:nvPicPr>
          <p:cNvPr id="6" name="Picture 2"/>
          <p:cNvPicPr>
            <a:picLocks noChangeAspect="1" noChangeArrowheads="1"/>
          </p:cNvPicPr>
          <p:nvPr/>
        </p:nvPicPr>
        <p:blipFill>
          <a:blip r:embed="rId16" cstate="print"/>
          <a:srcRect/>
          <a:stretch>
            <a:fillRect/>
          </a:stretch>
        </p:blipFill>
        <p:spPr bwMode="auto">
          <a:xfrm>
            <a:off x="3352800" y="4423508"/>
            <a:ext cx="1066800" cy="300892"/>
          </a:xfrm>
          <a:prstGeom prst="rect">
            <a:avLst/>
          </a:prstGeom>
          <a:noFill/>
          <a:ln w="9525">
            <a:noFill/>
            <a:miter lim="800000"/>
            <a:headEnd/>
            <a:tailEnd/>
          </a:ln>
        </p:spPr>
      </p:pic>
      <p:pic>
        <p:nvPicPr>
          <p:cNvPr id="25" name="Picture 2"/>
          <p:cNvPicPr>
            <a:picLocks noChangeAspect="1" noChangeArrowheads="1"/>
          </p:cNvPicPr>
          <p:nvPr/>
        </p:nvPicPr>
        <p:blipFill>
          <a:blip r:embed="rId16" cstate="print"/>
          <a:srcRect/>
          <a:stretch>
            <a:fillRect/>
          </a:stretch>
        </p:blipFill>
        <p:spPr bwMode="auto">
          <a:xfrm>
            <a:off x="1676400" y="5312385"/>
            <a:ext cx="1157288" cy="326415"/>
          </a:xfrm>
          <a:prstGeom prst="rect">
            <a:avLst/>
          </a:prstGeom>
          <a:noFill/>
          <a:ln w="9525">
            <a:noFill/>
            <a:miter lim="800000"/>
            <a:headEnd/>
            <a:tailEnd/>
          </a:ln>
        </p:spPr>
      </p:pic>
      <p:pic>
        <p:nvPicPr>
          <p:cNvPr id="26" name="Picture 23" descr="archive"/>
          <p:cNvPicPr>
            <a:picLocks noChangeAspect="1" noChangeArrowheads="1"/>
          </p:cNvPicPr>
          <p:nvPr/>
        </p:nvPicPr>
        <p:blipFill>
          <a:blip r:embed="rId3" cstate="print"/>
          <a:srcRect/>
          <a:stretch>
            <a:fillRect/>
          </a:stretch>
        </p:blipFill>
        <p:spPr bwMode="auto">
          <a:xfrm>
            <a:off x="6345237" y="2995613"/>
            <a:ext cx="1731963" cy="280987"/>
          </a:xfrm>
          <a:prstGeom prst="rect">
            <a:avLst/>
          </a:prstGeom>
          <a:noFill/>
          <a:ln w="9525">
            <a:noFill/>
            <a:miter lim="800000"/>
            <a:headEnd/>
            <a:tailEnd/>
          </a:ln>
        </p:spPr>
      </p:pic>
      <p:pic>
        <p:nvPicPr>
          <p:cNvPr id="27"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53000" y="3429000"/>
            <a:ext cx="956930" cy="77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17" cstate="print"/>
          <a:srcRect/>
          <a:stretch>
            <a:fillRect/>
          </a:stretch>
        </p:blipFill>
        <p:spPr bwMode="auto">
          <a:xfrm>
            <a:off x="609600" y="3424237"/>
            <a:ext cx="928688" cy="309563"/>
          </a:xfrm>
          <a:prstGeom prst="rect">
            <a:avLst/>
          </a:prstGeom>
          <a:noFill/>
          <a:ln w="9525">
            <a:noFill/>
            <a:miter lim="800000"/>
            <a:headEnd/>
            <a:tailEnd/>
          </a:ln>
        </p:spPr>
      </p:pic>
      <p:pic>
        <p:nvPicPr>
          <p:cNvPr id="8" name="Picture 3"/>
          <p:cNvPicPr>
            <a:picLocks noChangeAspect="1" noChangeArrowheads="1"/>
          </p:cNvPicPr>
          <p:nvPr/>
        </p:nvPicPr>
        <p:blipFill>
          <a:blip r:embed="rId18" cstate="print"/>
          <a:srcRect/>
          <a:stretch>
            <a:fillRect/>
          </a:stretch>
        </p:blipFill>
        <p:spPr bwMode="auto">
          <a:xfrm>
            <a:off x="1600200" y="3429000"/>
            <a:ext cx="1352021"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352800" y="2667000"/>
            <a:ext cx="2286000" cy="1143000"/>
          </a:xfrm>
          <a:prstGeom prst="ellipse">
            <a:avLst/>
          </a:prstGeom>
          <a:gradFill>
            <a:gsLst>
              <a:gs pos="0">
                <a:schemeClr val="bg1">
                  <a:lumMod val="8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5" name="Slide Number Placeholder 5"/>
          <p:cNvSpPr>
            <a:spLocks noGrp="1"/>
          </p:cNvSpPr>
          <p:nvPr>
            <p:ph type="sldNum" sz="quarter" idx="11"/>
          </p:nvPr>
        </p:nvSpPr>
        <p:spPr bwMode="auto">
          <a:noFill/>
          <a:ln>
            <a:miter lim="800000"/>
            <a:headEnd/>
            <a:tailEnd/>
          </a:ln>
        </p:spPr>
        <p:txBody>
          <a:bodyPr/>
          <a:lstStyle/>
          <a:p>
            <a:endParaRPr lang="en-US" dirty="0" smtClean="0">
              <a:solidFill>
                <a:prstClr val="black"/>
              </a:solidFill>
            </a:endParaRPr>
          </a:p>
        </p:txBody>
      </p:sp>
      <p:sp>
        <p:nvSpPr>
          <p:cNvPr id="18437" name="Slide Number Placeholder 2"/>
          <p:cNvSpPr txBox="1">
            <a:spLocks noGrp="1"/>
          </p:cNvSpPr>
          <p:nvPr/>
        </p:nvSpPr>
        <p:spPr bwMode="auto">
          <a:xfrm>
            <a:off x="6510338" y="6373813"/>
            <a:ext cx="1371600" cy="365125"/>
          </a:xfrm>
          <a:prstGeom prst="rect">
            <a:avLst/>
          </a:prstGeom>
          <a:noFill/>
          <a:ln w="9525">
            <a:noFill/>
            <a:miter lim="800000"/>
            <a:headEnd/>
            <a:tailEnd/>
          </a:ln>
        </p:spPr>
        <p:txBody>
          <a:bodyPr rIns="0" bIns="0"/>
          <a:lstStyle/>
          <a:p>
            <a:pPr algn="r" defTabSz="914400"/>
            <a:fld id="{A52A9306-D59A-424D-8A92-6161EA1BB717}" type="slidenum">
              <a:rPr lang="en-US" sz="1200" b="1">
                <a:solidFill>
                  <a:prstClr val="black"/>
                </a:solidFill>
              </a:rPr>
              <a:pPr algn="r" defTabSz="914400"/>
              <a:t>8</a:t>
            </a:fld>
            <a:endParaRPr lang="en-US" sz="1200" b="1" dirty="0">
              <a:solidFill>
                <a:prstClr val="black"/>
              </a:solidFill>
            </a:endParaRPr>
          </a:p>
        </p:txBody>
      </p:sp>
      <p:sp>
        <p:nvSpPr>
          <p:cNvPr id="18438" name="Rectangle 6"/>
          <p:cNvSpPr>
            <a:spLocks noChangeArrowheads="1"/>
          </p:cNvSpPr>
          <p:nvPr/>
        </p:nvSpPr>
        <p:spPr bwMode="auto">
          <a:xfrm>
            <a:off x="381000" y="1266825"/>
            <a:ext cx="2593975" cy="4540250"/>
          </a:xfrm>
          <a:prstGeom prst="rect">
            <a:avLst/>
          </a:prstGeom>
          <a:noFill/>
          <a:ln w="12700" algn="ctr">
            <a:solidFill>
              <a:srgbClr val="87985D"/>
            </a:solidFill>
            <a:miter lim="800000"/>
            <a:headEnd/>
            <a:tailEnd/>
          </a:ln>
        </p:spPr>
        <p:txBody>
          <a:bodyPr wrap="none" lIns="82030" tIns="41015" rIns="82030" bIns="41015"/>
          <a:lstStyle/>
          <a:p>
            <a:pPr algn="ctr" defTabSz="820738"/>
            <a:endParaRPr lang="en-US" sz="1300" b="1" dirty="0">
              <a:solidFill>
                <a:srgbClr val="87985D"/>
              </a:solidFill>
            </a:endParaRPr>
          </a:p>
          <a:p>
            <a:pPr algn="ctr" defTabSz="820738"/>
            <a:endParaRPr lang="en-US" sz="1200" b="1" dirty="0">
              <a:solidFill>
                <a:srgbClr val="595B5A"/>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a:p>
            <a:pPr algn="ctr" defTabSz="820738"/>
            <a:endParaRPr lang="en-US" sz="1200" b="1" dirty="0">
              <a:solidFill>
                <a:srgbClr val="87985D"/>
              </a:solidFill>
            </a:endParaRPr>
          </a:p>
        </p:txBody>
      </p:sp>
      <p:sp>
        <p:nvSpPr>
          <p:cNvPr id="18439" name="Rectangle 6"/>
          <p:cNvSpPr>
            <a:spLocks noChangeArrowheads="1"/>
          </p:cNvSpPr>
          <p:nvPr/>
        </p:nvSpPr>
        <p:spPr bwMode="auto">
          <a:xfrm>
            <a:off x="6172200" y="1266825"/>
            <a:ext cx="2593975" cy="4540250"/>
          </a:xfrm>
          <a:prstGeom prst="rect">
            <a:avLst/>
          </a:prstGeom>
          <a:solidFill>
            <a:schemeClr val="bg1"/>
          </a:solidFill>
          <a:ln w="12700" algn="ctr">
            <a:solidFill>
              <a:srgbClr val="87985D"/>
            </a:solidFill>
            <a:miter lim="800000"/>
            <a:headEnd/>
            <a:tailEnd/>
          </a:ln>
        </p:spPr>
        <p:txBody>
          <a:bodyPr wrap="none" lIns="82030" tIns="41015" rIns="82030" bIns="41015"/>
          <a:lstStyle/>
          <a:p>
            <a:pPr algn="ctr" defTabSz="820738"/>
            <a:endParaRPr lang="en-US" sz="2800" dirty="0">
              <a:solidFill>
                <a:srgbClr val="87985D"/>
              </a:solidFill>
            </a:endParaRPr>
          </a:p>
          <a:p>
            <a:pPr algn="ctr" defTabSz="820738"/>
            <a:endParaRPr lang="en-US" sz="1200" dirty="0">
              <a:solidFill>
                <a:srgbClr val="595B5A"/>
              </a:solidFill>
            </a:endParaRPr>
          </a:p>
          <a:p>
            <a:pPr algn="ctr" defTabSz="820738"/>
            <a:endParaRPr lang="en-US" sz="1200" dirty="0">
              <a:solidFill>
                <a:srgbClr val="87985D"/>
              </a:solidFill>
            </a:endParaRPr>
          </a:p>
          <a:p>
            <a:pPr algn="ctr" defTabSz="820738"/>
            <a:endParaRPr lang="en-US" sz="1200" b="1" dirty="0">
              <a:solidFill>
                <a:srgbClr val="87985D"/>
              </a:solidFill>
            </a:endParaRPr>
          </a:p>
        </p:txBody>
      </p:sp>
      <p:sp>
        <p:nvSpPr>
          <p:cNvPr id="18440" name="Rectangle 6"/>
          <p:cNvSpPr>
            <a:spLocks noChangeArrowheads="1"/>
          </p:cNvSpPr>
          <p:nvPr/>
        </p:nvSpPr>
        <p:spPr bwMode="auto">
          <a:xfrm>
            <a:off x="3278188" y="1268413"/>
            <a:ext cx="2590800" cy="4545012"/>
          </a:xfrm>
          <a:prstGeom prst="rect">
            <a:avLst/>
          </a:prstGeom>
          <a:solidFill>
            <a:schemeClr val="bg1"/>
          </a:solidFill>
          <a:ln w="12700" algn="ctr">
            <a:solidFill>
              <a:srgbClr val="87985D"/>
            </a:solidFill>
            <a:miter lim="800000"/>
            <a:headEnd/>
            <a:tailEnd/>
          </a:ln>
        </p:spPr>
        <p:txBody>
          <a:bodyPr wrap="none" lIns="82030" tIns="41015" rIns="82030" bIns="41015"/>
          <a:lstStyle/>
          <a:p>
            <a:pPr algn="ctr" defTabSz="820738"/>
            <a:endParaRPr lang="en-US" sz="2400" dirty="0">
              <a:solidFill>
                <a:srgbClr val="87985D"/>
              </a:solidFill>
            </a:endParaRPr>
          </a:p>
          <a:p>
            <a:pPr algn="ctr" defTabSz="820738"/>
            <a:endParaRPr lang="en-US" sz="1200" b="1" dirty="0">
              <a:solidFill>
                <a:srgbClr val="595B5A"/>
              </a:solidFill>
            </a:endParaRPr>
          </a:p>
        </p:txBody>
      </p:sp>
      <p:sp>
        <p:nvSpPr>
          <p:cNvPr id="18441" name="Rectangle 2"/>
          <p:cNvSpPr>
            <a:spLocks noGrp="1" noChangeArrowheads="1"/>
          </p:cNvSpPr>
          <p:nvPr>
            <p:ph type="title" idx="4294967295"/>
          </p:nvPr>
        </p:nvSpPr>
        <p:spPr>
          <a:xfrm>
            <a:off x="228600" y="152400"/>
            <a:ext cx="8229600" cy="731838"/>
          </a:xfrm>
        </p:spPr>
        <p:txBody>
          <a:bodyPr lIns="88842" tIns="44420" rIns="88842" bIns="44420" anchor="ctr"/>
          <a:lstStyle/>
          <a:p>
            <a:pPr eaLnBrk="1" hangingPunct="1"/>
            <a:r>
              <a:rPr lang="en-US" dirty="0" smtClean="0">
                <a:latin typeface="Arial" charset="0"/>
                <a:ea typeface="ヒラギノ角ゴ Pro W3" pitchFamily="-16" charset="-128"/>
                <a:cs typeface="Arial" charset="0"/>
              </a:rPr>
              <a:t>Healthcare IT Strategy and Portfolio</a:t>
            </a:r>
          </a:p>
        </p:txBody>
      </p:sp>
      <p:pic>
        <p:nvPicPr>
          <p:cNvPr id="18442" name="Picture 22" descr="diagnosisone"/>
          <p:cNvPicPr>
            <a:picLocks noChangeAspect="1" noChangeArrowheads="1"/>
          </p:cNvPicPr>
          <p:nvPr/>
        </p:nvPicPr>
        <p:blipFill>
          <a:blip r:embed="rId3"/>
          <a:srcRect/>
          <a:stretch>
            <a:fillRect/>
          </a:stretch>
        </p:blipFill>
        <p:spPr bwMode="auto">
          <a:xfrm>
            <a:off x="6248400" y="2209800"/>
            <a:ext cx="2333625" cy="457200"/>
          </a:xfrm>
          <a:prstGeom prst="rect">
            <a:avLst/>
          </a:prstGeom>
          <a:noFill/>
          <a:ln w="9525">
            <a:noFill/>
            <a:miter lim="800000"/>
            <a:headEnd/>
            <a:tailEnd/>
          </a:ln>
        </p:spPr>
      </p:pic>
      <p:pic>
        <p:nvPicPr>
          <p:cNvPr id="18443" name="Picture 24" descr="cadient"/>
          <p:cNvPicPr>
            <a:picLocks noChangeAspect="1" noChangeArrowheads="1"/>
          </p:cNvPicPr>
          <p:nvPr/>
        </p:nvPicPr>
        <p:blipFill>
          <a:blip r:embed="rId4"/>
          <a:srcRect/>
          <a:stretch>
            <a:fillRect/>
          </a:stretch>
        </p:blipFill>
        <p:spPr bwMode="auto">
          <a:xfrm>
            <a:off x="1401763" y="1831975"/>
            <a:ext cx="1112837" cy="454025"/>
          </a:xfrm>
          <a:prstGeom prst="rect">
            <a:avLst/>
          </a:prstGeom>
          <a:noFill/>
          <a:ln w="9525">
            <a:noFill/>
            <a:miter lim="800000"/>
            <a:headEnd/>
            <a:tailEnd/>
          </a:ln>
        </p:spPr>
      </p:pic>
      <p:pic>
        <p:nvPicPr>
          <p:cNvPr id="18444" name="Picture 26" descr="clearpoint"/>
          <p:cNvPicPr>
            <a:picLocks noChangeAspect="1" noChangeArrowheads="1"/>
          </p:cNvPicPr>
          <p:nvPr/>
        </p:nvPicPr>
        <p:blipFill>
          <a:blip r:embed="rId5"/>
          <a:srcRect/>
          <a:stretch>
            <a:fillRect/>
          </a:stretch>
        </p:blipFill>
        <p:spPr bwMode="auto">
          <a:xfrm>
            <a:off x="381000" y="2271713"/>
            <a:ext cx="1300163" cy="319087"/>
          </a:xfrm>
          <a:prstGeom prst="rect">
            <a:avLst/>
          </a:prstGeom>
          <a:noFill/>
          <a:ln w="9525">
            <a:noFill/>
            <a:miter lim="800000"/>
            <a:headEnd/>
            <a:tailEnd/>
          </a:ln>
        </p:spPr>
      </p:pic>
      <p:pic>
        <p:nvPicPr>
          <p:cNvPr id="18445" name="Picture 27" descr="hms"/>
          <p:cNvPicPr>
            <a:picLocks noChangeAspect="1" noChangeArrowheads="1"/>
          </p:cNvPicPr>
          <p:nvPr/>
        </p:nvPicPr>
        <p:blipFill>
          <a:blip r:embed="rId6"/>
          <a:srcRect/>
          <a:stretch>
            <a:fillRect/>
          </a:stretch>
        </p:blipFill>
        <p:spPr bwMode="auto">
          <a:xfrm>
            <a:off x="1638300" y="2590800"/>
            <a:ext cx="1295400" cy="511175"/>
          </a:xfrm>
          <a:prstGeom prst="rect">
            <a:avLst/>
          </a:prstGeom>
          <a:noFill/>
          <a:ln w="9525">
            <a:noFill/>
            <a:miter lim="800000"/>
            <a:headEnd/>
            <a:tailEnd/>
          </a:ln>
        </p:spPr>
      </p:pic>
      <p:pic>
        <p:nvPicPr>
          <p:cNvPr id="18446" name="Picture 28" descr="icontracts"/>
          <p:cNvPicPr>
            <a:picLocks noChangeAspect="1" noChangeArrowheads="1"/>
          </p:cNvPicPr>
          <p:nvPr/>
        </p:nvPicPr>
        <p:blipFill>
          <a:blip r:embed="rId7"/>
          <a:srcRect/>
          <a:stretch>
            <a:fillRect/>
          </a:stretch>
        </p:blipFill>
        <p:spPr bwMode="auto">
          <a:xfrm>
            <a:off x="3602038" y="1981200"/>
            <a:ext cx="1731962" cy="609600"/>
          </a:xfrm>
          <a:prstGeom prst="rect">
            <a:avLst/>
          </a:prstGeom>
          <a:noFill/>
          <a:ln w="9525">
            <a:noFill/>
            <a:miter lim="800000"/>
            <a:headEnd/>
            <a:tailEnd/>
          </a:ln>
        </p:spPr>
      </p:pic>
      <p:sp>
        <p:nvSpPr>
          <p:cNvPr id="20" name="TextBox 19"/>
          <p:cNvSpPr txBox="1"/>
          <p:nvPr/>
        </p:nvSpPr>
        <p:spPr>
          <a:xfrm>
            <a:off x="6172200" y="1303338"/>
            <a:ext cx="2590800" cy="522287"/>
          </a:xfrm>
          <a:prstGeom prst="rect">
            <a:avLst/>
          </a:prstGeom>
          <a:solidFill>
            <a:schemeClr val="bg2">
              <a:lumMod val="50000"/>
              <a:alpha val="48000"/>
            </a:schemeClr>
          </a:solidFill>
        </p:spPr>
        <p:txBody>
          <a:bodyPr>
            <a:spAutoFit/>
          </a:bodyPr>
          <a:lstStyle/>
          <a:p>
            <a:pPr algn="ctr" defTabSz="914400">
              <a:defRPr/>
            </a:pPr>
            <a:r>
              <a:rPr lang="en-US" sz="2800" b="1" dirty="0">
                <a:solidFill>
                  <a:prstClr val="black"/>
                </a:solidFill>
                <a:ea typeface="+mn-ea"/>
              </a:rPr>
              <a:t>PROVIDER</a:t>
            </a:r>
          </a:p>
        </p:txBody>
      </p:sp>
      <p:sp>
        <p:nvSpPr>
          <p:cNvPr id="21" name="TextBox 20"/>
          <p:cNvSpPr txBox="1"/>
          <p:nvPr/>
        </p:nvSpPr>
        <p:spPr>
          <a:xfrm>
            <a:off x="3276600" y="1295400"/>
            <a:ext cx="2590800" cy="523875"/>
          </a:xfrm>
          <a:prstGeom prst="rect">
            <a:avLst/>
          </a:prstGeom>
          <a:solidFill>
            <a:schemeClr val="bg2">
              <a:lumMod val="50000"/>
              <a:alpha val="48000"/>
            </a:schemeClr>
          </a:solidFill>
        </p:spPr>
        <p:txBody>
          <a:bodyPr>
            <a:spAutoFit/>
          </a:bodyPr>
          <a:lstStyle/>
          <a:p>
            <a:pPr algn="ctr" defTabSz="914400">
              <a:defRPr/>
            </a:pPr>
            <a:r>
              <a:rPr lang="en-US" sz="2800" b="1" dirty="0">
                <a:solidFill>
                  <a:prstClr val="black"/>
                </a:solidFill>
                <a:ea typeface="+mn-ea"/>
              </a:rPr>
              <a:t>PAYER</a:t>
            </a:r>
          </a:p>
        </p:txBody>
      </p:sp>
      <p:sp>
        <p:nvSpPr>
          <p:cNvPr id="22" name="TextBox 21"/>
          <p:cNvSpPr txBox="1"/>
          <p:nvPr/>
        </p:nvSpPr>
        <p:spPr>
          <a:xfrm>
            <a:off x="381000" y="1295400"/>
            <a:ext cx="2590800" cy="519113"/>
          </a:xfrm>
          <a:prstGeom prst="rect">
            <a:avLst/>
          </a:prstGeom>
          <a:solidFill>
            <a:schemeClr val="bg2">
              <a:lumMod val="50000"/>
              <a:alpha val="48000"/>
            </a:schemeClr>
          </a:solidFill>
        </p:spPr>
        <p:txBody>
          <a:bodyPr>
            <a:spAutoFit/>
          </a:bodyPr>
          <a:lstStyle/>
          <a:p>
            <a:pPr algn="ctr" defTabSz="914400">
              <a:defRPr/>
            </a:pPr>
            <a:r>
              <a:rPr lang="en-US" sz="2800" b="1" dirty="0">
                <a:solidFill>
                  <a:prstClr val="black"/>
                </a:solidFill>
                <a:ea typeface="+mn-ea"/>
              </a:rPr>
              <a:t>PHARMA</a:t>
            </a:r>
          </a:p>
        </p:txBody>
      </p:sp>
      <p:pic>
        <p:nvPicPr>
          <p:cNvPr id="18450" name="Picture 22" descr="PHX_Logo.jpg"/>
          <p:cNvPicPr>
            <a:picLocks noChangeAspect="1"/>
          </p:cNvPicPr>
          <p:nvPr/>
        </p:nvPicPr>
        <p:blipFill>
          <a:blip r:embed="rId8"/>
          <a:srcRect/>
          <a:stretch>
            <a:fillRect/>
          </a:stretch>
        </p:blipFill>
        <p:spPr bwMode="auto">
          <a:xfrm>
            <a:off x="3733800" y="2895600"/>
            <a:ext cx="1524000" cy="606425"/>
          </a:xfrm>
          <a:prstGeom prst="rect">
            <a:avLst/>
          </a:prstGeom>
          <a:noFill/>
          <a:ln w="9525">
            <a:noFill/>
            <a:miter lim="800000"/>
            <a:headEnd/>
            <a:tailEnd/>
          </a:ln>
        </p:spPr>
      </p:pic>
      <p:sp>
        <p:nvSpPr>
          <p:cNvPr id="18451" name="Text Box 21"/>
          <p:cNvSpPr txBox="1">
            <a:spLocks noChangeArrowheads="1"/>
          </p:cNvSpPr>
          <p:nvPr/>
        </p:nvSpPr>
        <p:spPr bwMode="auto">
          <a:xfrm>
            <a:off x="441325" y="4419600"/>
            <a:ext cx="2454275" cy="1371600"/>
          </a:xfrm>
          <a:prstGeom prst="rect">
            <a:avLst/>
          </a:prstGeom>
          <a:noFill/>
          <a:ln w="9525">
            <a:noFill/>
            <a:miter lim="800000"/>
            <a:headEnd/>
            <a:tailEnd/>
          </a:ln>
        </p:spPr>
        <p:txBody>
          <a:bodyPr>
            <a:spAutoFit/>
          </a:bodyPr>
          <a:lstStyle/>
          <a:p>
            <a:pPr defTabSz="914400">
              <a:spcBef>
                <a:spcPct val="25000"/>
              </a:spcBef>
            </a:pPr>
            <a:r>
              <a:rPr lang="en-US" sz="1400" dirty="0">
                <a:solidFill>
                  <a:prstClr val="black"/>
                </a:solidFill>
              </a:rPr>
              <a:t>Clinical trials</a:t>
            </a:r>
          </a:p>
          <a:p>
            <a:pPr defTabSz="914400">
              <a:spcBef>
                <a:spcPct val="25000"/>
              </a:spcBef>
            </a:pPr>
            <a:r>
              <a:rPr lang="en-US" sz="1400" dirty="0">
                <a:solidFill>
                  <a:prstClr val="black"/>
                </a:solidFill>
              </a:rPr>
              <a:t>E-Notebooks</a:t>
            </a:r>
          </a:p>
          <a:p>
            <a:pPr defTabSz="914400">
              <a:spcBef>
                <a:spcPct val="25000"/>
              </a:spcBef>
            </a:pPr>
            <a:r>
              <a:rPr lang="en-US" sz="1400" dirty="0">
                <a:solidFill>
                  <a:prstClr val="black"/>
                </a:solidFill>
              </a:rPr>
              <a:t>Doctor/patient education</a:t>
            </a:r>
          </a:p>
          <a:p>
            <a:pPr defTabSz="914400">
              <a:spcBef>
                <a:spcPct val="25000"/>
              </a:spcBef>
            </a:pPr>
            <a:r>
              <a:rPr lang="en-US" sz="1400" dirty="0">
                <a:solidFill>
                  <a:prstClr val="black"/>
                </a:solidFill>
              </a:rPr>
              <a:t>Pharma marketing</a:t>
            </a:r>
          </a:p>
          <a:p>
            <a:pPr defTabSz="914400">
              <a:spcBef>
                <a:spcPct val="25000"/>
              </a:spcBef>
            </a:pPr>
            <a:r>
              <a:rPr lang="en-US" sz="1400" dirty="0">
                <a:solidFill>
                  <a:prstClr val="black"/>
                </a:solidFill>
              </a:rPr>
              <a:t>Supply chain management</a:t>
            </a:r>
          </a:p>
        </p:txBody>
      </p:sp>
      <p:sp>
        <p:nvSpPr>
          <p:cNvPr id="18452" name="Text Box 22"/>
          <p:cNvSpPr txBox="1">
            <a:spLocks noChangeArrowheads="1"/>
          </p:cNvSpPr>
          <p:nvPr/>
        </p:nvSpPr>
        <p:spPr bwMode="auto">
          <a:xfrm>
            <a:off x="3352800" y="4419600"/>
            <a:ext cx="2438400" cy="1371600"/>
          </a:xfrm>
          <a:prstGeom prst="rect">
            <a:avLst/>
          </a:prstGeom>
          <a:noFill/>
          <a:ln w="9525">
            <a:noFill/>
            <a:miter lim="800000"/>
            <a:headEnd/>
            <a:tailEnd/>
          </a:ln>
        </p:spPr>
        <p:txBody>
          <a:bodyPr>
            <a:spAutoFit/>
          </a:bodyPr>
          <a:lstStyle/>
          <a:p>
            <a:pPr defTabSz="914400">
              <a:spcBef>
                <a:spcPct val="25000"/>
              </a:spcBef>
            </a:pPr>
            <a:r>
              <a:rPr lang="en-US" sz="1400" dirty="0">
                <a:solidFill>
                  <a:prstClr val="black"/>
                </a:solidFill>
              </a:rPr>
              <a:t>Provider communications</a:t>
            </a:r>
          </a:p>
          <a:p>
            <a:pPr defTabSz="914400">
              <a:spcBef>
                <a:spcPct val="25000"/>
              </a:spcBef>
            </a:pPr>
            <a:r>
              <a:rPr lang="en-US" sz="1400" dirty="0">
                <a:solidFill>
                  <a:prstClr val="black"/>
                </a:solidFill>
              </a:rPr>
              <a:t>Revenue management</a:t>
            </a:r>
          </a:p>
          <a:p>
            <a:pPr defTabSz="914400">
              <a:spcBef>
                <a:spcPct val="25000"/>
              </a:spcBef>
            </a:pPr>
            <a:r>
              <a:rPr lang="en-US" sz="1400" dirty="0">
                <a:solidFill>
                  <a:prstClr val="black"/>
                </a:solidFill>
              </a:rPr>
              <a:t>Cost reduction</a:t>
            </a:r>
          </a:p>
          <a:p>
            <a:pPr defTabSz="914400">
              <a:spcBef>
                <a:spcPct val="25000"/>
              </a:spcBef>
            </a:pPr>
            <a:r>
              <a:rPr lang="en-US" sz="1400" dirty="0">
                <a:solidFill>
                  <a:prstClr val="black"/>
                </a:solidFill>
              </a:rPr>
              <a:t>Claims automation</a:t>
            </a:r>
          </a:p>
          <a:p>
            <a:pPr defTabSz="914400">
              <a:spcBef>
                <a:spcPct val="25000"/>
              </a:spcBef>
            </a:pPr>
            <a:r>
              <a:rPr lang="en-US" sz="1400" dirty="0">
                <a:solidFill>
                  <a:prstClr val="black"/>
                </a:solidFill>
              </a:rPr>
              <a:t>Claims review/auditing</a:t>
            </a:r>
          </a:p>
        </p:txBody>
      </p:sp>
      <p:sp>
        <p:nvSpPr>
          <p:cNvPr id="18453" name="Text Box 23"/>
          <p:cNvSpPr txBox="1">
            <a:spLocks noChangeArrowheads="1"/>
          </p:cNvSpPr>
          <p:nvPr/>
        </p:nvSpPr>
        <p:spPr bwMode="auto">
          <a:xfrm>
            <a:off x="6248400" y="4419600"/>
            <a:ext cx="2438400" cy="1371600"/>
          </a:xfrm>
          <a:prstGeom prst="rect">
            <a:avLst/>
          </a:prstGeom>
          <a:noFill/>
          <a:ln w="9525">
            <a:noFill/>
            <a:miter lim="800000"/>
            <a:headEnd/>
            <a:tailEnd/>
          </a:ln>
        </p:spPr>
        <p:txBody>
          <a:bodyPr>
            <a:spAutoFit/>
          </a:bodyPr>
          <a:lstStyle/>
          <a:p>
            <a:pPr defTabSz="914400">
              <a:spcBef>
                <a:spcPct val="25000"/>
              </a:spcBef>
            </a:pPr>
            <a:r>
              <a:rPr lang="en-US" sz="1400" dirty="0">
                <a:solidFill>
                  <a:prstClr val="black"/>
                </a:solidFill>
              </a:rPr>
              <a:t>Meaningful use compliance</a:t>
            </a:r>
          </a:p>
          <a:p>
            <a:pPr defTabSz="914400">
              <a:spcBef>
                <a:spcPct val="25000"/>
              </a:spcBef>
            </a:pPr>
            <a:r>
              <a:rPr lang="en-US" sz="1400" dirty="0">
                <a:solidFill>
                  <a:prstClr val="black"/>
                </a:solidFill>
              </a:rPr>
              <a:t>Clinical decision support</a:t>
            </a:r>
          </a:p>
          <a:p>
            <a:pPr defTabSz="914400">
              <a:spcBef>
                <a:spcPct val="25000"/>
              </a:spcBef>
            </a:pPr>
            <a:r>
              <a:rPr lang="en-US" sz="1400" dirty="0">
                <a:solidFill>
                  <a:prstClr val="black"/>
                </a:solidFill>
              </a:rPr>
              <a:t>Evidence-based medicine</a:t>
            </a:r>
          </a:p>
          <a:p>
            <a:pPr defTabSz="914400">
              <a:spcBef>
                <a:spcPct val="25000"/>
              </a:spcBef>
            </a:pPr>
            <a:r>
              <a:rPr lang="en-US" sz="1400" dirty="0">
                <a:solidFill>
                  <a:prstClr val="black"/>
                </a:solidFill>
              </a:rPr>
              <a:t>Population analysis</a:t>
            </a:r>
          </a:p>
          <a:p>
            <a:pPr defTabSz="914400">
              <a:spcBef>
                <a:spcPct val="25000"/>
              </a:spcBef>
            </a:pPr>
            <a:r>
              <a:rPr lang="en-US" sz="1400" dirty="0">
                <a:solidFill>
                  <a:prstClr val="black"/>
                </a:solidFill>
              </a:rPr>
              <a:t>Predictive modeling</a:t>
            </a:r>
          </a:p>
        </p:txBody>
      </p:sp>
      <p:pic>
        <p:nvPicPr>
          <p:cNvPr id="18454" name="Picture 24" descr="verilogue"/>
          <p:cNvPicPr>
            <a:picLocks noChangeAspect="1" noChangeArrowheads="1"/>
          </p:cNvPicPr>
          <p:nvPr/>
        </p:nvPicPr>
        <p:blipFill>
          <a:blip r:embed="rId9"/>
          <a:srcRect/>
          <a:stretch>
            <a:fillRect/>
          </a:stretch>
        </p:blipFill>
        <p:spPr bwMode="auto">
          <a:xfrm>
            <a:off x="487363" y="3640138"/>
            <a:ext cx="1428750" cy="485775"/>
          </a:xfrm>
          <a:prstGeom prst="rect">
            <a:avLst/>
          </a:prstGeom>
          <a:noFill/>
          <a:ln w="9525">
            <a:noFill/>
            <a:miter lim="800000"/>
            <a:headEnd/>
            <a:tailEnd/>
          </a:ln>
        </p:spPr>
      </p:pic>
      <p:pic>
        <p:nvPicPr>
          <p:cNvPr id="18455" name="Picture 25" descr="Sentrx"/>
          <p:cNvPicPr>
            <a:picLocks noChangeAspect="1" noChangeArrowheads="1"/>
          </p:cNvPicPr>
          <p:nvPr/>
        </p:nvPicPr>
        <p:blipFill>
          <a:blip r:embed="rId10"/>
          <a:srcRect/>
          <a:stretch>
            <a:fillRect/>
          </a:stretch>
        </p:blipFill>
        <p:spPr bwMode="auto">
          <a:xfrm>
            <a:off x="441325" y="3101975"/>
            <a:ext cx="1752600" cy="280988"/>
          </a:xfrm>
          <a:prstGeom prst="rect">
            <a:avLst/>
          </a:prstGeom>
          <a:noFill/>
          <a:ln w="9525">
            <a:noFill/>
            <a:miter lim="800000"/>
            <a:headEnd/>
            <a:tailEnd/>
          </a:ln>
        </p:spPr>
      </p:pic>
      <p:pic>
        <p:nvPicPr>
          <p:cNvPr id="18456" name="Picture 24" descr="smartanalyst.jpg"/>
          <p:cNvPicPr>
            <a:picLocks noChangeAspect="1"/>
          </p:cNvPicPr>
          <p:nvPr/>
        </p:nvPicPr>
        <p:blipFill>
          <a:blip r:embed="rId11"/>
          <a:srcRect/>
          <a:stretch>
            <a:fillRect/>
          </a:stretch>
        </p:blipFill>
        <p:spPr bwMode="auto">
          <a:xfrm>
            <a:off x="1916113" y="3297238"/>
            <a:ext cx="1055687" cy="685800"/>
          </a:xfrm>
          <a:prstGeom prst="rect">
            <a:avLst/>
          </a:prstGeom>
          <a:noFill/>
          <a:ln w="9525">
            <a:noFill/>
            <a:miter lim="800000"/>
            <a:headEnd/>
            <a:tailEnd/>
          </a:ln>
        </p:spPr>
      </p:pic>
      <p:pic>
        <p:nvPicPr>
          <p:cNvPr id="18457" name="Picture 24" descr="octagon.gif"/>
          <p:cNvPicPr>
            <a:picLocks noChangeAspect="1"/>
          </p:cNvPicPr>
          <p:nvPr/>
        </p:nvPicPr>
        <p:blipFill>
          <a:blip r:embed="rId12"/>
          <a:srcRect/>
          <a:stretch>
            <a:fillRect/>
          </a:stretch>
        </p:blipFill>
        <p:spPr bwMode="auto">
          <a:xfrm>
            <a:off x="1916113" y="4125913"/>
            <a:ext cx="968375" cy="374650"/>
          </a:xfrm>
          <a:prstGeom prst="rect">
            <a:avLst/>
          </a:prstGeom>
          <a:noFill/>
          <a:ln w="9525">
            <a:noFill/>
            <a:miter lim="800000"/>
            <a:headEnd/>
            <a:tailEnd/>
          </a:ln>
        </p:spPr>
      </p:pic>
      <p:sp>
        <p:nvSpPr>
          <p:cNvPr id="26" name="Oval 25"/>
          <p:cNvSpPr/>
          <p:nvPr/>
        </p:nvSpPr>
        <p:spPr>
          <a:xfrm>
            <a:off x="3352800" y="2667000"/>
            <a:ext cx="2286000" cy="1143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pPr eaLnBrk="1" hangingPunct="1"/>
            <a:r>
              <a:rPr lang="en-US" smtClean="0"/>
              <a:t>What VCs look for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IN FUNDRAISING DECK">
  <a:themeElements>
    <a:clrScheme name="MAIN FUNDRAISING DECK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MAIN FUNDRAISING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FUNDRAISING DECK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8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9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10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10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ds003_edison-template">
  <a:themeElements>
    <a:clrScheme name="1_eds003_edison-template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1_eds003_edis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ds003_edison-template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4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5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6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7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73883D"/>
        </a:dk2>
        <a:lt2>
          <a:srgbClr val="EEECE1"/>
        </a:lt2>
        <a:accent1>
          <a:srgbClr val="7D1721"/>
        </a:accent1>
        <a:accent2>
          <a:srgbClr val="999999"/>
        </a:accent2>
        <a:accent3>
          <a:srgbClr val="FFFFFF"/>
        </a:accent3>
        <a:accent4>
          <a:srgbClr val="000000"/>
        </a:accent4>
        <a:accent5>
          <a:srgbClr val="BFABAB"/>
        </a:accent5>
        <a:accent6>
          <a:srgbClr val="8A8A8A"/>
        </a:accent6>
        <a:hlink>
          <a:srgbClr val="7D1721"/>
        </a:hlink>
        <a:folHlink>
          <a:srgbClr val="6666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eds003_edison-template</Template>
  <TotalTime>1290</TotalTime>
  <Words>1178</Words>
  <Application>Microsoft Office PowerPoint</Application>
  <PresentationFormat>On-screen Show (4:3)</PresentationFormat>
  <Paragraphs>315</Paragraphs>
  <Slides>21</Slides>
  <Notes>6</Notes>
  <HiddenSlides>0</HiddenSlides>
  <MMClips>0</MMClips>
  <ScaleCrop>false</ScaleCrop>
  <HeadingPairs>
    <vt:vector size="4" baseType="variant">
      <vt:variant>
        <vt:lpstr>Theme</vt:lpstr>
      </vt:variant>
      <vt:variant>
        <vt:i4>12</vt:i4>
      </vt:variant>
      <vt:variant>
        <vt:lpstr>Slide Titles</vt:lpstr>
      </vt:variant>
      <vt:variant>
        <vt:i4>21</vt:i4>
      </vt:variant>
    </vt:vector>
  </HeadingPairs>
  <TitlesOfParts>
    <vt:vector size="33" baseType="lpstr">
      <vt:lpstr>MAIN FUNDRAISING DECK</vt:lpstr>
      <vt:lpstr>1_eds003_edison-template</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Investor Guidance on Business Plans/Presentations </vt:lpstr>
      <vt:lpstr>Joe Allegra</vt:lpstr>
      <vt:lpstr>Edison Ventures</vt:lpstr>
      <vt:lpstr>Slide 4</vt:lpstr>
      <vt:lpstr>Financial Technology Portfolio</vt:lpstr>
      <vt:lpstr>Interactive Marketing and e-Commerce</vt:lpstr>
      <vt:lpstr>Enterprise 2.0 Diversified Portfolio  </vt:lpstr>
      <vt:lpstr>Healthcare IT Strategy and Portfolio</vt:lpstr>
      <vt:lpstr>What VCs look for</vt:lpstr>
      <vt:lpstr>What VCs look for</vt:lpstr>
      <vt:lpstr>What VCs look for</vt:lpstr>
      <vt:lpstr>What VCs look for</vt:lpstr>
      <vt:lpstr>Executive Summary</vt:lpstr>
      <vt:lpstr>Sample VC Presentation Outline</vt:lpstr>
      <vt:lpstr>Sample VC Presentation Outline</vt:lpstr>
      <vt:lpstr>Additional topics</vt:lpstr>
      <vt:lpstr>Communicating with Investors Top Mistakes Made by Entrepreneurs</vt:lpstr>
      <vt:lpstr>Top 10 Communication Mistakes</vt:lpstr>
      <vt:lpstr>Top 10 Communication Mistakes</vt:lpstr>
      <vt:lpstr>9 Attributes of “Fundable Businesses”</vt:lpstr>
      <vt:lpstr>Joe Allegra </vt:lpstr>
    </vt:vector>
  </TitlesOfParts>
  <Company>EVF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sandi</dc:creator>
  <cp:lastModifiedBy>jallegra</cp:lastModifiedBy>
  <cp:revision>95</cp:revision>
  <cp:lastPrinted>2010-09-08T15:32:40Z</cp:lastPrinted>
  <dcterms:created xsi:type="dcterms:W3CDTF">2010-09-08T16:31:28Z</dcterms:created>
  <dcterms:modified xsi:type="dcterms:W3CDTF">2012-02-28T15:07:16Z</dcterms:modified>
</cp:coreProperties>
</file>